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7" r:id="rId2"/>
    <p:sldId id="332" r:id="rId3"/>
    <p:sldId id="331" r:id="rId4"/>
    <p:sldId id="333" r:id="rId5"/>
    <p:sldId id="334" r:id="rId6"/>
    <p:sldId id="335" r:id="rId7"/>
    <p:sldId id="258" r:id="rId8"/>
    <p:sldId id="259" r:id="rId9"/>
    <p:sldId id="283" r:id="rId10"/>
    <p:sldId id="284" r:id="rId11"/>
    <p:sldId id="285" r:id="rId12"/>
    <p:sldId id="287" r:id="rId13"/>
    <p:sldId id="288" r:id="rId14"/>
    <p:sldId id="264" r:id="rId15"/>
    <p:sldId id="261" r:id="rId16"/>
    <p:sldId id="262" r:id="rId17"/>
    <p:sldId id="327" r:id="rId18"/>
    <p:sldId id="328" r:id="rId19"/>
    <p:sldId id="263" r:id="rId20"/>
    <p:sldId id="329" r:id="rId21"/>
    <p:sldId id="315" r:id="rId22"/>
    <p:sldId id="316" r:id="rId23"/>
    <p:sldId id="330" r:id="rId24"/>
    <p:sldId id="317" r:id="rId25"/>
    <p:sldId id="318" r:id="rId26"/>
    <p:sldId id="319" r:id="rId27"/>
    <p:sldId id="314" r:id="rId28"/>
    <p:sldId id="310" r:id="rId29"/>
    <p:sldId id="311" r:id="rId30"/>
    <p:sldId id="312" r:id="rId31"/>
    <p:sldId id="325" r:id="rId32"/>
    <p:sldId id="326" r:id="rId33"/>
    <p:sldId id="313" r:id="rId34"/>
  </p:sldIdLst>
  <p:sldSz cx="9144000" cy="5143500" type="screen16x9"/>
  <p:notesSz cx="7104063" cy="10234613"/>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0000"/>
    <a:srgbClr val="EF0808"/>
    <a:srgbClr val="E7E7E7"/>
    <a:srgbClr val="F4C9C0"/>
    <a:srgbClr val="F2E0DA"/>
    <a:srgbClr val="F4CFBE"/>
    <a:srgbClr val="F7E3D6"/>
    <a:srgbClr val="F7E7DD"/>
    <a:srgbClr val="FDD2AF"/>
    <a:srgbClr val="E8E8E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1074" y="-804"/>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2020/12/4</a:t>
            </a:fld>
            <a:endParaRPr lang="zh-CN" altLang="en-US"/>
          </a:p>
        </p:txBody>
      </p:sp>
      <p:sp>
        <p:nvSpPr>
          <p:cNvPr id="4" name="幻灯片图像占位符 3"/>
          <p:cNvSpPr>
            <a:spLocks noGrp="1" noRot="1" noChangeAspect="1"/>
          </p:cNvSpPr>
          <p:nvPr>
            <p:ph type="sldImg" idx="2"/>
          </p:nvPr>
        </p:nvSpPr>
        <p:spPr>
          <a:xfrm>
            <a:off x="482121" y="1279287"/>
            <a:ext cx="6139502"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p:wipe/>
      </p:transition>
    </mc:Choice>
    <mc:Fallback>
      <p:transition>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92"/>
            <a:ext cx="7886700" cy="435964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2020/12/4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p:wipe/>
      </p:transition>
    </mc:Choice>
    <mc:Fallback>
      <p:transition>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528"/>
            <a:ext cx="3276600" cy="2313078"/>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2966029" y="2851588"/>
            <a:ext cx="3383973" cy="323892"/>
          </a:xfrm>
          <a:prstGeom prst="rect">
            <a:avLst/>
          </a:prstGeom>
        </p:spPr>
        <p:txBody>
          <a:bodyPr vert="horz" lIns="0" tIns="40504" rIns="0" bIns="40504" anchor="ctr"/>
          <a:lstStyle>
            <a:lvl1pPr marL="0" indent="0" algn="ctr">
              <a:lnSpc>
                <a:spcPct val="100000"/>
              </a:lnSpc>
              <a:spcBef>
                <a:spcPts val="0"/>
              </a:spcBef>
              <a:buNone/>
              <a:defRPr sz="315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2966029" y="3289513"/>
            <a:ext cx="3383973" cy="171368"/>
          </a:xfrm>
          <a:prstGeom prst="rect">
            <a:avLst/>
          </a:prstGeom>
        </p:spPr>
        <p:txBody>
          <a:bodyPr vert="horz" lIns="0" tIns="40504" rIns="0" bIns="40504" anchor="ctr"/>
          <a:lstStyle>
            <a:lvl1pPr marL="0" indent="0" algn="ctr">
              <a:lnSpc>
                <a:spcPct val="100000"/>
              </a:lnSpc>
              <a:spcBef>
                <a:spcPts val="0"/>
              </a:spcBef>
              <a:spcAft>
                <a:spcPts val="0"/>
              </a:spcAft>
              <a:buNone/>
              <a:defRPr sz="135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2981375" y="3614001"/>
            <a:ext cx="3366029" cy="115285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mc:Choice xmlns=""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p:wipe/>
      </p:transition>
    </mc:Choice>
    <mc:Fallback>
      <p:transition>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700"/>
            <a:ext cx="7886700" cy="112533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p:wipe/>
      </p:transition>
    </mc:Choice>
    <mc:Fallback>
      <p:transition>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458"/>
            <a:ext cx="3886200" cy="326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458"/>
            <a:ext cx="3886200" cy="326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2020/12/4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p:wipe/>
      </p:transition>
    </mc:Choice>
    <mc:Fallback>
      <p:transition>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r>
              <a:rPr lang="zh-CN" altLang="en-US"/>
              <a:t>单击此处编辑母版标题样式</a:t>
            </a:r>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384"/>
            <a:ext cx="3655181" cy="264367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384"/>
            <a:ext cx="3673182" cy="264367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2020/12/4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p:wipe/>
      </p:transition>
    </mc:Choice>
    <mc:Fallback>
      <p:transition>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2020/12/4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p:wipe/>
      </p:transition>
    </mc:Choice>
    <mc:Fallback>
      <p:transition>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pPr/>
              <a:t>2020/12/4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p:wipe/>
      </p:transition>
    </mc:Choice>
    <mc:Fallback>
      <p:transition>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61"/>
            <a:ext cx="4629150" cy="405359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629841" y="1543320"/>
            <a:ext cx="3124012" cy="28591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2020/12/4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p:wipe/>
      </p:transition>
    </mc:Choice>
    <mc:Fallback>
      <p:transition>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92"/>
            <a:ext cx="5800725" cy="435964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500">
        <p:wipe/>
      </p:transition>
    </mc:Choice>
    <mc:Fallback>
      <p:transition>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prin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458"/>
            <a:ext cx="7886700" cy="326407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8097"/>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pPr/>
              <a:t>2020/12/4</a:t>
            </a:fld>
            <a:endParaRPr lang="zh-CN" altLang="en-US"/>
          </a:p>
        </p:txBody>
      </p:sp>
      <p:sp>
        <p:nvSpPr>
          <p:cNvPr id="5" name="页脚占位符 4"/>
          <p:cNvSpPr>
            <a:spLocks noGrp="1"/>
          </p:cNvSpPr>
          <p:nvPr>
            <p:ph type="ftr" sz="quarter" idx="3"/>
          </p:nvPr>
        </p:nvSpPr>
        <p:spPr>
          <a:xfrm>
            <a:off x="3028950" y="4768097"/>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7"/>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p14:dur="500">
        <p:wipe/>
      </p:transition>
    </mc:Choice>
    <mc:Fallback>
      <p:transition>
        <p:wip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baike.baidu.com/item/%E5%86%B3%E8%83%9C%E5%85%A8%E9%9D%A2%E5%BB%BA%E6%88%90%E5%B0%8F%E5%BA%B7%E7%A4%BE%E4%BC%9A%20%E5%A4%BA%E5%8F%96%E6%96%B0%E6%97%B6%E4%BB%A3%E4%B8%AD%E5%9B%BD%E7%89%B9%E8%89%B2%E7%A4%BE%E4%BC%9A%E4%B8%BB%E4%B9%89%E4%BC%9F%E5%A4%A7%E8%83%9C%E5%88%A9"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9.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1.xml"/><Relationship Id="rId1" Type="http://schemas.openxmlformats.org/officeDocument/2006/relationships/tags" Target="../tags/tag30.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7.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12700" y="2897505"/>
            <a:ext cx="9177020" cy="2260600"/>
          </a:xfrm>
          <a:prstGeom prst="rect">
            <a:avLst/>
          </a:prstGeom>
          <a:solidFill>
            <a:srgbClr val="FFF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文本框 9"/>
          <p:cNvSpPr txBox="1"/>
          <p:nvPr/>
        </p:nvSpPr>
        <p:spPr>
          <a:xfrm>
            <a:off x="848697" y="3360942"/>
            <a:ext cx="7520007" cy="769441"/>
          </a:xfrm>
          <a:prstGeom prst="rect">
            <a:avLst/>
          </a:prstGeom>
          <a:noFill/>
        </p:spPr>
        <p:txBody>
          <a:bodyPr wrap="none" rtlCol="0">
            <a:spAutoFit/>
          </a:bodyPr>
          <a:lstStyle/>
          <a:p>
            <a:pPr algn="l"/>
            <a:r>
              <a:rPr lang="zh-CN" altLang="en-US" sz="4400" b="1" dirty="0">
                <a:solidFill>
                  <a:srgbClr val="FF0000"/>
                </a:solidFill>
                <a:latin typeface="微软雅黑" panose="020B0503020204020204" charset="-122"/>
                <a:ea typeface="微软雅黑" panose="020B0503020204020204" charset="-122"/>
              </a:rPr>
              <a:t>党的十九届五中全会精</a:t>
            </a:r>
            <a:r>
              <a:rPr lang="zh-CN" altLang="en-US" sz="4400" b="1" dirty="0" smtClean="0">
                <a:solidFill>
                  <a:srgbClr val="FF0000"/>
                </a:solidFill>
                <a:latin typeface="微软雅黑" panose="020B0503020204020204" charset="-122"/>
                <a:ea typeface="微软雅黑" panose="020B0503020204020204" charset="-122"/>
              </a:rPr>
              <a:t>神学习</a:t>
            </a:r>
            <a:endParaRPr lang="zh-CN" altLang="en-US" sz="4400" b="1" dirty="0">
              <a:solidFill>
                <a:srgbClr val="FF0000"/>
              </a:solidFill>
              <a:latin typeface="微软雅黑" panose="020B0503020204020204" charset="-122"/>
              <a:ea typeface="微软雅黑" panose="020B0503020204020204" charset="-122"/>
            </a:endParaRPr>
          </a:p>
        </p:txBody>
      </p:sp>
      <p:pic>
        <p:nvPicPr>
          <p:cNvPr id="4" name="图片 3" descr="未标题-12"/>
          <p:cNvPicPr>
            <a:picLocks noChangeAspect="1"/>
          </p:cNvPicPr>
          <p:nvPr>
            <p:custDataLst>
              <p:tags r:id="rId1"/>
            </p:custDataLst>
          </p:nvPr>
        </p:nvPicPr>
        <p:blipFill>
          <a:blip r:embed="rId5" cstate="print"/>
          <a:stretch>
            <a:fillRect/>
          </a:stretch>
        </p:blipFill>
        <p:spPr>
          <a:xfrm>
            <a:off x="3687445" y="866140"/>
            <a:ext cx="1777365" cy="1763395"/>
          </a:xfrm>
          <a:prstGeom prst="rect">
            <a:avLst/>
          </a:prstGeom>
        </p:spPr>
      </p:pic>
      <p:sp>
        <p:nvSpPr>
          <p:cNvPr id="5" name="文本框 9"/>
          <p:cNvSpPr txBox="1"/>
          <p:nvPr/>
        </p:nvSpPr>
        <p:spPr>
          <a:xfrm>
            <a:off x="1295459" y="4352586"/>
            <a:ext cx="2339102" cy="461665"/>
          </a:xfrm>
          <a:prstGeom prst="rect">
            <a:avLst/>
          </a:prstGeom>
          <a:noFill/>
        </p:spPr>
        <p:txBody>
          <a:bodyPr wrap="none" rtlCol="0">
            <a:spAutoFit/>
          </a:bodyPr>
          <a:lstStyle/>
          <a:p>
            <a:pPr algn="l"/>
            <a:r>
              <a:rPr lang="zh-CN" altLang="en-US" sz="2400" b="1" dirty="0" smtClean="0">
                <a:solidFill>
                  <a:srgbClr val="FF0000"/>
                </a:solidFill>
                <a:latin typeface="微软雅黑" panose="020B0503020204020204" charset="-122"/>
                <a:ea typeface="微软雅黑" panose="020B0503020204020204" charset="-122"/>
              </a:rPr>
              <a:t>教学服务党总支</a:t>
            </a:r>
            <a:endParaRPr lang="zh-CN" altLang="en-US" sz="2400" b="1" dirty="0">
              <a:solidFill>
                <a:srgbClr val="FF0000"/>
              </a:solidFill>
              <a:latin typeface="微软雅黑" panose="020B0503020204020204" charset="-122"/>
              <a:ea typeface="微软雅黑" panose="020B0503020204020204" charset="-122"/>
            </a:endParaRPr>
          </a:p>
        </p:txBody>
      </p:sp>
      <p:sp>
        <p:nvSpPr>
          <p:cNvPr id="7" name="文本框 9"/>
          <p:cNvSpPr txBox="1"/>
          <p:nvPr/>
        </p:nvSpPr>
        <p:spPr>
          <a:xfrm>
            <a:off x="5957229" y="4298306"/>
            <a:ext cx="1697901" cy="461665"/>
          </a:xfrm>
          <a:prstGeom prst="rect">
            <a:avLst/>
          </a:prstGeom>
          <a:noFill/>
        </p:spPr>
        <p:txBody>
          <a:bodyPr wrap="none" rtlCol="0">
            <a:spAutoFit/>
          </a:bodyPr>
          <a:lstStyle/>
          <a:p>
            <a:pPr algn="l"/>
            <a:r>
              <a:rPr lang="en-US" altLang="zh-CN" sz="2400" b="1" dirty="0" smtClean="0">
                <a:solidFill>
                  <a:srgbClr val="FF0000"/>
                </a:solidFill>
                <a:latin typeface="微软雅黑" panose="020B0503020204020204" charset="-122"/>
                <a:ea typeface="微软雅黑" panose="020B0503020204020204" charset="-122"/>
              </a:rPr>
              <a:t>20201205</a:t>
            </a:r>
            <a:endParaRPr lang="zh-CN" altLang="en-US" sz="2400" b="1" dirty="0">
              <a:solidFill>
                <a:srgbClr val="FF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up)">
                                      <p:cBhvr>
                                        <p:cTn id="16" dur="500"/>
                                        <p:tgtEl>
                                          <p:spTgt spid="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5" grpId="0"/>
      <p:bldP spid="5" grpId="1"/>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75030" y="1411605"/>
            <a:ext cx="7440295" cy="2320925"/>
          </a:xfrm>
          <a:prstGeom prst="rect">
            <a:avLst/>
          </a:prstGeom>
          <a:solidFill>
            <a:schemeClr val="bg1">
              <a:alpha val="48000"/>
            </a:schemeClr>
          </a:solidFill>
          <a:ln w="12700" cmpd="sng">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75030" y="310515"/>
            <a:ext cx="3812540" cy="398780"/>
          </a:xfrm>
          <a:prstGeom prst="rect">
            <a:avLst/>
          </a:prstGeom>
          <a:noFill/>
          <a:effectLst/>
        </p:spPr>
        <p:txBody>
          <a:bodyPr wrap="square" rtlCol="0">
            <a:spAutoFit/>
          </a:bodyPr>
          <a:lstStyle/>
          <a:p>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开门问策、集思广益</a:t>
            </a:r>
          </a:p>
        </p:txBody>
      </p:sp>
      <p:cxnSp>
        <p:nvCxnSpPr>
          <p:cNvPr id="56" name="直接连接符 55"/>
          <p:cNvCxnSpPr/>
          <p:nvPr/>
        </p:nvCxnSpPr>
        <p:spPr>
          <a:xfrm>
            <a:off x="3402965" y="530860"/>
            <a:ext cx="548449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lstStyle/>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2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党的十九届五中全会精神学习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sp>
        <p:nvSpPr>
          <p:cNvPr id="100" name="文本框 99"/>
          <p:cNvSpPr txBox="1"/>
          <p:nvPr/>
        </p:nvSpPr>
        <p:spPr>
          <a:xfrm>
            <a:off x="1248410" y="1902460"/>
            <a:ext cx="6648450" cy="1198880"/>
          </a:xfrm>
          <a:prstGeom prst="rect">
            <a:avLst/>
          </a:prstGeom>
          <a:noFill/>
          <a:ln w="9525">
            <a:noFill/>
          </a:ln>
        </p:spPr>
        <p:txBody>
          <a:bodyPr wrap="square">
            <a:spAutoFit/>
          </a:bodyPr>
          <a:lstStyle/>
          <a:p>
            <a:pPr indent="0" fontAlgn="auto">
              <a:lnSpc>
                <a:spcPct val="150000"/>
              </a:lnSpc>
            </a:pPr>
            <a:r>
              <a:rPr lang="en-US" altLang="zh-CN" sz="1600" b="0" spc="30">
                <a:solidFill>
                  <a:schemeClr val="tx1"/>
                </a:solidFill>
                <a:latin typeface="微软雅黑" panose="020B0503020204020204" charset="-122"/>
                <a:ea typeface="微软雅黑" panose="020B0503020204020204" charset="-122"/>
                <a:cs typeface="微软雅黑" panose="020B0503020204020204" charset="-122"/>
              </a:rPr>
              <a:t>      </a:t>
            </a:r>
            <a:r>
              <a:rPr lang="zh-CN" altLang="en-US" sz="1600" b="0" spc="30">
                <a:solidFill>
                  <a:schemeClr val="tx1"/>
                </a:solidFill>
                <a:latin typeface="微软雅黑" panose="020B0503020204020204" charset="-122"/>
                <a:ea typeface="微软雅黑" panose="020B0503020204020204" charset="-122"/>
                <a:cs typeface="微软雅黑" panose="020B0503020204020204" charset="-122"/>
              </a:rPr>
              <a:t>规划《建议》的一个重要特点是坚持发扬民主、开门问策、集思广益。8月16日至29日，“十四五”规划编制工作在网上征求意见，这在中央全会文件起草历史上是第一次。</a:t>
            </a:r>
          </a:p>
        </p:txBody>
      </p:sp>
      <p:pic>
        <p:nvPicPr>
          <p:cNvPr id="3" name="图片 2" descr="未标题圆角"/>
          <p:cNvPicPr>
            <a:picLocks noChangeAspect="1"/>
          </p:cNvPicPr>
          <p:nvPr/>
        </p:nvPicPr>
        <p:blipFill>
          <a:blip r:embed="rId4" cstate="print"/>
          <a:stretch>
            <a:fillRect/>
          </a:stretch>
        </p:blipFill>
        <p:spPr>
          <a:xfrm>
            <a:off x="-16510" y="-8255"/>
            <a:ext cx="626745" cy="293370"/>
          </a:xfrm>
          <a:prstGeom prst="rect">
            <a:avLst/>
          </a:prstGeom>
        </p:spPr>
      </p:pic>
      <p:pic>
        <p:nvPicPr>
          <p:cNvPr id="4" name="图片 3" descr="圆角2"/>
          <p:cNvPicPr>
            <a:picLocks noChangeAspect="1"/>
          </p:cNvPicPr>
          <p:nvPr/>
        </p:nvPicPr>
        <p:blipFill>
          <a:blip r:embed="rId5" cstate="print"/>
          <a:stretch>
            <a:fillRect/>
          </a:stretch>
        </p:blipFill>
        <p:spPr>
          <a:xfrm>
            <a:off x="635" y="4655820"/>
            <a:ext cx="9143365" cy="487680"/>
          </a:xfrm>
          <a:prstGeom prst="rect">
            <a:avLst/>
          </a:prstGeom>
        </p:spPr>
      </p:pic>
      <p:pic>
        <p:nvPicPr>
          <p:cNvPr id="22" name="图片 21" descr="未标题-12"/>
          <p:cNvPicPr>
            <a:picLocks noChangeAspect="1"/>
          </p:cNvPicPr>
          <p:nvPr>
            <p:custDataLst>
              <p:tags r:id="rId1"/>
            </p:custDataLst>
          </p:nvPr>
        </p:nvPicPr>
        <p:blipFill>
          <a:blip r:embed="rId6" cstate="print"/>
          <a:stretch>
            <a:fillRect/>
          </a:stretch>
        </p:blipFill>
        <p:spPr>
          <a:xfrm>
            <a:off x="342900" y="229870"/>
            <a:ext cx="605790" cy="601980"/>
          </a:xfrm>
          <a:prstGeom prst="rect">
            <a:avLst/>
          </a:prstGeom>
        </p:spPr>
      </p:pic>
      <p:pic>
        <p:nvPicPr>
          <p:cNvPr id="10" name="图片 9" descr="E:\五中全会\解读\66.png66"/>
          <p:cNvPicPr>
            <a:picLocks noChangeAspect="1"/>
          </p:cNvPicPr>
          <p:nvPr/>
        </p:nvPicPr>
        <p:blipFill>
          <a:blip r:embed="rId7" cstate="print"/>
          <a:srcRect/>
          <a:stretch>
            <a:fillRect/>
          </a:stretch>
        </p:blipFill>
        <p:spPr>
          <a:xfrm>
            <a:off x="7295515" y="422910"/>
            <a:ext cx="1744345" cy="174434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00" grpId="0"/>
      <p:bldP spid="10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48690" y="1743075"/>
            <a:ext cx="7440295" cy="1565275"/>
          </a:xfrm>
          <a:prstGeom prst="rect">
            <a:avLst/>
          </a:prstGeom>
          <a:solidFill>
            <a:schemeClr val="bg1">
              <a:alpha val="48000"/>
            </a:schemeClr>
          </a:solidFill>
          <a:ln w="12700" cmpd="sng">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75030" y="310515"/>
            <a:ext cx="3812540" cy="398780"/>
          </a:xfrm>
          <a:prstGeom prst="rect">
            <a:avLst/>
          </a:prstGeom>
          <a:noFill/>
          <a:effectLst/>
        </p:spPr>
        <p:txBody>
          <a:bodyPr wrap="square" rtlCol="0">
            <a:spAutoFit/>
          </a:bodyPr>
          <a:lstStyle/>
          <a:p>
            <a:pPr algn="l"/>
            <a:r>
              <a:rPr lang="zh-CN" altLang="en-US" sz="20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rPr>
              <a:t>着眼两个“初心使命”</a:t>
            </a:r>
            <a:endPar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56" name="直接连接符 55"/>
          <p:cNvCxnSpPr/>
          <p:nvPr/>
        </p:nvCxnSpPr>
        <p:spPr>
          <a:xfrm>
            <a:off x="3402965" y="530860"/>
            <a:ext cx="548449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lstStyle/>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2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党的十九届五中全会精神学习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2" name="图片 1" descr="未标题圆角"/>
          <p:cNvPicPr>
            <a:picLocks noChangeAspect="1"/>
          </p:cNvPicPr>
          <p:nvPr/>
        </p:nvPicPr>
        <p:blipFill>
          <a:blip r:embed="rId4" cstate="print"/>
          <a:stretch>
            <a:fillRect/>
          </a:stretch>
        </p:blipFill>
        <p:spPr>
          <a:xfrm>
            <a:off x="-16510" y="-8255"/>
            <a:ext cx="626745" cy="293370"/>
          </a:xfrm>
          <a:prstGeom prst="rect">
            <a:avLst/>
          </a:prstGeom>
        </p:spPr>
      </p:pic>
      <p:pic>
        <p:nvPicPr>
          <p:cNvPr id="3" name="图片 2" descr="圆角2"/>
          <p:cNvPicPr>
            <a:picLocks noChangeAspect="1"/>
          </p:cNvPicPr>
          <p:nvPr/>
        </p:nvPicPr>
        <p:blipFill>
          <a:blip r:embed="rId5" cstate="print"/>
          <a:stretch>
            <a:fillRect/>
          </a:stretch>
        </p:blipFill>
        <p:spPr>
          <a:xfrm>
            <a:off x="635" y="4655820"/>
            <a:ext cx="9143365" cy="487680"/>
          </a:xfrm>
          <a:prstGeom prst="rect">
            <a:avLst/>
          </a:prstGeom>
        </p:spPr>
      </p:pic>
      <p:sp>
        <p:nvSpPr>
          <p:cNvPr id="100" name="文本框 99"/>
          <p:cNvSpPr txBox="1"/>
          <p:nvPr/>
        </p:nvSpPr>
        <p:spPr>
          <a:xfrm>
            <a:off x="1285875" y="2110740"/>
            <a:ext cx="6765925" cy="829945"/>
          </a:xfrm>
          <a:prstGeom prst="rect">
            <a:avLst/>
          </a:prstGeom>
          <a:noFill/>
          <a:ln w="9525">
            <a:noFill/>
          </a:ln>
        </p:spPr>
        <p:txBody>
          <a:bodyPr wrap="square">
            <a:spAutoFit/>
          </a:bodyPr>
          <a:lstStyle/>
          <a:p>
            <a:pPr indent="0" fontAlgn="auto">
              <a:lnSpc>
                <a:spcPct val="150000"/>
              </a:lnSpc>
            </a:pPr>
            <a:r>
              <a:rPr lang="en-US" sz="1600" b="0" spc="30">
                <a:solidFill>
                  <a:schemeClr val="tx1"/>
                </a:solidFill>
                <a:latin typeface="微软雅黑" panose="020B0503020204020204" charset="-122"/>
                <a:ea typeface="微软雅黑" panose="020B0503020204020204" charset="-122"/>
                <a:cs typeface="微软雅黑" panose="020B0503020204020204" charset="-122"/>
              </a:rPr>
              <a:t>      </a:t>
            </a:r>
            <a:r>
              <a:rPr sz="1600" b="0" spc="30">
                <a:solidFill>
                  <a:schemeClr val="tx1"/>
                </a:solidFill>
                <a:latin typeface="微软雅黑" panose="020B0503020204020204" charset="-122"/>
                <a:ea typeface="微软雅黑" panose="020B0503020204020204" charset="-122"/>
                <a:cs typeface="微软雅黑" panose="020B0503020204020204" charset="-122"/>
              </a:rPr>
              <a:t>着眼于我们党为中华民族谋复兴、为中国人民谋幸福的初心使命，坚持以人民为中心。</a:t>
            </a:r>
          </a:p>
        </p:txBody>
      </p:sp>
      <p:pic>
        <p:nvPicPr>
          <p:cNvPr id="41" name="图片 40" descr="未标题-12"/>
          <p:cNvPicPr>
            <a:picLocks noChangeAspect="1"/>
          </p:cNvPicPr>
          <p:nvPr>
            <p:custDataLst>
              <p:tags r:id="rId1"/>
            </p:custDataLst>
          </p:nvPr>
        </p:nvPicPr>
        <p:blipFill>
          <a:blip r:embed="rId6" cstate="print"/>
          <a:stretch>
            <a:fillRect/>
          </a:stretch>
        </p:blipFill>
        <p:spPr>
          <a:xfrm>
            <a:off x="342900" y="229870"/>
            <a:ext cx="605790" cy="601980"/>
          </a:xfrm>
          <a:prstGeom prst="rect">
            <a:avLst/>
          </a:prstGeom>
        </p:spPr>
      </p:pic>
      <p:pic>
        <p:nvPicPr>
          <p:cNvPr id="4" name="图片 3" descr="E:\五中全会\解读\66.png66"/>
          <p:cNvPicPr>
            <a:picLocks noChangeAspect="1"/>
          </p:cNvPicPr>
          <p:nvPr/>
        </p:nvPicPr>
        <p:blipFill>
          <a:blip r:embed="rId7" cstate="print"/>
          <a:srcRect/>
          <a:stretch>
            <a:fillRect/>
          </a:stretch>
        </p:blipFill>
        <p:spPr>
          <a:xfrm>
            <a:off x="7295515" y="422910"/>
            <a:ext cx="1744345" cy="174434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875030" y="310515"/>
            <a:ext cx="3812540" cy="398780"/>
          </a:xfrm>
          <a:prstGeom prst="rect">
            <a:avLst/>
          </a:prstGeom>
          <a:noFill/>
          <a:effectLst/>
        </p:spPr>
        <p:txBody>
          <a:bodyPr wrap="square" rtlCol="0">
            <a:spAutoFit/>
          </a:bodyPr>
          <a:lstStyle/>
          <a:p>
            <a:pPr algn="l"/>
            <a:r>
              <a:rPr lang="zh-CN" altLang="en-US" sz="20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rPr>
              <a:t>《建议》起草遵循五项原则</a:t>
            </a:r>
          </a:p>
        </p:txBody>
      </p:sp>
      <p:cxnSp>
        <p:nvCxnSpPr>
          <p:cNvPr id="56" name="直接连接符 55"/>
          <p:cNvCxnSpPr/>
          <p:nvPr/>
        </p:nvCxnSpPr>
        <p:spPr>
          <a:xfrm>
            <a:off x="4138295" y="530860"/>
            <a:ext cx="474916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lstStyle/>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2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党的十九届五中全会精神学习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grpSp>
        <p:nvGrpSpPr>
          <p:cNvPr id="7" name="组合 6"/>
          <p:cNvGrpSpPr/>
          <p:nvPr/>
        </p:nvGrpSpPr>
        <p:grpSpPr>
          <a:xfrm>
            <a:off x="3296285" y="1266825"/>
            <a:ext cx="2305050" cy="2390775"/>
            <a:chOff x="4306552" y="1908176"/>
            <a:chExt cx="3631055" cy="3762374"/>
          </a:xfrm>
        </p:grpSpPr>
        <p:grpSp>
          <p:nvGrpSpPr>
            <p:cNvPr id="8" name="组合 7"/>
            <p:cNvGrpSpPr/>
            <p:nvPr/>
          </p:nvGrpSpPr>
          <p:grpSpPr>
            <a:xfrm>
              <a:off x="4475880" y="1908176"/>
              <a:ext cx="3461727" cy="3762374"/>
              <a:chOff x="4213224" y="1176338"/>
              <a:chExt cx="3838576" cy="4171950"/>
            </a:xfrm>
          </p:grpSpPr>
          <p:sp>
            <p:nvSpPr>
              <p:cNvPr id="22" name="îŝḷîḓé-任意多边形: 形状 51"/>
              <p:cNvSpPr/>
              <p:nvPr/>
            </p:nvSpPr>
            <p:spPr>
              <a:xfrm>
                <a:off x="4213224" y="1509712"/>
                <a:ext cx="3838576" cy="3838576"/>
              </a:xfrm>
              <a:custGeom>
                <a:avLst/>
                <a:gdLst>
                  <a:gd name="connsiteX0" fmla="*/ 1919288 w 3838576"/>
                  <a:gd name="connsiteY0" fmla="*/ 0 h 3838576"/>
                  <a:gd name="connsiteX1" fmla="*/ 3838576 w 3838576"/>
                  <a:gd name="connsiteY1" fmla="*/ 1919288 h 3838576"/>
                  <a:gd name="connsiteX2" fmla="*/ 1919288 w 3838576"/>
                  <a:gd name="connsiteY2" fmla="*/ 3838576 h 3838576"/>
                  <a:gd name="connsiteX3" fmla="*/ 0 w 3838576"/>
                  <a:gd name="connsiteY3" fmla="*/ 1919288 h 3838576"/>
                  <a:gd name="connsiteX4" fmla="*/ 959644 w 3838576"/>
                  <a:gd name="connsiteY4" fmla="*/ 1919288 h 3838576"/>
                  <a:gd name="connsiteX5" fmla="*/ 1919288 w 3838576"/>
                  <a:gd name="connsiteY5" fmla="*/ 2878932 h 3838576"/>
                  <a:gd name="connsiteX6" fmla="*/ 2878932 w 3838576"/>
                  <a:gd name="connsiteY6" fmla="*/ 1919288 h 3838576"/>
                  <a:gd name="connsiteX7" fmla="*/ 1919288 w 3838576"/>
                  <a:gd name="connsiteY7" fmla="*/ 959644 h 3838576"/>
                  <a:gd name="connsiteX8" fmla="*/ 1919288 w 3838576"/>
                  <a:gd name="connsiteY8" fmla="*/ 0 h 383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576" h="3838576">
                    <a:moveTo>
                      <a:pt x="1919288" y="0"/>
                    </a:moveTo>
                    <a:cubicBezTo>
                      <a:pt x="2979281" y="0"/>
                      <a:pt x="3838576" y="859295"/>
                      <a:pt x="3838576" y="1919288"/>
                    </a:cubicBezTo>
                    <a:cubicBezTo>
                      <a:pt x="3838576" y="2979281"/>
                      <a:pt x="2979281" y="3838576"/>
                      <a:pt x="1919288" y="3838576"/>
                    </a:cubicBezTo>
                    <a:cubicBezTo>
                      <a:pt x="859295" y="3838576"/>
                      <a:pt x="0" y="2979281"/>
                      <a:pt x="0" y="1919288"/>
                    </a:cubicBezTo>
                    <a:lnTo>
                      <a:pt x="959644" y="1919288"/>
                    </a:lnTo>
                    <a:cubicBezTo>
                      <a:pt x="959644" y="2449285"/>
                      <a:pt x="1389291" y="2878932"/>
                      <a:pt x="1919288" y="2878932"/>
                    </a:cubicBezTo>
                    <a:cubicBezTo>
                      <a:pt x="2449285" y="2878932"/>
                      <a:pt x="2878932" y="2449285"/>
                      <a:pt x="2878932" y="1919288"/>
                    </a:cubicBezTo>
                    <a:cubicBezTo>
                      <a:pt x="2878932" y="1389291"/>
                      <a:pt x="2449285" y="959644"/>
                      <a:pt x="1919288" y="959644"/>
                    </a:cubicBezTo>
                    <a:lnTo>
                      <a:pt x="1919288" y="0"/>
                    </a:lnTo>
                    <a:close/>
                  </a:path>
                </a:pathLst>
              </a:custGeom>
              <a:solidFill>
                <a:srgbClr val="EA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23" name="îŝḷîḓé-Isosceles Triangle 29"/>
              <p:cNvSpPr/>
              <p:nvPr/>
            </p:nvSpPr>
            <p:spPr>
              <a:xfrm rot="16200000">
                <a:off x="5028161" y="1691234"/>
                <a:ext cx="1619250" cy="589457"/>
              </a:xfrm>
              <a:prstGeom prst="triangle">
                <a:avLst/>
              </a:prstGeom>
              <a:solidFill>
                <a:srgbClr val="EA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grpSp>
        <p:sp>
          <p:nvSpPr>
            <p:cNvPr id="10" name="îŝḷîḓé-矩形: 圆角 50"/>
            <p:cNvSpPr/>
            <p:nvPr/>
          </p:nvSpPr>
          <p:spPr>
            <a:xfrm>
              <a:off x="4306552" y="2713565"/>
              <a:ext cx="1126865" cy="1126866"/>
            </a:xfrm>
            <a:prstGeom prst="roundRect">
              <a:avLst/>
            </a:prstGeom>
            <a:solidFill>
              <a:schemeClr val="bg1"/>
            </a:solidFill>
            <a:ln w="76200">
              <a:solidFill>
                <a:srgbClr val="D55C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11" name="îŝḷîḓé-Oval 16"/>
            <p:cNvSpPr/>
            <p:nvPr/>
          </p:nvSpPr>
          <p:spPr>
            <a:xfrm>
              <a:off x="6620206" y="2509852"/>
              <a:ext cx="635811" cy="635811"/>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12" name="îŝḷîḓé-Oval 17"/>
            <p:cNvSpPr/>
            <p:nvPr/>
          </p:nvSpPr>
          <p:spPr>
            <a:xfrm>
              <a:off x="7187552" y="3621780"/>
              <a:ext cx="635811" cy="635811"/>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13" name="îŝḷîḓé-Oval 18"/>
            <p:cNvSpPr/>
            <p:nvPr/>
          </p:nvSpPr>
          <p:spPr>
            <a:xfrm>
              <a:off x="4664699" y="4039661"/>
              <a:ext cx="635811" cy="635811"/>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2" name="îŝḷîḓé-Oval 19"/>
            <p:cNvSpPr/>
            <p:nvPr/>
          </p:nvSpPr>
          <p:spPr>
            <a:xfrm>
              <a:off x="5461429" y="4835088"/>
              <a:ext cx="635811" cy="635811"/>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15" name="îṥļîḑé-Oval 20"/>
            <p:cNvSpPr/>
            <p:nvPr/>
          </p:nvSpPr>
          <p:spPr>
            <a:xfrm>
              <a:off x="6699518" y="4646165"/>
              <a:ext cx="635811" cy="635811"/>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16" name="îṥļîḑé-任意多边形: 形状 53"/>
            <p:cNvSpPr/>
            <p:nvPr/>
          </p:nvSpPr>
          <p:spPr bwMode="auto">
            <a:xfrm>
              <a:off x="4530311" y="2985359"/>
              <a:ext cx="735372" cy="621442"/>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D55C5A"/>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7" name="îŝḷîḓé-Oval 16"/>
            <p:cNvSpPr/>
            <p:nvPr/>
          </p:nvSpPr>
          <p:spPr>
            <a:xfrm>
              <a:off x="6822280" y="2713565"/>
              <a:ext cx="231664" cy="228386"/>
            </a:xfrm>
            <a:custGeom>
              <a:avLst/>
              <a:gdLst>
                <a:gd name="connsiteX0" fmla="*/ 481576 w 607554"/>
                <a:gd name="connsiteY0" fmla="*/ 446886 h 598959"/>
                <a:gd name="connsiteX1" fmla="*/ 481576 w 607554"/>
                <a:gd name="connsiteY1" fmla="*/ 503769 h 598959"/>
                <a:gd name="connsiteX2" fmla="*/ 519134 w 607554"/>
                <a:gd name="connsiteY2" fmla="*/ 503769 h 598959"/>
                <a:gd name="connsiteX3" fmla="*/ 519134 w 607554"/>
                <a:gd name="connsiteY3" fmla="*/ 446886 h 598959"/>
                <a:gd name="connsiteX4" fmla="*/ 481576 w 607554"/>
                <a:gd name="connsiteY4" fmla="*/ 270994 h 598959"/>
                <a:gd name="connsiteX5" fmla="*/ 481576 w 607554"/>
                <a:gd name="connsiteY5" fmla="*/ 327877 h 598959"/>
                <a:gd name="connsiteX6" fmla="*/ 519134 w 607554"/>
                <a:gd name="connsiteY6" fmla="*/ 327877 h 598959"/>
                <a:gd name="connsiteX7" fmla="*/ 519134 w 607554"/>
                <a:gd name="connsiteY7" fmla="*/ 270994 h 598959"/>
                <a:gd name="connsiteX8" fmla="*/ 195909 w 607554"/>
                <a:gd name="connsiteY8" fmla="*/ 265961 h 598959"/>
                <a:gd name="connsiteX9" fmla="*/ 358877 w 607554"/>
                <a:gd name="connsiteY9" fmla="*/ 265961 h 598959"/>
                <a:gd name="connsiteX10" fmla="*/ 378725 w 607554"/>
                <a:gd name="connsiteY10" fmla="*/ 285870 h 598959"/>
                <a:gd name="connsiteX11" fmla="*/ 358877 w 607554"/>
                <a:gd name="connsiteY11" fmla="*/ 305689 h 598959"/>
                <a:gd name="connsiteX12" fmla="*/ 195909 w 607554"/>
                <a:gd name="connsiteY12" fmla="*/ 305689 h 598959"/>
                <a:gd name="connsiteX13" fmla="*/ 176061 w 607554"/>
                <a:gd name="connsiteY13" fmla="*/ 285870 h 598959"/>
                <a:gd name="connsiteX14" fmla="*/ 195909 w 607554"/>
                <a:gd name="connsiteY14" fmla="*/ 265961 h 598959"/>
                <a:gd name="connsiteX15" fmla="*/ 195909 w 607554"/>
                <a:gd name="connsiteY15" fmla="*/ 169145 h 598959"/>
                <a:gd name="connsiteX16" fmla="*/ 358877 w 607554"/>
                <a:gd name="connsiteY16" fmla="*/ 169145 h 598959"/>
                <a:gd name="connsiteX17" fmla="*/ 378725 w 607554"/>
                <a:gd name="connsiteY17" fmla="*/ 189053 h 598959"/>
                <a:gd name="connsiteX18" fmla="*/ 358877 w 607554"/>
                <a:gd name="connsiteY18" fmla="*/ 208873 h 598959"/>
                <a:gd name="connsiteX19" fmla="*/ 195909 w 607554"/>
                <a:gd name="connsiteY19" fmla="*/ 208873 h 598959"/>
                <a:gd name="connsiteX20" fmla="*/ 176061 w 607554"/>
                <a:gd name="connsiteY20" fmla="*/ 189053 h 598959"/>
                <a:gd name="connsiteX21" fmla="*/ 195909 w 607554"/>
                <a:gd name="connsiteY21" fmla="*/ 169145 h 598959"/>
                <a:gd name="connsiteX22" fmla="*/ 481576 w 607554"/>
                <a:gd name="connsiteY22" fmla="*/ 95190 h 598959"/>
                <a:gd name="connsiteX23" fmla="*/ 481576 w 607554"/>
                <a:gd name="connsiteY23" fmla="*/ 152073 h 598959"/>
                <a:gd name="connsiteX24" fmla="*/ 552954 w 607554"/>
                <a:gd name="connsiteY24" fmla="*/ 152073 h 598959"/>
                <a:gd name="connsiteX25" fmla="*/ 565858 w 607554"/>
                <a:gd name="connsiteY25" fmla="*/ 123631 h 598959"/>
                <a:gd name="connsiteX26" fmla="*/ 552954 w 607554"/>
                <a:gd name="connsiteY26" fmla="*/ 95190 h 598959"/>
                <a:gd name="connsiteX27" fmla="*/ 118547 w 607554"/>
                <a:gd name="connsiteY27" fmla="*/ 39640 h 598959"/>
                <a:gd name="connsiteX28" fmla="*/ 118547 w 607554"/>
                <a:gd name="connsiteY28" fmla="*/ 559230 h 598959"/>
                <a:gd name="connsiteX29" fmla="*/ 441793 w 607554"/>
                <a:gd name="connsiteY29" fmla="*/ 559230 h 598959"/>
                <a:gd name="connsiteX30" fmla="*/ 441793 w 607554"/>
                <a:gd name="connsiteY30" fmla="*/ 39640 h 598959"/>
                <a:gd name="connsiteX31" fmla="*/ 39783 w 607554"/>
                <a:gd name="connsiteY31" fmla="*/ 39640 h 598959"/>
                <a:gd name="connsiteX32" fmla="*/ 39783 w 607554"/>
                <a:gd name="connsiteY32" fmla="*/ 559230 h 598959"/>
                <a:gd name="connsiteX33" fmla="*/ 78764 w 607554"/>
                <a:gd name="connsiteY33" fmla="*/ 559230 h 598959"/>
                <a:gd name="connsiteX34" fmla="*/ 78764 w 607554"/>
                <a:gd name="connsiteY34" fmla="*/ 39640 h 598959"/>
                <a:gd name="connsiteX35" fmla="*/ 19847 w 607554"/>
                <a:gd name="connsiteY35" fmla="*/ 0 h 598959"/>
                <a:gd name="connsiteX36" fmla="*/ 461729 w 607554"/>
                <a:gd name="connsiteY36" fmla="*/ 0 h 598959"/>
                <a:gd name="connsiteX37" fmla="*/ 481576 w 607554"/>
                <a:gd name="connsiteY37" fmla="*/ 19820 h 598959"/>
                <a:gd name="connsiteX38" fmla="*/ 481576 w 607554"/>
                <a:gd name="connsiteY38" fmla="*/ 55461 h 598959"/>
                <a:gd name="connsiteX39" fmla="*/ 565769 w 607554"/>
                <a:gd name="connsiteY39" fmla="*/ 55461 h 598959"/>
                <a:gd name="connsiteX40" fmla="*/ 583836 w 607554"/>
                <a:gd name="connsiteY40" fmla="*/ 67104 h 598959"/>
                <a:gd name="connsiteX41" fmla="*/ 605819 w 607554"/>
                <a:gd name="connsiteY41" fmla="*/ 115454 h 598959"/>
                <a:gd name="connsiteX42" fmla="*/ 605819 w 607554"/>
                <a:gd name="connsiteY42" fmla="*/ 131808 h 598959"/>
                <a:gd name="connsiteX43" fmla="*/ 583836 w 607554"/>
                <a:gd name="connsiteY43" fmla="*/ 180159 h 598959"/>
                <a:gd name="connsiteX44" fmla="*/ 565769 w 607554"/>
                <a:gd name="connsiteY44" fmla="*/ 191802 h 598959"/>
                <a:gd name="connsiteX45" fmla="*/ 481576 w 607554"/>
                <a:gd name="connsiteY45" fmla="*/ 191802 h 598959"/>
                <a:gd name="connsiteX46" fmla="*/ 481576 w 607554"/>
                <a:gd name="connsiteY46" fmla="*/ 231264 h 598959"/>
                <a:gd name="connsiteX47" fmla="*/ 539070 w 607554"/>
                <a:gd name="connsiteY47" fmla="*/ 231264 h 598959"/>
                <a:gd name="connsiteX48" fmla="*/ 558916 w 607554"/>
                <a:gd name="connsiteY48" fmla="*/ 251173 h 598959"/>
                <a:gd name="connsiteX49" fmla="*/ 558916 w 607554"/>
                <a:gd name="connsiteY49" fmla="*/ 347786 h 598959"/>
                <a:gd name="connsiteX50" fmla="*/ 539070 w 607554"/>
                <a:gd name="connsiteY50" fmla="*/ 367606 h 598959"/>
                <a:gd name="connsiteX51" fmla="*/ 481576 w 607554"/>
                <a:gd name="connsiteY51" fmla="*/ 367606 h 598959"/>
                <a:gd name="connsiteX52" fmla="*/ 481576 w 607554"/>
                <a:gd name="connsiteY52" fmla="*/ 407157 h 598959"/>
                <a:gd name="connsiteX53" fmla="*/ 539070 w 607554"/>
                <a:gd name="connsiteY53" fmla="*/ 407157 h 598959"/>
                <a:gd name="connsiteX54" fmla="*/ 558916 w 607554"/>
                <a:gd name="connsiteY54" fmla="*/ 426977 h 598959"/>
                <a:gd name="connsiteX55" fmla="*/ 558916 w 607554"/>
                <a:gd name="connsiteY55" fmla="*/ 523589 h 598959"/>
                <a:gd name="connsiteX56" fmla="*/ 539070 w 607554"/>
                <a:gd name="connsiteY56" fmla="*/ 543498 h 598959"/>
                <a:gd name="connsiteX57" fmla="*/ 481576 w 607554"/>
                <a:gd name="connsiteY57" fmla="*/ 543498 h 598959"/>
                <a:gd name="connsiteX58" fmla="*/ 481576 w 607554"/>
                <a:gd name="connsiteY58" fmla="*/ 579139 h 598959"/>
                <a:gd name="connsiteX59" fmla="*/ 461729 w 607554"/>
                <a:gd name="connsiteY59" fmla="*/ 598959 h 598959"/>
                <a:gd name="connsiteX60" fmla="*/ 19847 w 607554"/>
                <a:gd name="connsiteY60" fmla="*/ 598959 h 598959"/>
                <a:gd name="connsiteX61" fmla="*/ 0 w 607554"/>
                <a:gd name="connsiteY61" fmla="*/ 579139 h 598959"/>
                <a:gd name="connsiteX62" fmla="*/ 0 w 607554"/>
                <a:gd name="connsiteY62" fmla="*/ 19820 h 598959"/>
                <a:gd name="connsiteX63" fmla="*/ 19847 w 607554"/>
                <a:gd name="connsiteY63" fmla="*/ 0 h 5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54" h="598959">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rgbClr val="C8001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18" name="îŝḷîḓé-Oval 17"/>
            <p:cNvSpPr/>
            <p:nvPr/>
          </p:nvSpPr>
          <p:spPr>
            <a:xfrm>
              <a:off x="7392146" y="3823854"/>
              <a:ext cx="226624" cy="231664"/>
            </a:xfrm>
            <a:custGeom>
              <a:avLst/>
              <a:gdLst>
                <a:gd name="connsiteX0" fmla="*/ 59789 w 593384"/>
                <a:gd name="connsiteY0" fmla="*/ 323835 h 606580"/>
                <a:gd name="connsiteX1" fmla="*/ 44670 w 593384"/>
                <a:gd name="connsiteY1" fmla="*/ 338857 h 606580"/>
                <a:gd name="connsiteX2" fmla="*/ 44670 w 593384"/>
                <a:gd name="connsiteY2" fmla="*/ 477027 h 606580"/>
                <a:gd name="connsiteX3" fmla="*/ 59713 w 593384"/>
                <a:gd name="connsiteY3" fmla="*/ 492048 h 606580"/>
                <a:gd name="connsiteX4" fmla="*/ 386834 w 593384"/>
                <a:gd name="connsiteY4" fmla="*/ 492048 h 606580"/>
                <a:gd name="connsiteX5" fmla="*/ 402946 w 593384"/>
                <a:gd name="connsiteY5" fmla="*/ 508138 h 606580"/>
                <a:gd name="connsiteX6" fmla="*/ 402946 w 593384"/>
                <a:gd name="connsiteY6" fmla="*/ 545959 h 606580"/>
                <a:gd name="connsiteX7" fmla="*/ 419058 w 593384"/>
                <a:gd name="connsiteY7" fmla="*/ 561972 h 606580"/>
                <a:gd name="connsiteX8" fmla="*/ 429137 w 593384"/>
                <a:gd name="connsiteY8" fmla="*/ 558388 h 606580"/>
                <a:gd name="connsiteX9" fmla="*/ 543981 w 593384"/>
                <a:gd name="connsiteY9" fmla="*/ 464369 h 606580"/>
                <a:gd name="connsiteX10" fmla="*/ 544897 w 593384"/>
                <a:gd name="connsiteY10" fmla="*/ 463606 h 606580"/>
                <a:gd name="connsiteX11" fmla="*/ 544897 w 593384"/>
                <a:gd name="connsiteY11" fmla="*/ 445000 h 606580"/>
                <a:gd name="connsiteX12" fmla="*/ 543904 w 593384"/>
                <a:gd name="connsiteY12" fmla="*/ 444162 h 606580"/>
                <a:gd name="connsiteX13" fmla="*/ 427533 w 593384"/>
                <a:gd name="connsiteY13" fmla="*/ 349990 h 606580"/>
                <a:gd name="connsiteX14" fmla="*/ 418065 w 593384"/>
                <a:gd name="connsiteY14" fmla="*/ 346634 h 606580"/>
                <a:gd name="connsiteX15" fmla="*/ 402946 w 593384"/>
                <a:gd name="connsiteY15" fmla="*/ 361656 h 606580"/>
                <a:gd name="connsiteX16" fmla="*/ 402946 w 593384"/>
                <a:gd name="connsiteY16" fmla="*/ 400469 h 606580"/>
                <a:gd name="connsiteX17" fmla="*/ 386834 w 593384"/>
                <a:gd name="connsiteY17" fmla="*/ 416482 h 606580"/>
                <a:gd name="connsiteX18" fmla="*/ 136453 w 593384"/>
                <a:gd name="connsiteY18" fmla="*/ 416482 h 606580"/>
                <a:gd name="connsiteX19" fmla="*/ 120342 w 593384"/>
                <a:gd name="connsiteY19" fmla="*/ 400469 h 606580"/>
                <a:gd name="connsiteX20" fmla="*/ 120342 w 593384"/>
                <a:gd name="connsiteY20" fmla="*/ 376602 h 606580"/>
                <a:gd name="connsiteX21" fmla="*/ 113469 w 593384"/>
                <a:gd name="connsiteY21" fmla="*/ 362342 h 606580"/>
                <a:gd name="connsiteX22" fmla="*/ 69105 w 593384"/>
                <a:gd name="connsiteY22" fmla="*/ 327114 h 606580"/>
                <a:gd name="connsiteX23" fmla="*/ 59789 w 593384"/>
                <a:gd name="connsiteY23" fmla="*/ 323835 h 606580"/>
                <a:gd name="connsiteX24" fmla="*/ 59757 w 593384"/>
                <a:gd name="connsiteY24" fmla="*/ 323324 h 606580"/>
                <a:gd name="connsiteX25" fmla="*/ 69379 w 593384"/>
                <a:gd name="connsiteY25" fmla="*/ 326755 h 606580"/>
                <a:gd name="connsiteX26" fmla="*/ 113750 w 593384"/>
                <a:gd name="connsiteY26" fmla="*/ 361977 h 606580"/>
                <a:gd name="connsiteX27" fmla="*/ 120852 w 593384"/>
                <a:gd name="connsiteY27" fmla="*/ 376615 h 606580"/>
                <a:gd name="connsiteX28" fmla="*/ 120852 w 593384"/>
                <a:gd name="connsiteY28" fmla="*/ 400477 h 606580"/>
                <a:gd name="connsiteX29" fmla="*/ 136431 w 593384"/>
                <a:gd name="connsiteY29" fmla="*/ 416030 h 606580"/>
                <a:gd name="connsiteX30" fmla="*/ 386846 w 593384"/>
                <a:gd name="connsiteY30" fmla="*/ 416030 h 606580"/>
                <a:gd name="connsiteX31" fmla="*/ 402425 w 593384"/>
                <a:gd name="connsiteY31" fmla="*/ 400477 h 606580"/>
                <a:gd name="connsiteX32" fmla="*/ 402425 w 593384"/>
                <a:gd name="connsiteY32" fmla="*/ 361672 h 606580"/>
                <a:gd name="connsiteX33" fmla="*/ 418081 w 593384"/>
                <a:gd name="connsiteY33" fmla="*/ 346119 h 606580"/>
                <a:gd name="connsiteX34" fmla="*/ 427856 w 593384"/>
                <a:gd name="connsiteY34" fmla="*/ 349626 h 606580"/>
                <a:gd name="connsiteX35" fmla="*/ 544319 w 593384"/>
                <a:gd name="connsiteY35" fmla="*/ 443781 h 606580"/>
                <a:gd name="connsiteX36" fmla="*/ 545312 w 593384"/>
                <a:gd name="connsiteY36" fmla="*/ 444696 h 606580"/>
                <a:gd name="connsiteX37" fmla="*/ 545236 w 593384"/>
                <a:gd name="connsiteY37" fmla="*/ 463908 h 606580"/>
                <a:gd name="connsiteX38" fmla="*/ 544319 w 593384"/>
                <a:gd name="connsiteY38" fmla="*/ 464746 h 606580"/>
                <a:gd name="connsiteX39" fmla="*/ 429460 w 593384"/>
                <a:gd name="connsiteY39" fmla="*/ 558748 h 606580"/>
                <a:gd name="connsiteX40" fmla="*/ 419074 w 593384"/>
                <a:gd name="connsiteY40" fmla="*/ 562484 h 606580"/>
                <a:gd name="connsiteX41" fmla="*/ 402425 w 593384"/>
                <a:gd name="connsiteY41" fmla="*/ 545940 h 606580"/>
                <a:gd name="connsiteX42" fmla="*/ 402425 w 593384"/>
                <a:gd name="connsiteY42" fmla="*/ 508126 h 606580"/>
                <a:gd name="connsiteX43" fmla="*/ 386846 w 593384"/>
                <a:gd name="connsiteY43" fmla="*/ 492573 h 606580"/>
                <a:gd name="connsiteX44" fmla="*/ 59680 w 593384"/>
                <a:gd name="connsiteY44" fmla="*/ 492573 h 606580"/>
                <a:gd name="connsiteX45" fmla="*/ 44101 w 593384"/>
                <a:gd name="connsiteY45" fmla="*/ 477021 h 606580"/>
                <a:gd name="connsiteX46" fmla="*/ 44101 w 593384"/>
                <a:gd name="connsiteY46" fmla="*/ 338877 h 606580"/>
                <a:gd name="connsiteX47" fmla="*/ 59757 w 593384"/>
                <a:gd name="connsiteY47" fmla="*/ 323324 h 606580"/>
                <a:gd name="connsiteX48" fmla="*/ 59789 w 593384"/>
                <a:gd name="connsiteY48" fmla="*/ 322767 h 606580"/>
                <a:gd name="connsiteX49" fmla="*/ 43677 w 593384"/>
                <a:gd name="connsiteY49" fmla="*/ 338857 h 606580"/>
                <a:gd name="connsiteX50" fmla="*/ 43677 w 593384"/>
                <a:gd name="connsiteY50" fmla="*/ 477027 h 606580"/>
                <a:gd name="connsiteX51" fmla="*/ 59713 w 593384"/>
                <a:gd name="connsiteY51" fmla="*/ 493116 h 606580"/>
                <a:gd name="connsiteX52" fmla="*/ 386834 w 593384"/>
                <a:gd name="connsiteY52" fmla="*/ 493116 h 606580"/>
                <a:gd name="connsiteX53" fmla="*/ 401953 w 593384"/>
                <a:gd name="connsiteY53" fmla="*/ 508138 h 606580"/>
                <a:gd name="connsiteX54" fmla="*/ 401953 w 593384"/>
                <a:gd name="connsiteY54" fmla="*/ 545959 h 606580"/>
                <a:gd name="connsiteX55" fmla="*/ 419058 w 593384"/>
                <a:gd name="connsiteY55" fmla="*/ 563040 h 606580"/>
                <a:gd name="connsiteX56" fmla="*/ 429748 w 593384"/>
                <a:gd name="connsiteY56" fmla="*/ 559151 h 606580"/>
                <a:gd name="connsiteX57" fmla="*/ 544592 w 593384"/>
                <a:gd name="connsiteY57" fmla="*/ 465131 h 606580"/>
                <a:gd name="connsiteX58" fmla="*/ 545584 w 593384"/>
                <a:gd name="connsiteY58" fmla="*/ 464292 h 606580"/>
                <a:gd name="connsiteX59" fmla="*/ 545584 w 593384"/>
                <a:gd name="connsiteY59" fmla="*/ 444314 h 606580"/>
                <a:gd name="connsiteX60" fmla="*/ 544592 w 593384"/>
                <a:gd name="connsiteY60" fmla="*/ 443399 h 606580"/>
                <a:gd name="connsiteX61" fmla="*/ 428144 w 593384"/>
                <a:gd name="connsiteY61" fmla="*/ 349227 h 606580"/>
                <a:gd name="connsiteX62" fmla="*/ 418065 w 593384"/>
                <a:gd name="connsiteY62" fmla="*/ 345567 h 606580"/>
                <a:gd name="connsiteX63" fmla="*/ 401953 w 593384"/>
                <a:gd name="connsiteY63" fmla="*/ 361656 h 606580"/>
                <a:gd name="connsiteX64" fmla="*/ 401953 w 593384"/>
                <a:gd name="connsiteY64" fmla="*/ 400469 h 606580"/>
                <a:gd name="connsiteX65" fmla="*/ 386834 w 593384"/>
                <a:gd name="connsiteY65" fmla="*/ 415491 h 606580"/>
                <a:gd name="connsiteX66" fmla="*/ 136453 w 593384"/>
                <a:gd name="connsiteY66" fmla="*/ 415491 h 606580"/>
                <a:gd name="connsiteX67" fmla="*/ 121334 w 593384"/>
                <a:gd name="connsiteY67" fmla="*/ 400469 h 606580"/>
                <a:gd name="connsiteX68" fmla="*/ 121334 w 593384"/>
                <a:gd name="connsiteY68" fmla="*/ 376602 h 606580"/>
                <a:gd name="connsiteX69" fmla="*/ 114080 w 593384"/>
                <a:gd name="connsiteY69" fmla="*/ 361580 h 606580"/>
                <a:gd name="connsiteX70" fmla="*/ 69716 w 593384"/>
                <a:gd name="connsiteY70" fmla="*/ 326351 h 606580"/>
                <a:gd name="connsiteX71" fmla="*/ 59789 w 593384"/>
                <a:gd name="connsiteY71" fmla="*/ 322767 h 606580"/>
                <a:gd name="connsiteX72" fmla="*/ 59789 w 593384"/>
                <a:gd name="connsiteY72" fmla="*/ 280218 h 606580"/>
                <a:gd name="connsiteX73" fmla="*/ 96289 w 593384"/>
                <a:gd name="connsiteY73" fmla="*/ 293029 h 606580"/>
                <a:gd name="connsiteX74" fmla="*/ 140653 w 593384"/>
                <a:gd name="connsiteY74" fmla="*/ 328258 h 606580"/>
                <a:gd name="connsiteX75" fmla="*/ 157834 w 593384"/>
                <a:gd name="connsiteY75" fmla="*/ 349761 h 606580"/>
                <a:gd name="connsiteX76" fmla="*/ 163790 w 593384"/>
                <a:gd name="connsiteY76" fmla="*/ 372484 h 606580"/>
                <a:gd name="connsiteX77" fmla="*/ 163866 w 593384"/>
                <a:gd name="connsiteY77" fmla="*/ 372942 h 606580"/>
                <a:gd name="connsiteX78" fmla="*/ 359345 w 593384"/>
                <a:gd name="connsiteY78" fmla="*/ 372942 h 606580"/>
                <a:gd name="connsiteX79" fmla="*/ 359345 w 593384"/>
                <a:gd name="connsiteY79" fmla="*/ 361656 h 606580"/>
                <a:gd name="connsiteX80" fmla="*/ 364308 w 593384"/>
                <a:gd name="connsiteY80" fmla="*/ 337942 h 606580"/>
                <a:gd name="connsiteX81" fmla="*/ 377671 w 593384"/>
                <a:gd name="connsiteY81" fmla="*/ 319107 h 606580"/>
                <a:gd name="connsiteX82" fmla="*/ 418065 w 593384"/>
                <a:gd name="connsiteY82" fmla="*/ 303018 h 606580"/>
                <a:gd name="connsiteX83" fmla="*/ 454946 w 593384"/>
                <a:gd name="connsiteY83" fmla="*/ 316133 h 606580"/>
                <a:gd name="connsiteX84" fmla="*/ 571393 w 593384"/>
                <a:gd name="connsiteY84" fmla="*/ 410305 h 606580"/>
                <a:gd name="connsiteX85" fmla="*/ 575822 w 593384"/>
                <a:gd name="connsiteY85" fmla="*/ 414271 h 606580"/>
                <a:gd name="connsiteX86" fmla="*/ 575670 w 593384"/>
                <a:gd name="connsiteY86" fmla="*/ 494412 h 606580"/>
                <a:gd name="connsiteX87" fmla="*/ 571623 w 593384"/>
                <a:gd name="connsiteY87" fmla="*/ 498072 h 606580"/>
                <a:gd name="connsiteX88" fmla="*/ 456779 w 593384"/>
                <a:gd name="connsiteY88" fmla="*/ 592016 h 606580"/>
                <a:gd name="connsiteX89" fmla="*/ 419058 w 593384"/>
                <a:gd name="connsiteY89" fmla="*/ 605589 h 606580"/>
                <a:gd name="connsiteX90" fmla="*/ 377976 w 593384"/>
                <a:gd name="connsiteY90" fmla="*/ 589271 h 606580"/>
                <a:gd name="connsiteX91" fmla="*/ 364385 w 593384"/>
                <a:gd name="connsiteY91" fmla="*/ 570131 h 606580"/>
                <a:gd name="connsiteX92" fmla="*/ 359345 w 593384"/>
                <a:gd name="connsiteY92" fmla="*/ 545959 h 606580"/>
                <a:gd name="connsiteX93" fmla="*/ 359345 w 593384"/>
                <a:gd name="connsiteY93" fmla="*/ 535665 h 606580"/>
                <a:gd name="connsiteX94" fmla="*/ 59713 w 593384"/>
                <a:gd name="connsiteY94" fmla="*/ 535665 h 606580"/>
                <a:gd name="connsiteX95" fmla="*/ 1069 w 593384"/>
                <a:gd name="connsiteY95" fmla="*/ 477027 h 606580"/>
                <a:gd name="connsiteX96" fmla="*/ 1069 w 593384"/>
                <a:gd name="connsiteY96" fmla="*/ 338857 h 606580"/>
                <a:gd name="connsiteX97" fmla="*/ 6032 w 593384"/>
                <a:gd name="connsiteY97" fmla="*/ 315142 h 606580"/>
                <a:gd name="connsiteX98" fmla="*/ 19395 w 593384"/>
                <a:gd name="connsiteY98" fmla="*/ 296308 h 606580"/>
                <a:gd name="connsiteX99" fmla="*/ 59789 w 593384"/>
                <a:gd name="connsiteY99" fmla="*/ 280218 h 606580"/>
                <a:gd name="connsiteX100" fmla="*/ 59757 w 593384"/>
                <a:gd name="connsiteY100" fmla="*/ 279792 h 606580"/>
                <a:gd name="connsiteX101" fmla="*/ 18975 w 593384"/>
                <a:gd name="connsiteY101" fmla="*/ 295955 h 606580"/>
                <a:gd name="connsiteX102" fmla="*/ 5534 w 593384"/>
                <a:gd name="connsiteY102" fmla="*/ 315014 h 606580"/>
                <a:gd name="connsiteX103" fmla="*/ 494 w 593384"/>
                <a:gd name="connsiteY103" fmla="*/ 338877 h 606580"/>
                <a:gd name="connsiteX104" fmla="*/ 494 w 593384"/>
                <a:gd name="connsiteY104" fmla="*/ 477021 h 606580"/>
                <a:gd name="connsiteX105" fmla="*/ 59680 w 593384"/>
                <a:gd name="connsiteY105" fmla="*/ 536105 h 606580"/>
                <a:gd name="connsiteX106" fmla="*/ 358818 w 593384"/>
                <a:gd name="connsiteY106" fmla="*/ 536105 h 606580"/>
                <a:gd name="connsiteX107" fmla="*/ 358818 w 593384"/>
                <a:gd name="connsiteY107" fmla="*/ 545940 h 606580"/>
                <a:gd name="connsiteX108" fmla="*/ 363935 w 593384"/>
                <a:gd name="connsiteY108" fmla="*/ 570260 h 606580"/>
                <a:gd name="connsiteX109" fmla="*/ 377605 w 593384"/>
                <a:gd name="connsiteY109" fmla="*/ 589625 h 606580"/>
                <a:gd name="connsiteX110" fmla="*/ 419074 w 593384"/>
                <a:gd name="connsiteY110" fmla="*/ 606016 h 606580"/>
                <a:gd name="connsiteX111" fmla="*/ 457106 w 593384"/>
                <a:gd name="connsiteY111" fmla="*/ 592446 h 606580"/>
                <a:gd name="connsiteX112" fmla="*/ 571965 w 593384"/>
                <a:gd name="connsiteY112" fmla="*/ 498444 h 606580"/>
                <a:gd name="connsiteX113" fmla="*/ 576089 w 593384"/>
                <a:gd name="connsiteY113" fmla="*/ 494784 h 606580"/>
                <a:gd name="connsiteX114" fmla="*/ 576165 w 593384"/>
                <a:gd name="connsiteY114" fmla="*/ 413895 h 606580"/>
                <a:gd name="connsiteX115" fmla="*/ 571736 w 593384"/>
                <a:gd name="connsiteY115" fmla="*/ 409931 h 606580"/>
                <a:gd name="connsiteX116" fmla="*/ 455273 w 593384"/>
                <a:gd name="connsiteY116" fmla="*/ 315777 h 606580"/>
                <a:gd name="connsiteX117" fmla="*/ 418081 w 593384"/>
                <a:gd name="connsiteY117" fmla="*/ 302587 h 606580"/>
                <a:gd name="connsiteX118" fmla="*/ 377300 w 593384"/>
                <a:gd name="connsiteY118" fmla="*/ 318750 h 606580"/>
                <a:gd name="connsiteX119" fmla="*/ 363859 w 593384"/>
                <a:gd name="connsiteY119" fmla="*/ 337733 h 606580"/>
                <a:gd name="connsiteX120" fmla="*/ 358818 w 593384"/>
                <a:gd name="connsiteY120" fmla="*/ 361672 h 606580"/>
                <a:gd name="connsiteX121" fmla="*/ 358818 w 593384"/>
                <a:gd name="connsiteY121" fmla="*/ 372422 h 606580"/>
                <a:gd name="connsiteX122" fmla="*/ 164306 w 593384"/>
                <a:gd name="connsiteY122" fmla="*/ 372422 h 606580"/>
                <a:gd name="connsiteX123" fmla="*/ 158273 w 593384"/>
                <a:gd name="connsiteY123" fmla="*/ 349550 h 606580"/>
                <a:gd name="connsiteX124" fmla="*/ 140937 w 593384"/>
                <a:gd name="connsiteY124" fmla="*/ 327898 h 606580"/>
                <a:gd name="connsiteX125" fmla="*/ 96566 w 593384"/>
                <a:gd name="connsiteY125" fmla="*/ 292676 h 606580"/>
                <a:gd name="connsiteX126" fmla="*/ 59757 w 593384"/>
                <a:gd name="connsiteY126" fmla="*/ 279792 h 606580"/>
                <a:gd name="connsiteX127" fmla="*/ 59789 w 593384"/>
                <a:gd name="connsiteY127" fmla="*/ 279227 h 606580"/>
                <a:gd name="connsiteX128" fmla="*/ 96899 w 593384"/>
                <a:gd name="connsiteY128" fmla="*/ 292266 h 606580"/>
                <a:gd name="connsiteX129" fmla="*/ 141264 w 593384"/>
                <a:gd name="connsiteY129" fmla="*/ 327495 h 606580"/>
                <a:gd name="connsiteX130" fmla="*/ 158750 w 593384"/>
                <a:gd name="connsiteY130" fmla="*/ 349303 h 606580"/>
                <a:gd name="connsiteX131" fmla="*/ 164782 w 593384"/>
                <a:gd name="connsiteY131" fmla="*/ 371950 h 606580"/>
                <a:gd name="connsiteX132" fmla="*/ 358276 w 593384"/>
                <a:gd name="connsiteY132" fmla="*/ 371950 h 606580"/>
                <a:gd name="connsiteX133" fmla="*/ 358276 w 593384"/>
                <a:gd name="connsiteY133" fmla="*/ 361656 h 606580"/>
                <a:gd name="connsiteX134" fmla="*/ 363392 w 593384"/>
                <a:gd name="connsiteY134" fmla="*/ 337560 h 606580"/>
                <a:gd name="connsiteX135" fmla="*/ 376984 w 593384"/>
                <a:gd name="connsiteY135" fmla="*/ 318345 h 606580"/>
                <a:gd name="connsiteX136" fmla="*/ 418065 w 593384"/>
                <a:gd name="connsiteY136" fmla="*/ 302027 h 606580"/>
                <a:gd name="connsiteX137" fmla="*/ 455557 w 593384"/>
                <a:gd name="connsiteY137" fmla="*/ 315371 h 606580"/>
                <a:gd name="connsiteX138" fmla="*/ 572004 w 593384"/>
                <a:gd name="connsiteY138" fmla="*/ 409543 h 606580"/>
                <a:gd name="connsiteX139" fmla="*/ 576510 w 593384"/>
                <a:gd name="connsiteY139" fmla="*/ 413584 h 606580"/>
                <a:gd name="connsiteX140" fmla="*/ 576357 w 593384"/>
                <a:gd name="connsiteY140" fmla="*/ 495099 h 606580"/>
                <a:gd name="connsiteX141" fmla="*/ 572233 w 593384"/>
                <a:gd name="connsiteY141" fmla="*/ 498835 h 606580"/>
                <a:gd name="connsiteX142" fmla="*/ 457390 w 593384"/>
                <a:gd name="connsiteY142" fmla="*/ 592855 h 606580"/>
                <a:gd name="connsiteX143" fmla="*/ 419058 w 593384"/>
                <a:gd name="connsiteY143" fmla="*/ 606580 h 606580"/>
                <a:gd name="connsiteX144" fmla="*/ 377289 w 593384"/>
                <a:gd name="connsiteY144" fmla="*/ 589957 h 606580"/>
                <a:gd name="connsiteX145" fmla="*/ 363468 w 593384"/>
                <a:gd name="connsiteY145" fmla="*/ 570512 h 606580"/>
                <a:gd name="connsiteX146" fmla="*/ 358276 w 593384"/>
                <a:gd name="connsiteY146" fmla="*/ 545959 h 606580"/>
                <a:gd name="connsiteX147" fmla="*/ 358276 w 593384"/>
                <a:gd name="connsiteY147" fmla="*/ 536656 h 606580"/>
                <a:gd name="connsiteX148" fmla="*/ 59713 w 593384"/>
                <a:gd name="connsiteY148" fmla="*/ 536656 h 606580"/>
                <a:gd name="connsiteX149" fmla="*/ 0 w 593384"/>
                <a:gd name="connsiteY149" fmla="*/ 477027 h 606580"/>
                <a:gd name="connsiteX150" fmla="*/ 0 w 593384"/>
                <a:gd name="connsiteY150" fmla="*/ 338857 h 606580"/>
                <a:gd name="connsiteX151" fmla="*/ 5116 w 593384"/>
                <a:gd name="connsiteY151" fmla="*/ 314761 h 606580"/>
                <a:gd name="connsiteX152" fmla="*/ 18632 w 593384"/>
                <a:gd name="connsiteY152" fmla="*/ 295621 h 606580"/>
                <a:gd name="connsiteX153" fmla="*/ 59789 w 593384"/>
                <a:gd name="connsiteY153" fmla="*/ 279227 h 606580"/>
                <a:gd name="connsiteX154" fmla="*/ 174327 w 593384"/>
                <a:gd name="connsiteY154" fmla="*/ 44608 h 606580"/>
                <a:gd name="connsiteX155" fmla="*/ 164247 w 593384"/>
                <a:gd name="connsiteY155" fmla="*/ 48192 h 606580"/>
                <a:gd name="connsiteX156" fmla="*/ 49403 w 593384"/>
                <a:gd name="connsiteY156" fmla="*/ 142211 h 606580"/>
                <a:gd name="connsiteX157" fmla="*/ 48487 w 593384"/>
                <a:gd name="connsiteY157" fmla="*/ 142974 h 606580"/>
                <a:gd name="connsiteX158" fmla="*/ 48487 w 593384"/>
                <a:gd name="connsiteY158" fmla="*/ 161580 h 606580"/>
                <a:gd name="connsiteX159" fmla="*/ 49480 w 593384"/>
                <a:gd name="connsiteY159" fmla="*/ 162418 h 606580"/>
                <a:gd name="connsiteX160" fmla="*/ 165851 w 593384"/>
                <a:gd name="connsiteY160" fmla="*/ 256590 h 606580"/>
                <a:gd name="connsiteX161" fmla="*/ 175319 w 593384"/>
                <a:gd name="connsiteY161" fmla="*/ 259946 h 606580"/>
                <a:gd name="connsiteX162" fmla="*/ 190438 w 593384"/>
                <a:gd name="connsiteY162" fmla="*/ 244924 h 606580"/>
                <a:gd name="connsiteX163" fmla="*/ 190438 w 593384"/>
                <a:gd name="connsiteY163" fmla="*/ 206111 h 606580"/>
                <a:gd name="connsiteX164" fmla="*/ 206550 w 593384"/>
                <a:gd name="connsiteY164" fmla="*/ 190098 h 606580"/>
                <a:gd name="connsiteX165" fmla="*/ 456931 w 593384"/>
                <a:gd name="connsiteY165" fmla="*/ 190098 h 606580"/>
                <a:gd name="connsiteX166" fmla="*/ 473042 w 593384"/>
                <a:gd name="connsiteY166" fmla="*/ 206111 h 606580"/>
                <a:gd name="connsiteX167" fmla="*/ 473042 w 593384"/>
                <a:gd name="connsiteY167" fmla="*/ 229978 h 606580"/>
                <a:gd name="connsiteX168" fmla="*/ 479915 w 593384"/>
                <a:gd name="connsiteY168" fmla="*/ 244238 h 606580"/>
                <a:gd name="connsiteX169" fmla="*/ 524279 w 593384"/>
                <a:gd name="connsiteY169" fmla="*/ 279466 h 606580"/>
                <a:gd name="connsiteX170" fmla="*/ 533595 w 593384"/>
                <a:gd name="connsiteY170" fmla="*/ 282745 h 606580"/>
                <a:gd name="connsiteX171" fmla="*/ 548714 w 593384"/>
                <a:gd name="connsiteY171" fmla="*/ 267723 h 606580"/>
                <a:gd name="connsiteX172" fmla="*/ 548714 w 593384"/>
                <a:gd name="connsiteY172" fmla="*/ 129553 h 606580"/>
                <a:gd name="connsiteX173" fmla="*/ 533671 w 593384"/>
                <a:gd name="connsiteY173" fmla="*/ 114532 h 606580"/>
                <a:gd name="connsiteX174" fmla="*/ 206550 w 593384"/>
                <a:gd name="connsiteY174" fmla="*/ 114532 h 606580"/>
                <a:gd name="connsiteX175" fmla="*/ 190438 w 593384"/>
                <a:gd name="connsiteY175" fmla="*/ 98442 h 606580"/>
                <a:gd name="connsiteX176" fmla="*/ 190438 w 593384"/>
                <a:gd name="connsiteY176" fmla="*/ 60621 h 606580"/>
                <a:gd name="connsiteX177" fmla="*/ 174327 w 593384"/>
                <a:gd name="connsiteY177" fmla="*/ 44608 h 606580"/>
                <a:gd name="connsiteX178" fmla="*/ 174289 w 593384"/>
                <a:gd name="connsiteY178" fmla="*/ 44097 h 606580"/>
                <a:gd name="connsiteX179" fmla="*/ 190936 w 593384"/>
                <a:gd name="connsiteY179" fmla="*/ 60641 h 606580"/>
                <a:gd name="connsiteX180" fmla="*/ 190936 w 593384"/>
                <a:gd name="connsiteY180" fmla="*/ 98455 h 606580"/>
                <a:gd name="connsiteX181" fmla="*/ 206513 w 593384"/>
                <a:gd name="connsiteY181" fmla="*/ 114008 h 606580"/>
                <a:gd name="connsiteX182" fmla="*/ 533641 w 593384"/>
                <a:gd name="connsiteY182" fmla="*/ 114008 h 606580"/>
                <a:gd name="connsiteX183" fmla="*/ 549218 w 593384"/>
                <a:gd name="connsiteY183" fmla="*/ 129560 h 606580"/>
                <a:gd name="connsiteX184" fmla="*/ 549218 w 593384"/>
                <a:gd name="connsiteY184" fmla="*/ 267704 h 606580"/>
                <a:gd name="connsiteX185" fmla="*/ 533564 w 593384"/>
                <a:gd name="connsiteY185" fmla="*/ 283257 h 606580"/>
                <a:gd name="connsiteX186" fmla="*/ 523943 w 593384"/>
                <a:gd name="connsiteY186" fmla="*/ 279826 h 606580"/>
                <a:gd name="connsiteX187" fmla="*/ 479578 w 593384"/>
                <a:gd name="connsiteY187" fmla="*/ 244604 h 606580"/>
                <a:gd name="connsiteX188" fmla="*/ 472476 w 593384"/>
                <a:gd name="connsiteY188" fmla="*/ 229966 h 606580"/>
                <a:gd name="connsiteX189" fmla="*/ 472476 w 593384"/>
                <a:gd name="connsiteY189" fmla="*/ 206104 h 606580"/>
                <a:gd name="connsiteX190" fmla="*/ 456899 w 593384"/>
                <a:gd name="connsiteY190" fmla="*/ 190551 h 606580"/>
                <a:gd name="connsiteX191" fmla="*/ 206513 w 593384"/>
                <a:gd name="connsiteY191" fmla="*/ 190551 h 606580"/>
                <a:gd name="connsiteX192" fmla="*/ 190936 w 593384"/>
                <a:gd name="connsiteY192" fmla="*/ 206104 h 606580"/>
                <a:gd name="connsiteX193" fmla="*/ 190936 w 593384"/>
                <a:gd name="connsiteY193" fmla="*/ 244909 h 606580"/>
                <a:gd name="connsiteX194" fmla="*/ 175282 w 593384"/>
                <a:gd name="connsiteY194" fmla="*/ 260462 h 606580"/>
                <a:gd name="connsiteX195" fmla="*/ 165508 w 593384"/>
                <a:gd name="connsiteY195" fmla="*/ 256955 h 606580"/>
                <a:gd name="connsiteX196" fmla="*/ 49058 w 593384"/>
                <a:gd name="connsiteY196" fmla="*/ 162800 h 606580"/>
                <a:gd name="connsiteX197" fmla="*/ 48066 w 593384"/>
                <a:gd name="connsiteY197" fmla="*/ 161885 h 606580"/>
                <a:gd name="connsiteX198" fmla="*/ 48142 w 593384"/>
                <a:gd name="connsiteY198" fmla="*/ 142673 h 606580"/>
                <a:gd name="connsiteX199" fmla="*/ 49058 w 593384"/>
                <a:gd name="connsiteY199" fmla="*/ 141835 h 606580"/>
                <a:gd name="connsiteX200" fmla="*/ 163904 w 593384"/>
                <a:gd name="connsiteY200" fmla="*/ 47833 h 606580"/>
                <a:gd name="connsiteX201" fmla="*/ 174289 w 593384"/>
                <a:gd name="connsiteY201" fmla="*/ 44097 h 606580"/>
                <a:gd name="connsiteX202" fmla="*/ 174327 w 593384"/>
                <a:gd name="connsiteY202" fmla="*/ 43540 h 606580"/>
                <a:gd name="connsiteX203" fmla="*/ 163636 w 593384"/>
                <a:gd name="connsiteY203" fmla="*/ 47429 h 606580"/>
                <a:gd name="connsiteX204" fmla="*/ 48793 w 593384"/>
                <a:gd name="connsiteY204" fmla="*/ 141449 h 606580"/>
                <a:gd name="connsiteX205" fmla="*/ 47800 w 593384"/>
                <a:gd name="connsiteY205" fmla="*/ 142288 h 606580"/>
                <a:gd name="connsiteX206" fmla="*/ 47800 w 593384"/>
                <a:gd name="connsiteY206" fmla="*/ 162266 h 606580"/>
                <a:gd name="connsiteX207" fmla="*/ 48793 w 593384"/>
                <a:gd name="connsiteY207" fmla="*/ 163181 h 606580"/>
                <a:gd name="connsiteX208" fmla="*/ 165240 w 593384"/>
                <a:gd name="connsiteY208" fmla="*/ 257353 h 606580"/>
                <a:gd name="connsiteX209" fmla="*/ 175319 w 593384"/>
                <a:gd name="connsiteY209" fmla="*/ 261013 h 606580"/>
                <a:gd name="connsiteX210" fmla="*/ 191431 w 593384"/>
                <a:gd name="connsiteY210" fmla="*/ 244924 h 606580"/>
                <a:gd name="connsiteX211" fmla="*/ 191431 w 593384"/>
                <a:gd name="connsiteY211" fmla="*/ 206111 h 606580"/>
                <a:gd name="connsiteX212" fmla="*/ 206550 w 593384"/>
                <a:gd name="connsiteY212" fmla="*/ 191089 h 606580"/>
                <a:gd name="connsiteX213" fmla="*/ 456931 w 593384"/>
                <a:gd name="connsiteY213" fmla="*/ 191089 h 606580"/>
                <a:gd name="connsiteX214" fmla="*/ 472050 w 593384"/>
                <a:gd name="connsiteY214" fmla="*/ 206111 h 606580"/>
                <a:gd name="connsiteX215" fmla="*/ 472050 w 593384"/>
                <a:gd name="connsiteY215" fmla="*/ 229978 h 606580"/>
                <a:gd name="connsiteX216" fmla="*/ 479304 w 593384"/>
                <a:gd name="connsiteY216" fmla="*/ 245000 h 606580"/>
                <a:gd name="connsiteX217" fmla="*/ 523668 w 593384"/>
                <a:gd name="connsiteY217" fmla="*/ 280229 h 606580"/>
                <a:gd name="connsiteX218" fmla="*/ 533595 w 593384"/>
                <a:gd name="connsiteY218" fmla="*/ 283813 h 606580"/>
                <a:gd name="connsiteX219" fmla="*/ 549707 w 593384"/>
                <a:gd name="connsiteY219" fmla="*/ 267723 h 606580"/>
                <a:gd name="connsiteX220" fmla="*/ 549707 w 593384"/>
                <a:gd name="connsiteY220" fmla="*/ 129553 h 606580"/>
                <a:gd name="connsiteX221" fmla="*/ 533671 w 593384"/>
                <a:gd name="connsiteY221" fmla="*/ 113464 h 606580"/>
                <a:gd name="connsiteX222" fmla="*/ 206550 w 593384"/>
                <a:gd name="connsiteY222" fmla="*/ 113464 h 606580"/>
                <a:gd name="connsiteX223" fmla="*/ 191431 w 593384"/>
                <a:gd name="connsiteY223" fmla="*/ 98442 h 606580"/>
                <a:gd name="connsiteX224" fmla="*/ 191431 w 593384"/>
                <a:gd name="connsiteY224" fmla="*/ 60621 h 606580"/>
                <a:gd name="connsiteX225" fmla="*/ 174327 w 593384"/>
                <a:gd name="connsiteY225" fmla="*/ 43540 h 606580"/>
                <a:gd name="connsiteX226" fmla="*/ 174327 w 593384"/>
                <a:gd name="connsiteY226" fmla="*/ 991 h 606580"/>
                <a:gd name="connsiteX227" fmla="*/ 215408 w 593384"/>
                <a:gd name="connsiteY227" fmla="*/ 17309 h 606580"/>
                <a:gd name="connsiteX228" fmla="*/ 228999 w 593384"/>
                <a:gd name="connsiteY228" fmla="*/ 36449 h 606580"/>
                <a:gd name="connsiteX229" fmla="*/ 234039 w 593384"/>
                <a:gd name="connsiteY229" fmla="*/ 60621 h 606580"/>
                <a:gd name="connsiteX230" fmla="*/ 234039 w 593384"/>
                <a:gd name="connsiteY230" fmla="*/ 70915 h 606580"/>
                <a:gd name="connsiteX231" fmla="*/ 533671 w 593384"/>
                <a:gd name="connsiteY231" fmla="*/ 70915 h 606580"/>
                <a:gd name="connsiteX232" fmla="*/ 592315 w 593384"/>
                <a:gd name="connsiteY232" fmla="*/ 129553 h 606580"/>
                <a:gd name="connsiteX233" fmla="*/ 592315 w 593384"/>
                <a:gd name="connsiteY233" fmla="*/ 267723 h 606580"/>
                <a:gd name="connsiteX234" fmla="*/ 587352 w 593384"/>
                <a:gd name="connsiteY234" fmla="*/ 291438 h 606580"/>
                <a:gd name="connsiteX235" fmla="*/ 573989 w 593384"/>
                <a:gd name="connsiteY235" fmla="*/ 310272 h 606580"/>
                <a:gd name="connsiteX236" fmla="*/ 533595 w 593384"/>
                <a:gd name="connsiteY236" fmla="*/ 326285 h 606580"/>
                <a:gd name="connsiteX237" fmla="*/ 497095 w 593384"/>
                <a:gd name="connsiteY237" fmla="*/ 313551 h 606580"/>
                <a:gd name="connsiteX238" fmla="*/ 452731 w 593384"/>
                <a:gd name="connsiteY238" fmla="*/ 278323 h 606580"/>
                <a:gd name="connsiteX239" fmla="*/ 435550 w 593384"/>
                <a:gd name="connsiteY239" fmla="*/ 256819 h 606580"/>
                <a:gd name="connsiteX240" fmla="*/ 429594 w 593384"/>
                <a:gd name="connsiteY240" fmla="*/ 234096 h 606580"/>
                <a:gd name="connsiteX241" fmla="*/ 429518 w 593384"/>
                <a:gd name="connsiteY241" fmla="*/ 233638 h 606580"/>
                <a:gd name="connsiteX242" fmla="*/ 234039 w 593384"/>
                <a:gd name="connsiteY242" fmla="*/ 233638 h 606580"/>
                <a:gd name="connsiteX243" fmla="*/ 234039 w 593384"/>
                <a:gd name="connsiteY243" fmla="*/ 244924 h 606580"/>
                <a:gd name="connsiteX244" fmla="*/ 229076 w 593384"/>
                <a:gd name="connsiteY244" fmla="*/ 268638 h 606580"/>
                <a:gd name="connsiteX245" fmla="*/ 215713 w 593384"/>
                <a:gd name="connsiteY245" fmla="*/ 287473 h 606580"/>
                <a:gd name="connsiteX246" fmla="*/ 175319 w 593384"/>
                <a:gd name="connsiteY246" fmla="*/ 303562 h 606580"/>
                <a:gd name="connsiteX247" fmla="*/ 138438 w 593384"/>
                <a:gd name="connsiteY247" fmla="*/ 290447 h 606580"/>
                <a:gd name="connsiteX248" fmla="*/ 21991 w 593384"/>
                <a:gd name="connsiteY248" fmla="*/ 196275 h 606580"/>
                <a:gd name="connsiteX249" fmla="*/ 17562 w 593384"/>
                <a:gd name="connsiteY249" fmla="*/ 192309 h 606580"/>
                <a:gd name="connsiteX250" fmla="*/ 17714 w 593384"/>
                <a:gd name="connsiteY250" fmla="*/ 112168 h 606580"/>
                <a:gd name="connsiteX251" fmla="*/ 21762 w 593384"/>
                <a:gd name="connsiteY251" fmla="*/ 108508 h 606580"/>
                <a:gd name="connsiteX252" fmla="*/ 136605 w 593384"/>
                <a:gd name="connsiteY252" fmla="*/ 14564 h 606580"/>
                <a:gd name="connsiteX253" fmla="*/ 174327 w 593384"/>
                <a:gd name="connsiteY253" fmla="*/ 991 h 606580"/>
                <a:gd name="connsiteX254" fmla="*/ 174289 w 593384"/>
                <a:gd name="connsiteY254" fmla="*/ 565 h 606580"/>
                <a:gd name="connsiteX255" fmla="*/ 136262 w 593384"/>
                <a:gd name="connsiteY255" fmla="*/ 14135 h 606580"/>
                <a:gd name="connsiteX256" fmla="*/ 21416 w 593384"/>
                <a:gd name="connsiteY256" fmla="*/ 108137 h 606580"/>
                <a:gd name="connsiteX257" fmla="*/ 17293 w 593384"/>
                <a:gd name="connsiteY257" fmla="*/ 111797 h 606580"/>
                <a:gd name="connsiteX258" fmla="*/ 17216 w 593384"/>
                <a:gd name="connsiteY258" fmla="*/ 192686 h 606580"/>
                <a:gd name="connsiteX259" fmla="*/ 21645 w 593384"/>
                <a:gd name="connsiteY259" fmla="*/ 196650 h 606580"/>
                <a:gd name="connsiteX260" fmla="*/ 138095 w 593384"/>
                <a:gd name="connsiteY260" fmla="*/ 290805 h 606580"/>
                <a:gd name="connsiteX261" fmla="*/ 175282 w 593384"/>
                <a:gd name="connsiteY261" fmla="*/ 303994 h 606580"/>
                <a:gd name="connsiteX262" fmla="*/ 216058 w 593384"/>
                <a:gd name="connsiteY262" fmla="*/ 287831 h 606580"/>
                <a:gd name="connsiteX263" fmla="*/ 229498 w 593384"/>
                <a:gd name="connsiteY263" fmla="*/ 268848 h 606580"/>
                <a:gd name="connsiteX264" fmla="*/ 234538 w 593384"/>
                <a:gd name="connsiteY264" fmla="*/ 244909 h 606580"/>
                <a:gd name="connsiteX265" fmla="*/ 234538 w 593384"/>
                <a:gd name="connsiteY265" fmla="*/ 234159 h 606580"/>
                <a:gd name="connsiteX266" fmla="*/ 429027 w 593384"/>
                <a:gd name="connsiteY266" fmla="*/ 234159 h 606580"/>
                <a:gd name="connsiteX267" fmla="*/ 435060 w 593384"/>
                <a:gd name="connsiteY267" fmla="*/ 257031 h 606580"/>
                <a:gd name="connsiteX268" fmla="*/ 452393 w 593384"/>
                <a:gd name="connsiteY268" fmla="*/ 278683 h 606580"/>
                <a:gd name="connsiteX269" fmla="*/ 496759 w 593384"/>
                <a:gd name="connsiteY269" fmla="*/ 313905 h 606580"/>
                <a:gd name="connsiteX270" fmla="*/ 533564 w 593384"/>
                <a:gd name="connsiteY270" fmla="*/ 326789 h 606580"/>
                <a:gd name="connsiteX271" fmla="*/ 574341 w 593384"/>
                <a:gd name="connsiteY271" fmla="*/ 310550 h 606580"/>
                <a:gd name="connsiteX272" fmla="*/ 587780 w 593384"/>
                <a:gd name="connsiteY272" fmla="*/ 291567 h 606580"/>
                <a:gd name="connsiteX273" fmla="*/ 592820 w 593384"/>
                <a:gd name="connsiteY273" fmla="*/ 267704 h 606580"/>
                <a:gd name="connsiteX274" fmla="*/ 592820 w 593384"/>
                <a:gd name="connsiteY274" fmla="*/ 129560 h 606580"/>
                <a:gd name="connsiteX275" fmla="*/ 533641 w 593384"/>
                <a:gd name="connsiteY275" fmla="*/ 70476 h 606580"/>
                <a:gd name="connsiteX276" fmla="*/ 234538 w 593384"/>
                <a:gd name="connsiteY276" fmla="*/ 70476 h 606580"/>
                <a:gd name="connsiteX277" fmla="*/ 234538 w 593384"/>
                <a:gd name="connsiteY277" fmla="*/ 60641 h 606580"/>
                <a:gd name="connsiteX278" fmla="*/ 229421 w 593384"/>
                <a:gd name="connsiteY278" fmla="*/ 36321 h 606580"/>
                <a:gd name="connsiteX279" fmla="*/ 215753 w 593384"/>
                <a:gd name="connsiteY279" fmla="*/ 16956 h 606580"/>
                <a:gd name="connsiteX280" fmla="*/ 174289 w 593384"/>
                <a:gd name="connsiteY280" fmla="*/ 565 h 606580"/>
                <a:gd name="connsiteX281" fmla="*/ 174327 w 593384"/>
                <a:gd name="connsiteY281" fmla="*/ 0 h 606580"/>
                <a:gd name="connsiteX282" fmla="*/ 216095 w 593384"/>
                <a:gd name="connsiteY282" fmla="*/ 16623 h 606580"/>
                <a:gd name="connsiteX283" fmla="*/ 229916 w 593384"/>
                <a:gd name="connsiteY283" fmla="*/ 36068 h 606580"/>
                <a:gd name="connsiteX284" fmla="*/ 235108 w 593384"/>
                <a:gd name="connsiteY284" fmla="*/ 60621 h 606580"/>
                <a:gd name="connsiteX285" fmla="*/ 235108 w 593384"/>
                <a:gd name="connsiteY285" fmla="*/ 69924 h 606580"/>
                <a:gd name="connsiteX286" fmla="*/ 533671 w 593384"/>
                <a:gd name="connsiteY286" fmla="*/ 69924 h 606580"/>
                <a:gd name="connsiteX287" fmla="*/ 593384 w 593384"/>
                <a:gd name="connsiteY287" fmla="*/ 129553 h 606580"/>
                <a:gd name="connsiteX288" fmla="*/ 593384 w 593384"/>
                <a:gd name="connsiteY288" fmla="*/ 267723 h 606580"/>
                <a:gd name="connsiteX289" fmla="*/ 588268 w 593384"/>
                <a:gd name="connsiteY289" fmla="*/ 291819 h 606580"/>
                <a:gd name="connsiteX290" fmla="*/ 574752 w 593384"/>
                <a:gd name="connsiteY290" fmla="*/ 310959 h 606580"/>
                <a:gd name="connsiteX291" fmla="*/ 533595 w 593384"/>
                <a:gd name="connsiteY291" fmla="*/ 327353 h 606580"/>
                <a:gd name="connsiteX292" fmla="*/ 496485 w 593384"/>
                <a:gd name="connsiteY292" fmla="*/ 314314 h 606580"/>
                <a:gd name="connsiteX293" fmla="*/ 452120 w 593384"/>
                <a:gd name="connsiteY293" fmla="*/ 279085 h 606580"/>
                <a:gd name="connsiteX294" fmla="*/ 434634 w 593384"/>
                <a:gd name="connsiteY294" fmla="*/ 257277 h 606580"/>
                <a:gd name="connsiteX295" fmla="*/ 428602 w 593384"/>
                <a:gd name="connsiteY295" fmla="*/ 234630 h 606580"/>
                <a:gd name="connsiteX296" fmla="*/ 235108 w 593384"/>
                <a:gd name="connsiteY296" fmla="*/ 234630 h 606580"/>
                <a:gd name="connsiteX297" fmla="*/ 235108 w 593384"/>
                <a:gd name="connsiteY297" fmla="*/ 244924 h 606580"/>
                <a:gd name="connsiteX298" fmla="*/ 229992 w 593384"/>
                <a:gd name="connsiteY298" fmla="*/ 269020 h 606580"/>
                <a:gd name="connsiteX299" fmla="*/ 216400 w 593384"/>
                <a:gd name="connsiteY299" fmla="*/ 288235 h 606580"/>
                <a:gd name="connsiteX300" fmla="*/ 175319 w 593384"/>
                <a:gd name="connsiteY300" fmla="*/ 304553 h 606580"/>
                <a:gd name="connsiteX301" fmla="*/ 137827 w 593384"/>
                <a:gd name="connsiteY301" fmla="*/ 291209 h 606580"/>
                <a:gd name="connsiteX302" fmla="*/ 21380 w 593384"/>
                <a:gd name="connsiteY302" fmla="*/ 197037 h 606580"/>
                <a:gd name="connsiteX303" fmla="*/ 16875 w 593384"/>
                <a:gd name="connsiteY303" fmla="*/ 192996 h 606580"/>
                <a:gd name="connsiteX304" fmla="*/ 17027 w 593384"/>
                <a:gd name="connsiteY304" fmla="*/ 111405 h 606580"/>
                <a:gd name="connsiteX305" fmla="*/ 21151 w 593384"/>
                <a:gd name="connsiteY305" fmla="*/ 107745 h 606580"/>
                <a:gd name="connsiteX306" fmla="*/ 135994 w 593384"/>
                <a:gd name="connsiteY306" fmla="*/ 13725 h 606580"/>
                <a:gd name="connsiteX307" fmla="*/ 174327 w 593384"/>
                <a:gd name="connsiteY307"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593384" h="606580">
                  <a:moveTo>
                    <a:pt x="59789" y="323835"/>
                  </a:moveTo>
                  <a:cubicBezTo>
                    <a:pt x="52535" y="323835"/>
                    <a:pt x="44670" y="329554"/>
                    <a:pt x="44670" y="338857"/>
                  </a:cubicBezTo>
                  <a:lnTo>
                    <a:pt x="44670" y="477027"/>
                  </a:lnTo>
                  <a:cubicBezTo>
                    <a:pt x="44670" y="485338"/>
                    <a:pt x="51390" y="492048"/>
                    <a:pt x="59713" y="492048"/>
                  </a:cubicBezTo>
                  <a:lnTo>
                    <a:pt x="386834" y="492048"/>
                  </a:lnTo>
                  <a:cubicBezTo>
                    <a:pt x="395692" y="492048"/>
                    <a:pt x="402946" y="499292"/>
                    <a:pt x="402946" y="508138"/>
                  </a:cubicBezTo>
                  <a:lnTo>
                    <a:pt x="402946" y="545959"/>
                  </a:lnTo>
                  <a:cubicBezTo>
                    <a:pt x="402946" y="555872"/>
                    <a:pt x="411269" y="561972"/>
                    <a:pt x="419058" y="561972"/>
                  </a:cubicBezTo>
                  <a:cubicBezTo>
                    <a:pt x="422723" y="561972"/>
                    <a:pt x="426159" y="560752"/>
                    <a:pt x="429137" y="558388"/>
                  </a:cubicBezTo>
                  <a:lnTo>
                    <a:pt x="543981" y="464369"/>
                  </a:lnTo>
                  <a:cubicBezTo>
                    <a:pt x="544286" y="464140"/>
                    <a:pt x="544592" y="463835"/>
                    <a:pt x="544897" y="463606"/>
                  </a:cubicBezTo>
                  <a:cubicBezTo>
                    <a:pt x="550013" y="458497"/>
                    <a:pt x="550013" y="450109"/>
                    <a:pt x="544897" y="445000"/>
                  </a:cubicBezTo>
                  <a:cubicBezTo>
                    <a:pt x="544592" y="444695"/>
                    <a:pt x="544210" y="444390"/>
                    <a:pt x="543904" y="444162"/>
                  </a:cubicBezTo>
                  <a:lnTo>
                    <a:pt x="427533" y="349990"/>
                  </a:lnTo>
                  <a:cubicBezTo>
                    <a:pt x="424784" y="347778"/>
                    <a:pt x="421501" y="346634"/>
                    <a:pt x="418065" y="346634"/>
                  </a:cubicBezTo>
                  <a:cubicBezTo>
                    <a:pt x="410811" y="346634"/>
                    <a:pt x="402946" y="352353"/>
                    <a:pt x="402946" y="361656"/>
                  </a:cubicBezTo>
                  <a:lnTo>
                    <a:pt x="402946" y="400469"/>
                  </a:lnTo>
                  <a:cubicBezTo>
                    <a:pt x="402946" y="409314"/>
                    <a:pt x="395692" y="416482"/>
                    <a:pt x="386834" y="416482"/>
                  </a:cubicBezTo>
                  <a:lnTo>
                    <a:pt x="136453" y="416482"/>
                  </a:lnTo>
                  <a:cubicBezTo>
                    <a:pt x="127519" y="416482"/>
                    <a:pt x="120342" y="409314"/>
                    <a:pt x="120342" y="400469"/>
                  </a:cubicBezTo>
                  <a:lnTo>
                    <a:pt x="120342" y="376602"/>
                  </a:lnTo>
                  <a:cubicBezTo>
                    <a:pt x="120342" y="371035"/>
                    <a:pt x="117822" y="365850"/>
                    <a:pt x="113469" y="362342"/>
                  </a:cubicBezTo>
                  <a:lnTo>
                    <a:pt x="69105" y="327114"/>
                  </a:lnTo>
                  <a:cubicBezTo>
                    <a:pt x="66356" y="324979"/>
                    <a:pt x="63149" y="323835"/>
                    <a:pt x="59789" y="323835"/>
                  </a:cubicBezTo>
                  <a:close/>
                  <a:moveTo>
                    <a:pt x="59757" y="323324"/>
                  </a:moveTo>
                  <a:cubicBezTo>
                    <a:pt x="63040" y="323324"/>
                    <a:pt x="66401" y="324391"/>
                    <a:pt x="69379" y="326755"/>
                  </a:cubicBezTo>
                  <a:lnTo>
                    <a:pt x="113750" y="361977"/>
                  </a:lnTo>
                  <a:cubicBezTo>
                    <a:pt x="118255" y="365484"/>
                    <a:pt x="120852" y="370897"/>
                    <a:pt x="120852" y="376615"/>
                  </a:cubicBezTo>
                  <a:lnTo>
                    <a:pt x="120852" y="400477"/>
                  </a:lnTo>
                  <a:cubicBezTo>
                    <a:pt x="120852" y="409016"/>
                    <a:pt x="127802" y="416030"/>
                    <a:pt x="136431" y="416030"/>
                  </a:cubicBezTo>
                  <a:lnTo>
                    <a:pt x="386846" y="416030"/>
                  </a:lnTo>
                  <a:cubicBezTo>
                    <a:pt x="395476" y="416030"/>
                    <a:pt x="402425" y="409016"/>
                    <a:pt x="402425" y="400477"/>
                  </a:cubicBezTo>
                  <a:lnTo>
                    <a:pt x="402425" y="361672"/>
                  </a:lnTo>
                  <a:cubicBezTo>
                    <a:pt x="402425" y="352447"/>
                    <a:pt x="410062" y="346119"/>
                    <a:pt x="418081" y="346119"/>
                  </a:cubicBezTo>
                  <a:cubicBezTo>
                    <a:pt x="421441" y="346119"/>
                    <a:pt x="424878" y="347187"/>
                    <a:pt x="427856" y="349626"/>
                  </a:cubicBezTo>
                  <a:lnTo>
                    <a:pt x="544319" y="443781"/>
                  </a:lnTo>
                  <a:cubicBezTo>
                    <a:pt x="544625" y="444086"/>
                    <a:pt x="545007" y="444314"/>
                    <a:pt x="545312" y="444696"/>
                  </a:cubicBezTo>
                  <a:cubicBezTo>
                    <a:pt x="550582" y="449956"/>
                    <a:pt x="550582" y="458647"/>
                    <a:pt x="545236" y="463908"/>
                  </a:cubicBezTo>
                  <a:cubicBezTo>
                    <a:pt x="544930" y="464213"/>
                    <a:pt x="544625" y="464518"/>
                    <a:pt x="544319" y="464746"/>
                  </a:cubicBezTo>
                  <a:lnTo>
                    <a:pt x="429460" y="558748"/>
                  </a:lnTo>
                  <a:cubicBezTo>
                    <a:pt x="426252" y="561340"/>
                    <a:pt x="422587" y="562484"/>
                    <a:pt x="419074" y="562484"/>
                  </a:cubicBezTo>
                  <a:cubicBezTo>
                    <a:pt x="410520" y="562484"/>
                    <a:pt x="402425" y="555775"/>
                    <a:pt x="402425" y="545940"/>
                  </a:cubicBezTo>
                  <a:lnTo>
                    <a:pt x="402425" y="508126"/>
                  </a:lnTo>
                  <a:cubicBezTo>
                    <a:pt x="402425" y="499511"/>
                    <a:pt x="395476" y="492573"/>
                    <a:pt x="386846" y="492573"/>
                  </a:cubicBezTo>
                  <a:lnTo>
                    <a:pt x="59680" y="492573"/>
                  </a:lnTo>
                  <a:cubicBezTo>
                    <a:pt x="51127" y="492573"/>
                    <a:pt x="44101" y="485636"/>
                    <a:pt x="44101" y="477021"/>
                  </a:cubicBezTo>
                  <a:lnTo>
                    <a:pt x="44101" y="338877"/>
                  </a:lnTo>
                  <a:cubicBezTo>
                    <a:pt x="44101" y="329652"/>
                    <a:pt x="51738" y="323324"/>
                    <a:pt x="59757" y="323324"/>
                  </a:cubicBezTo>
                  <a:close/>
                  <a:moveTo>
                    <a:pt x="59789" y="322767"/>
                  </a:moveTo>
                  <a:cubicBezTo>
                    <a:pt x="52000" y="322767"/>
                    <a:pt x="43677" y="328944"/>
                    <a:pt x="43677" y="338857"/>
                  </a:cubicBezTo>
                  <a:lnTo>
                    <a:pt x="43677" y="477027"/>
                  </a:lnTo>
                  <a:cubicBezTo>
                    <a:pt x="43677" y="485872"/>
                    <a:pt x="50855" y="493116"/>
                    <a:pt x="59713" y="493116"/>
                  </a:cubicBezTo>
                  <a:lnTo>
                    <a:pt x="386834" y="493116"/>
                  </a:lnTo>
                  <a:cubicBezTo>
                    <a:pt x="395157" y="493116"/>
                    <a:pt x="401953" y="499826"/>
                    <a:pt x="401953" y="508138"/>
                  </a:cubicBezTo>
                  <a:lnTo>
                    <a:pt x="401953" y="545959"/>
                  </a:lnTo>
                  <a:cubicBezTo>
                    <a:pt x="401953" y="556482"/>
                    <a:pt x="410811" y="563040"/>
                    <a:pt x="419058" y="563040"/>
                  </a:cubicBezTo>
                  <a:cubicBezTo>
                    <a:pt x="422952" y="563040"/>
                    <a:pt x="426617" y="561667"/>
                    <a:pt x="429748" y="559151"/>
                  </a:cubicBezTo>
                  <a:lnTo>
                    <a:pt x="544592" y="465131"/>
                  </a:lnTo>
                  <a:cubicBezTo>
                    <a:pt x="544973" y="464902"/>
                    <a:pt x="545279" y="464597"/>
                    <a:pt x="545584" y="464292"/>
                  </a:cubicBezTo>
                  <a:cubicBezTo>
                    <a:pt x="551082" y="458802"/>
                    <a:pt x="551082" y="449804"/>
                    <a:pt x="545584" y="444314"/>
                  </a:cubicBezTo>
                  <a:cubicBezTo>
                    <a:pt x="545279" y="443933"/>
                    <a:pt x="544897" y="443628"/>
                    <a:pt x="544592" y="443399"/>
                  </a:cubicBezTo>
                  <a:lnTo>
                    <a:pt x="428144" y="349227"/>
                  </a:lnTo>
                  <a:cubicBezTo>
                    <a:pt x="425243" y="346863"/>
                    <a:pt x="421730" y="345567"/>
                    <a:pt x="418065" y="345567"/>
                  </a:cubicBezTo>
                  <a:cubicBezTo>
                    <a:pt x="410276" y="345567"/>
                    <a:pt x="401953" y="351743"/>
                    <a:pt x="401953" y="361656"/>
                  </a:cubicBezTo>
                  <a:lnTo>
                    <a:pt x="401953" y="400469"/>
                  </a:lnTo>
                  <a:cubicBezTo>
                    <a:pt x="401953" y="408704"/>
                    <a:pt x="395157" y="415491"/>
                    <a:pt x="386834" y="415491"/>
                  </a:cubicBezTo>
                  <a:lnTo>
                    <a:pt x="136453" y="415491"/>
                  </a:lnTo>
                  <a:cubicBezTo>
                    <a:pt x="128130" y="415491"/>
                    <a:pt x="121334" y="408704"/>
                    <a:pt x="121334" y="400469"/>
                  </a:cubicBezTo>
                  <a:lnTo>
                    <a:pt x="121334" y="376602"/>
                  </a:lnTo>
                  <a:cubicBezTo>
                    <a:pt x="121334" y="370730"/>
                    <a:pt x="118738" y="365240"/>
                    <a:pt x="114080" y="361580"/>
                  </a:cubicBezTo>
                  <a:lnTo>
                    <a:pt x="69716" y="326351"/>
                  </a:lnTo>
                  <a:cubicBezTo>
                    <a:pt x="66814" y="323987"/>
                    <a:pt x="63378" y="322767"/>
                    <a:pt x="59789" y="322767"/>
                  </a:cubicBezTo>
                  <a:close/>
                  <a:moveTo>
                    <a:pt x="59789" y="280218"/>
                  </a:moveTo>
                  <a:cubicBezTo>
                    <a:pt x="72923" y="280218"/>
                    <a:pt x="85904" y="284793"/>
                    <a:pt x="96289" y="293029"/>
                  </a:cubicBezTo>
                  <a:lnTo>
                    <a:pt x="140653" y="328258"/>
                  </a:lnTo>
                  <a:cubicBezTo>
                    <a:pt x="147831" y="334053"/>
                    <a:pt x="153787" y="341449"/>
                    <a:pt x="157834" y="349761"/>
                  </a:cubicBezTo>
                  <a:cubicBezTo>
                    <a:pt x="161194" y="356776"/>
                    <a:pt x="163255" y="364630"/>
                    <a:pt x="163790" y="372484"/>
                  </a:cubicBezTo>
                  <a:lnTo>
                    <a:pt x="163866" y="372942"/>
                  </a:lnTo>
                  <a:lnTo>
                    <a:pt x="359345" y="372942"/>
                  </a:lnTo>
                  <a:lnTo>
                    <a:pt x="359345" y="361656"/>
                  </a:lnTo>
                  <a:cubicBezTo>
                    <a:pt x="359345" y="353421"/>
                    <a:pt x="361025" y="345414"/>
                    <a:pt x="364308" y="337942"/>
                  </a:cubicBezTo>
                  <a:cubicBezTo>
                    <a:pt x="367439" y="330850"/>
                    <a:pt x="371944" y="324445"/>
                    <a:pt x="377671" y="319107"/>
                  </a:cubicBezTo>
                  <a:cubicBezTo>
                    <a:pt x="388667" y="308737"/>
                    <a:pt x="403022" y="303018"/>
                    <a:pt x="418065" y="303018"/>
                  </a:cubicBezTo>
                  <a:cubicBezTo>
                    <a:pt x="431428" y="303018"/>
                    <a:pt x="444485" y="307669"/>
                    <a:pt x="454946" y="316133"/>
                  </a:cubicBezTo>
                  <a:lnTo>
                    <a:pt x="571393" y="410305"/>
                  </a:lnTo>
                  <a:cubicBezTo>
                    <a:pt x="572386" y="411144"/>
                    <a:pt x="573990" y="412517"/>
                    <a:pt x="575822" y="414271"/>
                  </a:cubicBezTo>
                  <a:cubicBezTo>
                    <a:pt x="597890" y="436384"/>
                    <a:pt x="597814" y="472375"/>
                    <a:pt x="575670" y="494412"/>
                  </a:cubicBezTo>
                  <a:cubicBezTo>
                    <a:pt x="574066" y="496014"/>
                    <a:pt x="572539" y="497310"/>
                    <a:pt x="571623" y="498072"/>
                  </a:cubicBezTo>
                  <a:lnTo>
                    <a:pt x="456779" y="592016"/>
                  </a:lnTo>
                  <a:cubicBezTo>
                    <a:pt x="446089" y="600785"/>
                    <a:pt x="432726" y="605589"/>
                    <a:pt x="419058" y="605589"/>
                  </a:cubicBezTo>
                  <a:cubicBezTo>
                    <a:pt x="403709" y="605589"/>
                    <a:pt x="389125" y="599793"/>
                    <a:pt x="377976" y="589271"/>
                  </a:cubicBezTo>
                  <a:cubicBezTo>
                    <a:pt x="372173" y="583780"/>
                    <a:pt x="367592" y="577375"/>
                    <a:pt x="364385" y="570131"/>
                  </a:cubicBezTo>
                  <a:cubicBezTo>
                    <a:pt x="361025" y="562506"/>
                    <a:pt x="359345" y="554423"/>
                    <a:pt x="359345" y="545959"/>
                  </a:cubicBezTo>
                  <a:lnTo>
                    <a:pt x="359345" y="535665"/>
                  </a:lnTo>
                  <a:lnTo>
                    <a:pt x="59713" y="535665"/>
                  </a:lnTo>
                  <a:cubicBezTo>
                    <a:pt x="27336" y="535665"/>
                    <a:pt x="1069" y="509358"/>
                    <a:pt x="1069" y="477027"/>
                  </a:cubicBezTo>
                  <a:lnTo>
                    <a:pt x="1069" y="338857"/>
                  </a:lnTo>
                  <a:cubicBezTo>
                    <a:pt x="1069" y="330621"/>
                    <a:pt x="2749" y="322615"/>
                    <a:pt x="6032" y="315142"/>
                  </a:cubicBezTo>
                  <a:cubicBezTo>
                    <a:pt x="9163" y="308051"/>
                    <a:pt x="13668" y="301722"/>
                    <a:pt x="19395" y="296308"/>
                  </a:cubicBezTo>
                  <a:cubicBezTo>
                    <a:pt x="30314" y="285937"/>
                    <a:pt x="44746" y="280218"/>
                    <a:pt x="59789" y="280218"/>
                  </a:cubicBezTo>
                  <a:close/>
                  <a:moveTo>
                    <a:pt x="59757" y="279792"/>
                  </a:moveTo>
                  <a:cubicBezTo>
                    <a:pt x="44559" y="279792"/>
                    <a:pt x="30049" y="285510"/>
                    <a:pt x="18975" y="295955"/>
                  </a:cubicBezTo>
                  <a:cubicBezTo>
                    <a:pt x="13248" y="301367"/>
                    <a:pt x="8742" y="307771"/>
                    <a:pt x="5534" y="315014"/>
                  </a:cubicBezTo>
                  <a:cubicBezTo>
                    <a:pt x="2174" y="322562"/>
                    <a:pt x="494" y="330567"/>
                    <a:pt x="494" y="338877"/>
                  </a:cubicBezTo>
                  <a:lnTo>
                    <a:pt x="494" y="477021"/>
                  </a:lnTo>
                  <a:cubicBezTo>
                    <a:pt x="494" y="509574"/>
                    <a:pt x="27070" y="536105"/>
                    <a:pt x="59680" y="536105"/>
                  </a:cubicBezTo>
                  <a:lnTo>
                    <a:pt x="358818" y="536105"/>
                  </a:lnTo>
                  <a:lnTo>
                    <a:pt x="358818" y="545940"/>
                  </a:lnTo>
                  <a:cubicBezTo>
                    <a:pt x="358818" y="554403"/>
                    <a:pt x="360575" y="562636"/>
                    <a:pt x="363935" y="570260"/>
                  </a:cubicBezTo>
                  <a:cubicBezTo>
                    <a:pt x="367143" y="577579"/>
                    <a:pt x="371801" y="584059"/>
                    <a:pt x="377605" y="589625"/>
                  </a:cubicBezTo>
                  <a:cubicBezTo>
                    <a:pt x="388908" y="600222"/>
                    <a:pt x="403571" y="606016"/>
                    <a:pt x="419074" y="606016"/>
                  </a:cubicBezTo>
                  <a:cubicBezTo>
                    <a:pt x="432820" y="606016"/>
                    <a:pt x="446338" y="601213"/>
                    <a:pt x="457106" y="592446"/>
                  </a:cubicBezTo>
                  <a:lnTo>
                    <a:pt x="571965" y="498444"/>
                  </a:lnTo>
                  <a:cubicBezTo>
                    <a:pt x="572958" y="497681"/>
                    <a:pt x="574409" y="496385"/>
                    <a:pt x="576089" y="494784"/>
                  </a:cubicBezTo>
                  <a:cubicBezTo>
                    <a:pt x="598389" y="472523"/>
                    <a:pt x="598465" y="436233"/>
                    <a:pt x="576165" y="413895"/>
                  </a:cubicBezTo>
                  <a:cubicBezTo>
                    <a:pt x="574409" y="412142"/>
                    <a:pt x="572805" y="410770"/>
                    <a:pt x="571736" y="409931"/>
                  </a:cubicBezTo>
                  <a:lnTo>
                    <a:pt x="455273" y="315777"/>
                  </a:lnTo>
                  <a:cubicBezTo>
                    <a:pt x="444734" y="307238"/>
                    <a:pt x="431522" y="302587"/>
                    <a:pt x="418081" y="302587"/>
                  </a:cubicBezTo>
                  <a:cubicBezTo>
                    <a:pt x="402883" y="302587"/>
                    <a:pt x="388373" y="308305"/>
                    <a:pt x="377300" y="318750"/>
                  </a:cubicBezTo>
                  <a:cubicBezTo>
                    <a:pt x="371572" y="324163"/>
                    <a:pt x="367066" y="330567"/>
                    <a:pt x="363859" y="337733"/>
                  </a:cubicBezTo>
                  <a:cubicBezTo>
                    <a:pt x="360499" y="345281"/>
                    <a:pt x="358818" y="353362"/>
                    <a:pt x="358818" y="361672"/>
                  </a:cubicBezTo>
                  <a:lnTo>
                    <a:pt x="358818" y="372422"/>
                  </a:lnTo>
                  <a:lnTo>
                    <a:pt x="164306" y="372422"/>
                  </a:lnTo>
                  <a:cubicBezTo>
                    <a:pt x="163771" y="364569"/>
                    <a:pt x="161709" y="356717"/>
                    <a:pt x="158273" y="349550"/>
                  </a:cubicBezTo>
                  <a:cubicBezTo>
                    <a:pt x="154225" y="341164"/>
                    <a:pt x="148192" y="333693"/>
                    <a:pt x="140937" y="327898"/>
                  </a:cubicBezTo>
                  <a:lnTo>
                    <a:pt x="96566" y="292676"/>
                  </a:lnTo>
                  <a:cubicBezTo>
                    <a:pt x="86104" y="284366"/>
                    <a:pt x="73045" y="279792"/>
                    <a:pt x="59757" y="279792"/>
                  </a:cubicBezTo>
                  <a:close/>
                  <a:moveTo>
                    <a:pt x="59789" y="279227"/>
                  </a:moveTo>
                  <a:cubicBezTo>
                    <a:pt x="73152" y="279227"/>
                    <a:pt x="86362" y="283878"/>
                    <a:pt x="96899" y="292266"/>
                  </a:cubicBezTo>
                  <a:lnTo>
                    <a:pt x="141264" y="327495"/>
                  </a:lnTo>
                  <a:cubicBezTo>
                    <a:pt x="148594" y="333290"/>
                    <a:pt x="154627" y="340839"/>
                    <a:pt x="158750" y="349303"/>
                  </a:cubicBezTo>
                  <a:cubicBezTo>
                    <a:pt x="162110" y="356319"/>
                    <a:pt x="164172" y="364096"/>
                    <a:pt x="164782" y="371950"/>
                  </a:cubicBezTo>
                  <a:lnTo>
                    <a:pt x="358276" y="371950"/>
                  </a:lnTo>
                  <a:lnTo>
                    <a:pt x="358276" y="361656"/>
                  </a:lnTo>
                  <a:cubicBezTo>
                    <a:pt x="358276" y="353268"/>
                    <a:pt x="360032" y="345186"/>
                    <a:pt x="363392" y="337560"/>
                  </a:cubicBezTo>
                  <a:cubicBezTo>
                    <a:pt x="366599" y="330316"/>
                    <a:pt x="371180" y="323835"/>
                    <a:pt x="376984" y="318345"/>
                  </a:cubicBezTo>
                  <a:cubicBezTo>
                    <a:pt x="388132" y="307822"/>
                    <a:pt x="402717" y="302027"/>
                    <a:pt x="418065" y="302027"/>
                  </a:cubicBezTo>
                  <a:cubicBezTo>
                    <a:pt x="431657" y="302027"/>
                    <a:pt x="444943" y="306754"/>
                    <a:pt x="455557" y="315371"/>
                  </a:cubicBezTo>
                  <a:lnTo>
                    <a:pt x="572004" y="409543"/>
                  </a:lnTo>
                  <a:cubicBezTo>
                    <a:pt x="573073" y="410382"/>
                    <a:pt x="574677" y="411754"/>
                    <a:pt x="576510" y="413584"/>
                  </a:cubicBezTo>
                  <a:cubicBezTo>
                    <a:pt x="598959" y="436079"/>
                    <a:pt x="598959" y="472680"/>
                    <a:pt x="576357" y="495099"/>
                  </a:cubicBezTo>
                  <a:cubicBezTo>
                    <a:pt x="574753" y="496776"/>
                    <a:pt x="573226" y="498072"/>
                    <a:pt x="572233" y="498835"/>
                  </a:cubicBezTo>
                  <a:lnTo>
                    <a:pt x="457390" y="592855"/>
                  </a:lnTo>
                  <a:cubicBezTo>
                    <a:pt x="446547" y="601700"/>
                    <a:pt x="432955" y="606580"/>
                    <a:pt x="419058" y="606580"/>
                  </a:cubicBezTo>
                  <a:cubicBezTo>
                    <a:pt x="403480" y="606580"/>
                    <a:pt x="388590" y="600709"/>
                    <a:pt x="377289" y="589957"/>
                  </a:cubicBezTo>
                  <a:cubicBezTo>
                    <a:pt x="371333" y="584467"/>
                    <a:pt x="366752" y="577909"/>
                    <a:pt x="363468" y="570512"/>
                  </a:cubicBezTo>
                  <a:cubicBezTo>
                    <a:pt x="360032" y="562811"/>
                    <a:pt x="358276" y="554499"/>
                    <a:pt x="358276" y="545959"/>
                  </a:cubicBezTo>
                  <a:lnTo>
                    <a:pt x="358276" y="536656"/>
                  </a:lnTo>
                  <a:lnTo>
                    <a:pt x="59713" y="536656"/>
                  </a:lnTo>
                  <a:cubicBezTo>
                    <a:pt x="26802" y="536656"/>
                    <a:pt x="0" y="509892"/>
                    <a:pt x="0" y="477027"/>
                  </a:cubicBezTo>
                  <a:lnTo>
                    <a:pt x="0" y="338857"/>
                  </a:lnTo>
                  <a:cubicBezTo>
                    <a:pt x="0" y="330469"/>
                    <a:pt x="1756" y="322386"/>
                    <a:pt x="5116" y="314761"/>
                  </a:cubicBezTo>
                  <a:cubicBezTo>
                    <a:pt x="8323" y="307517"/>
                    <a:pt x="12905" y="301035"/>
                    <a:pt x="18632" y="295621"/>
                  </a:cubicBezTo>
                  <a:cubicBezTo>
                    <a:pt x="29856" y="285022"/>
                    <a:pt x="44441" y="279227"/>
                    <a:pt x="59789" y="279227"/>
                  </a:cubicBezTo>
                  <a:close/>
                  <a:moveTo>
                    <a:pt x="174327" y="44608"/>
                  </a:moveTo>
                  <a:cubicBezTo>
                    <a:pt x="170661" y="44608"/>
                    <a:pt x="167225" y="45828"/>
                    <a:pt x="164247" y="48192"/>
                  </a:cubicBezTo>
                  <a:lnTo>
                    <a:pt x="49403" y="142211"/>
                  </a:lnTo>
                  <a:cubicBezTo>
                    <a:pt x="49098" y="142440"/>
                    <a:pt x="48793" y="142745"/>
                    <a:pt x="48487" y="142974"/>
                  </a:cubicBezTo>
                  <a:cubicBezTo>
                    <a:pt x="43371" y="148083"/>
                    <a:pt x="43371" y="156394"/>
                    <a:pt x="48487" y="161580"/>
                  </a:cubicBezTo>
                  <a:cubicBezTo>
                    <a:pt x="48793" y="161885"/>
                    <a:pt x="49098" y="162113"/>
                    <a:pt x="49480" y="162418"/>
                  </a:cubicBezTo>
                  <a:lnTo>
                    <a:pt x="165851" y="256590"/>
                  </a:lnTo>
                  <a:cubicBezTo>
                    <a:pt x="168600" y="258802"/>
                    <a:pt x="171883" y="259946"/>
                    <a:pt x="175319" y="259946"/>
                  </a:cubicBezTo>
                  <a:cubicBezTo>
                    <a:pt x="182573" y="259946"/>
                    <a:pt x="190438" y="254227"/>
                    <a:pt x="190438" y="244924"/>
                  </a:cubicBezTo>
                  <a:lnTo>
                    <a:pt x="190438" y="206111"/>
                  </a:lnTo>
                  <a:cubicBezTo>
                    <a:pt x="190438" y="197266"/>
                    <a:pt x="197616" y="190098"/>
                    <a:pt x="206550" y="190098"/>
                  </a:cubicBezTo>
                  <a:lnTo>
                    <a:pt x="456931" y="190098"/>
                  </a:lnTo>
                  <a:cubicBezTo>
                    <a:pt x="465788" y="190098"/>
                    <a:pt x="473042" y="197266"/>
                    <a:pt x="473042" y="206111"/>
                  </a:cubicBezTo>
                  <a:lnTo>
                    <a:pt x="473042" y="229978"/>
                  </a:lnTo>
                  <a:cubicBezTo>
                    <a:pt x="473042" y="235545"/>
                    <a:pt x="475562" y="240730"/>
                    <a:pt x="479915" y="244238"/>
                  </a:cubicBezTo>
                  <a:lnTo>
                    <a:pt x="524279" y="279466"/>
                  </a:lnTo>
                  <a:cubicBezTo>
                    <a:pt x="526952" y="281601"/>
                    <a:pt x="530235" y="282745"/>
                    <a:pt x="533595" y="282745"/>
                  </a:cubicBezTo>
                  <a:cubicBezTo>
                    <a:pt x="540849" y="282745"/>
                    <a:pt x="548714" y="277026"/>
                    <a:pt x="548714" y="267723"/>
                  </a:cubicBezTo>
                  <a:lnTo>
                    <a:pt x="548714" y="129553"/>
                  </a:lnTo>
                  <a:cubicBezTo>
                    <a:pt x="548714" y="121242"/>
                    <a:pt x="541995" y="114532"/>
                    <a:pt x="533671" y="114532"/>
                  </a:cubicBezTo>
                  <a:lnTo>
                    <a:pt x="206550" y="114532"/>
                  </a:lnTo>
                  <a:cubicBezTo>
                    <a:pt x="197616" y="114532"/>
                    <a:pt x="190438" y="107288"/>
                    <a:pt x="190438" y="98442"/>
                  </a:cubicBezTo>
                  <a:lnTo>
                    <a:pt x="190438" y="60621"/>
                  </a:lnTo>
                  <a:cubicBezTo>
                    <a:pt x="190438" y="50708"/>
                    <a:pt x="182115" y="44608"/>
                    <a:pt x="174327" y="44608"/>
                  </a:cubicBezTo>
                  <a:close/>
                  <a:moveTo>
                    <a:pt x="174289" y="44097"/>
                  </a:moveTo>
                  <a:cubicBezTo>
                    <a:pt x="182842" y="44097"/>
                    <a:pt x="190936" y="50806"/>
                    <a:pt x="190936" y="60641"/>
                  </a:cubicBezTo>
                  <a:lnTo>
                    <a:pt x="190936" y="98455"/>
                  </a:lnTo>
                  <a:cubicBezTo>
                    <a:pt x="190936" y="107070"/>
                    <a:pt x="197885" y="114008"/>
                    <a:pt x="206513" y="114008"/>
                  </a:cubicBezTo>
                  <a:lnTo>
                    <a:pt x="533641" y="114008"/>
                  </a:lnTo>
                  <a:cubicBezTo>
                    <a:pt x="542193" y="114008"/>
                    <a:pt x="549218" y="120945"/>
                    <a:pt x="549218" y="129560"/>
                  </a:cubicBezTo>
                  <a:lnTo>
                    <a:pt x="549218" y="267704"/>
                  </a:lnTo>
                  <a:cubicBezTo>
                    <a:pt x="549218" y="276929"/>
                    <a:pt x="541582" y="283257"/>
                    <a:pt x="533564" y="283257"/>
                  </a:cubicBezTo>
                  <a:cubicBezTo>
                    <a:pt x="530281" y="283257"/>
                    <a:pt x="526845" y="282190"/>
                    <a:pt x="523943" y="279826"/>
                  </a:cubicBezTo>
                  <a:lnTo>
                    <a:pt x="479578" y="244604"/>
                  </a:lnTo>
                  <a:cubicBezTo>
                    <a:pt x="475072" y="241021"/>
                    <a:pt x="472476" y="235684"/>
                    <a:pt x="472476" y="229966"/>
                  </a:cubicBezTo>
                  <a:lnTo>
                    <a:pt x="472476" y="206104"/>
                  </a:lnTo>
                  <a:cubicBezTo>
                    <a:pt x="472476" y="197565"/>
                    <a:pt x="465527" y="190551"/>
                    <a:pt x="456899" y="190551"/>
                  </a:cubicBezTo>
                  <a:lnTo>
                    <a:pt x="206513" y="190551"/>
                  </a:lnTo>
                  <a:cubicBezTo>
                    <a:pt x="197885" y="190551"/>
                    <a:pt x="190936" y="197565"/>
                    <a:pt x="190936" y="206104"/>
                  </a:cubicBezTo>
                  <a:lnTo>
                    <a:pt x="190936" y="244909"/>
                  </a:lnTo>
                  <a:cubicBezTo>
                    <a:pt x="190936" y="254134"/>
                    <a:pt x="183300" y="260462"/>
                    <a:pt x="175282" y="260462"/>
                  </a:cubicBezTo>
                  <a:cubicBezTo>
                    <a:pt x="171922" y="260462"/>
                    <a:pt x="168486" y="259394"/>
                    <a:pt x="165508" y="256955"/>
                  </a:cubicBezTo>
                  <a:lnTo>
                    <a:pt x="49058" y="162800"/>
                  </a:lnTo>
                  <a:cubicBezTo>
                    <a:pt x="48753" y="162495"/>
                    <a:pt x="48371" y="162190"/>
                    <a:pt x="48066" y="161885"/>
                  </a:cubicBezTo>
                  <a:cubicBezTo>
                    <a:pt x="42797" y="156625"/>
                    <a:pt x="42797" y="147934"/>
                    <a:pt x="48142" y="142673"/>
                  </a:cubicBezTo>
                  <a:cubicBezTo>
                    <a:pt x="48448" y="142368"/>
                    <a:pt x="48753" y="142063"/>
                    <a:pt x="49058" y="141835"/>
                  </a:cubicBezTo>
                  <a:lnTo>
                    <a:pt x="163904" y="47833"/>
                  </a:lnTo>
                  <a:cubicBezTo>
                    <a:pt x="167111" y="45241"/>
                    <a:pt x="170777" y="44097"/>
                    <a:pt x="174289" y="44097"/>
                  </a:cubicBezTo>
                  <a:close/>
                  <a:moveTo>
                    <a:pt x="174327" y="43540"/>
                  </a:moveTo>
                  <a:cubicBezTo>
                    <a:pt x="170432" y="43540"/>
                    <a:pt x="166767" y="44913"/>
                    <a:pt x="163636" y="47429"/>
                  </a:cubicBezTo>
                  <a:lnTo>
                    <a:pt x="48793" y="141449"/>
                  </a:lnTo>
                  <a:cubicBezTo>
                    <a:pt x="48411" y="141678"/>
                    <a:pt x="48105" y="141983"/>
                    <a:pt x="47800" y="142288"/>
                  </a:cubicBezTo>
                  <a:cubicBezTo>
                    <a:pt x="42302" y="147778"/>
                    <a:pt x="42226" y="156776"/>
                    <a:pt x="47800" y="162266"/>
                  </a:cubicBezTo>
                  <a:cubicBezTo>
                    <a:pt x="48105" y="162647"/>
                    <a:pt x="48487" y="162876"/>
                    <a:pt x="48793" y="163181"/>
                  </a:cubicBezTo>
                  <a:lnTo>
                    <a:pt x="165240" y="257353"/>
                  </a:lnTo>
                  <a:cubicBezTo>
                    <a:pt x="168141" y="259717"/>
                    <a:pt x="171654" y="261013"/>
                    <a:pt x="175319" y="261013"/>
                  </a:cubicBezTo>
                  <a:cubicBezTo>
                    <a:pt x="183031" y="261013"/>
                    <a:pt x="191431" y="254837"/>
                    <a:pt x="191431" y="244924"/>
                  </a:cubicBezTo>
                  <a:lnTo>
                    <a:pt x="191431" y="206111"/>
                  </a:lnTo>
                  <a:cubicBezTo>
                    <a:pt x="191431" y="197876"/>
                    <a:pt x="198227" y="191089"/>
                    <a:pt x="206550" y="191089"/>
                  </a:cubicBezTo>
                  <a:lnTo>
                    <a:pt x="456931" y="191089"/>
                  </a:lnTo>
                  <a:cubicBezTo>
                    <a:pt x="465254" y="191089"/>
                    <a:pt x="472050" y="197876"/>
                    <a:pt x="472050" y="206111"/>
                  </a:cubicBezTo>
                  <a:lnTo>
                    <a:pt x="472050" y="229978"/>
                  </a:lnTo>
                  <a:cubicBezTo>
                    <a:pt x="472050" y="235850"/>
                    <a:pt x="474646" y="241340"/>
                    <a:pt x="479304" y="245000"/>
                  </a:cubicBezTo>
                  <a:lnTo>
                    <a:pt x="523668" y="280229"/>
                  </a:lnTo>
                  <a:cubicBezTo>
                    <a:pt x="526570" y="282593"/>
                    <a:pt x="530006" y="283813"/>
                    <a:pt x="533595" y="283813"/>
                  </a:cubicBezTo>
                  <a:cubicBezTo>
                    <a:pt x="541384" y="283813"/>
                    <a:pt x="549707" y="277636"/>
                    <a:pt x="549707" y="267723"/>
                  </a:cubicBezTo>
                  <a:lnTo>
                    <a:pt x="549707" y="129553"/>
                  </a:lnTo>
                  <a:cubicBezTo>
                    <a:pt x="549707" y="120708"/>
                    <a:pt x="542529" y="113464"/>
                    <a:pt x="533671" y="113464"/>
                  </a:cubicBezTo>
                  <a:lnTo>
                    <a:pt x="206550" y="113464"/>
                  </a:lnTo>
                  <a:cubicBezTo>
                    <a:pt x="198227" y="113464"/>
                    <a:pt x="191431" y="106754"/>
                    <a:pt x="191431" y="98442"/>
                  </a:cubicBezTo>
                  <a:lnTo>
                    <a:pt x="191431" y="60621"/>
                  </a:lnTo>
                  <a:cubicBezTo>
                    <a:pt x="191431" y="50098"/>
                    <a:pt x="182573" y="43540"/>
                    <a:pt x="174327" y="43540"/>
                  </a:cubicBezTo>
                  <a:close/>
                  <a:moveTo>
                    <a:pt x="174327" y="991"/>
                  </a:moveTo>
                  <a:cubicBezTo>
                    <a:pt x="189675" y="991"/>
                    <a:pt x="204259" y="6786"/>
                    <a:pt x="215408" y="17309"/>
                  </a:cubicBezTo>
                  <a:cubicBezTo>
                    <a:pt x="221211" y="22800"/>
                    <a:pt x="225792" y="29205"/>
                    <a:pt x="228999" y="36449"/>
                  </a:cubicBezTo>
                  <a:cubicBezTo>
                    <a:pt x="232359" y="44074"/>
                    <a:pt x="234039" y="52157"/>
                    <a:pt x="234039" y="60621"/>
                  </a:cubicBezTo>
                  <a:lnTo>
                    <a:pt x="234039" y="70915"/>
                  </a:lnTo>
                  <a:lnTo>
                    <a:pt x="533671" y="70915"/>
                  </a:lnTo>
                  <a:cubicBezTo>
                    <a:pt x="565971" y="70915"/>
                    <a:pt x="592315" y="97222"/>
                    <a:pt x="592315" y="129553"/>
                  </a:cubicBezTo>
                  <a:lnTo>
                    <a:pt x="592315" y="267723"/>
                  </a:lnTo>
                  <a:cubicBezTo>
                    <a:pt x="592315" y="275959"/>
                    <a:pt x="590635" y="283965"/>
                    <a:pt x="587352" y="291438"/>
                  </a:cubicBezTo>
                  <a:cubicBezTo>
                    <a:pt x="584221" y="298529"/>
                    <a:pt x="579716" y="304858"/>
                    <a:pt x="573989" y="310272"/>
                  </a:cubicBezTo>
                  <a:cubicBezTo>
                    <a:pt x="562993" y="320643"/>
                    <a:pt x="548638" y="326285"/>
                    <a:pt x="533595" y="326285"/>
                  </a:cubicBezTo>
                  <a:cubicBezTo>
                    <a:pt x="520461" y="326285"/>
                    <a:pt x="507480" y="321787"/>
                    <a:pt x="497095" y="313551"/>
                  </a:cubicBezTo>
                  <a:lnTo>
                    <a:pt x="452731" y="278323"/>
                  </a:lnTo>
                  <a:cubicBezTo>
                    <a:pt x="445477" y="272527"/>
                    <a:pt x="439597" y="265131"/>
                    <a:pt x="435550" y="256819"/>
                  </a:cubicBezTo>
                  <a:cubicBezTo>
                    <a:pt x="432190" y="249804"/>
                    <a:pt x="430129" y="241950"/>
                    <a:pt x="429594" y="234096"/>
                  </a:cubicBezTo>
                  <a:lnTo>
                    <a:pt x="429518" y="233638"/>
                  </a:lnTo>
                  <a:lnTo>
                    <a:pt x="234039" y="233638"/>
                  </a:lnTo>
                  <a:lnTo>
                    <a:pt x="234039" y="244924"/>
                  </a:lnTo>
                  <a:cubicBezTo>
                    <a:pt x="234039" y="253159"/>
                    <a:pt x="232359" y="261166"/>
                    <a:pt x="229076" y="268638"/>
                  </a:cubicBezTo>
                  <a:cubicBezTo>
                    <a:pt x="225945" y="275730"/>
                    <a:pt x="221440" y="282059"/>
                    <a:pt x="215713" y="287473"/>
                  </a:cubicBezTo>
                  <a:cubicBezTo>
                    <a:pt x="204717" y="297843"/>
                    <a:pt x="190362" y="303562"/>
                    <a:pt x="175319" y="303562"/>
                  </a:cubicBezTo>
                  <a:cubicBezTo>
                    <a:pt x="161956" y="303562"/>
                    <a:pt x="148899" y="298911"/>
                    <a:pt x="138438" y="290447"/>
                  </a:cubicBezTo>
                  <a:lnTo>
                    <a:pt x="21991" y="196275"/>
                  </a:lnTo>
                  <a:cubicBezTo>
                    <a:pt x="20922" y="195436"/>
                    <a:pt x="19394" y="194063"/>
                    <a:pt x="17562" y="192309"/>
                  </a:cubicBezTo>
                  <a:cubicBezTo>
                    <a:pt x="-4506" y="170196"/>
                    <a:pt x="-4430" y="134205"/>
                    <a:pt x="17714" y="112168"/>
                  </a:cubicBezTo>
                  <a:cubicBezTo>
                    <a:pt x="19394" y="110490"/>
                    <a:pt x="20845" y="109270"/>
                    <a:pt x="21762" y="108508"/>
                  </a:cubicBezTo>
                  <a:lnTo>
                    <a:pt x="136605" y="14564"/>
                  </a:lnTo>
                  <a:cubicBezTo>
                    <a:pt x="147296" y="5795"/>
                    <a:pt x="160658" y="991"/>
                    <a:pt x="174327" y="991"/>
                  </a:cubicBezTo>
                  <a:close/>
                  <a:moveTo>
                    <a:pt x="174289" y="565"/>
                  </a:moveTo>
                  <a:cubicBezTo>
                    <a:pt x="160544" y="565"/>
                    <a:pt x="147029" y="5368"/>
                    <a:pt x="136262" y="14135"/>
                  </a:cubicBezTo>
                  <a:lnTo>
                    <a:pt x="21416" y="108137"/>
                  </a:lnTo>
                  <a:cubicBezTo>
                    <a:pt x="20423" y="108900"/>
                    <a:pt x="18973" y="110120"/>
                    <a:pt x="17293" y="111797"/>
                  </a:cubicBezTo>
                  <a:cubicBezTo>
                    <a:pt x="-5005" y="134058"/>
                    <a:pt x="-5081" y="170348"/>
                    <a:pt x="17216" y="192686"/>
                  </a:cubicBezTo>
                  <a:cubicBezTo>
                    <a:pt x="18973" y="194439"/>
                    <a:pt x="20576" y="195811"/>
                    <a:pt x="21645" y="196650"/>
                  </a:cubicBezTo>
                  <a:lnTo>
                    <a:pt x="138095" y="290805"/>
                  </a:lnTo>
                  <a:cubicBezTo>
                    <a:pt x="148632" y="299343"/>
                    <a:pt x="161843" y="303994"/>
                    <a:pt x="175282" y="303994"/>
                  </a:cubicBezTo>
                  <a:cubicBezTo>
                    <a:pt x="190478" y="303994"/>
                    <a:pt x="204986" y="298276"/>
                    <a:pt x="216058" y="287831"/>
                  </a:cubicBezTo>
                  <a:cubicBezTo>
                    <a:pt x="221785" y="282418"/>
                    <a:pt x="226291" y="276014"/>
                    <a:pt x="229498" y="268848"/>
                  </a:cubicBezTo>
                  <a:cubicBezTo>
                    <a:pt x="232858" y="261300"/>
                    <a:pt x="234538" y="253219"/>
                    <a:pt x="234538" y="244909"/>
                  </a:cubicBezTo>
                  <a:lnTo>
                    <a:pt x="234538" y="234159"/>
                  </a:lnTo>
                  <a:lnTo>
                    <a:pt x="429027" y="234159"/>
                  </a:lnTo>
                  <a:cubicBezTo>
                    <a:pt x="429562" y="242012"/>
                    <a:pt x="431623" y="249864"/>
                    <a:pt x="435060" y="257031"/>
                  </a:cubicBezTo>
                  <a:cubicBezTo>
                    <a:pt x="439107" y="265417"/>
                    <a:pt x="445139" y="272888"/>
                    <a:pt x="452393" y="278683"/>
                  </a:cubicBezTo>
                  <a:lnTo>
                    <a:pt x="496759" y="313905"/>
                  </a:lnTo>
                  <a:cubicBezTo>
                    <a:pt x="507220" y="322215"/>
                    <a:pt x="520278" y="326789"/>
                    <a:pt x="533564" y="326789"/>
                  </a:cubicBezTo>
                  <a:cubicBezTo>
                    <a:pt x="548760" y="326789"/>
                    <a:pt x="563269" y="321071"/>
                    <a:pt x="574341" y="310550"/>
                  </a:cubicBezTo>
                  <a:cubicBezTo>
                    <a:pt x="580068" y="305137"/>
                    <a:pt x="584573" y="298810"/>
                    <a:pt x="587780" y="291567"/>
                  </a:cubicBezTo>
                  <a:cubicBezTo>
                    <a:pt x="591140" y="284019"/>
                    <a:pt x="592820" y="276014"/>
                    <a:pt x="592820" y="267704"/>
                  </a:cubicBezTo>
                  <a:lnTo>
                    <a:pt x="592820" y="129560"/>
                  </a:lnTo>
                  <a:cubicBezTo>
                    <a:pt x="592820" y="97007"/>
                    <a:pt x="566247" y="70476"/>
                    <a:pt x="533641" y="70476"/>
                  </a:cubicBezTo>
                  <a:lnTo>
                    <a:pt x="234538" y="70476"/>
                  </a:lnTo>
                  <a:lnTo>
                    <a:pt x="234538" y="60641"/>
                  </a:lnTo>
                  <a:cubicBezTo>
                    <a:pt x="234538" y="52102"/>
                    <a:pt x="232781" y="43945"/>
                    <a:pt x="229421" y="36321"/>
                  </a:cubicBezTo>
                  <a:cubicBezTo>
                    <a:pt x="226138" y="29002"/>
                    <a:pt x="221556" y="22522"/>
                    <a:pt x="215753" y="16956"/>
                  </a:cubicBezTo>
                  <a:cubicBezTo>
                    <a:pt x="204452" y="6359"/>
                    <a:pt x="189790" y="565"/>
                    <a:pt x="174289" y="565"/>
                  </a:cubicBezTo>
                  <a:close/>
                  <a:moveTo>
                    <a:pt x="174327" y="0"/>
                  </a:moveTo>
                  <a:cubicBezTo>
                    <a:pt x="189904" y="0"/>
                    <a:pt x="204794" y="5871"/>
                    <a:pt x="216095" y="16623"/>
                  </a:cubicBezTo>
                  <a:cubicBezTo>
                    <a:pt x="221974" y="22113"/>
                    <a:pt x="226632" y="28671"/>
                    <a:pt x="229916" y="36068"/>
                  </a:cubicBezTo>
                  <a:cubicBezTo>
                    <a:pt x="233352" y="43769"/>
                    <a:pt x="235108" y="52081"/>
                    <a:pt x="235108" y="60621"/>
                  </a:cubicBezTo>
                  <a:lnTo>
                    <a:pt x="235108" y="69924"/>
                  </a:lnTo>
                  <a:lnTo>
                    <a:pt x="533671" y="69924"/>
                  </a:lnTo>
                  <a:cubicBezTo>
                    <a:pt x="566582" y="69924"/>
                    <a:pt x="593384" y="96688"/>
                    <a:pt x="593384" y="129553"/>
                  </a:cubicBezTo>
                  <a:lnTo>
                    <a:pt x="593384" y="267723"/>
                  </a:lnTo>
                  <a:cubicBezTo>
                    <a:pt x="593384" y="276111"/>
                    <a:pt x="591628" y="284194"/>
                    <a:pt x="588268" y="291819"/>
                  </a:cubicBezTo>
                  <a:cubicBezTo>
                    <a:pt x="585061" y="299063"/>
                    <a:pt x="580479" y="305545"/>
                    <a:pt x="574752" y="310959"/>
                  </a:cubicBezTo>
                  <a:cubicBezTo>
                    <a:pt x="563528" y="321558"/>
                    <a:pt x="548943" y="327353"/>
                    <a:pt x="533595" y="327353"/>
                  </a:cubicBezTo>
                  <a:cubicBezTo>
                    <a:pt x="520232" y="327353"/>
                    <a:pt x="507022" y="322702"/>
                    <a:pt x="496485" y="314314"/>
                  </a:cubicBezTo>
                  <a:lnTo>
                    <a:pt x="452120" y="279085"/>
                  </a:lnTo>
                  <a:cubicBezTo>
                    <a:pt x="444790" y="273290"/>
                    <a:pt x="438757" y="265665"/>
                    <a:pt x="434634" y="257277"/>
                  </a:cubicBezTo>
                  <a:cubicBezTo>
                    <a:pt x="431274" y="250261"/>
                    <a:pt x="429136" y="242407"/>
                    <a:pt x="428602" y="234630"/>
                  </a:cubicBezTo>
                  <a:lnTo>
                    <a:pt x="235108" y="234630"/>
                  </a:lnTo>
                  <a:lnTo>
                    <a:pt x="235108" y="244924"/>
                  </a:lnTo>
                  <a:cubicBezTo>
                    <a:pt x="235108" y="253312"/>
                    <a:pt x="233352" y="261394"/>
                    <a:pt x="229992" y="269020"/>
                  </a:cubicBezTo>
                  <a:cubicBezTo>
                    <a:pt x="226785" y="276264"/>
                    <a:pt x="222204" y="282745"/>
                    <a:pt x="216400" y="288235"/>
                  </a:cubicBezTo>
                  <a:cubicBezTo>
                    <a:pt x="205252" y="298758"/>
                    <a:pt x="190667" y="304553"/>
                    <a:pt x="175319" y="304553"/>
                  </a:cubicBezTo>
                  <a:cubicBezTo>
                    <a:pt x="161727" y="304553"/>
                    <a:pt x="148441" y="299826"/>
                    <a:pt x="137827" y="291209"/>
                  </a:cubicBezTo>
                  <a:lnTo>
                    <a:pt x="21380" y="197037"/>
                  </a:lnTo>
                  <a:cubicBezTo>
                    <a:pt x="20311" y="196198"/>
                    <a:pt x="18707" y="194826"/>
                    <a:pt x="16875" y="192996"/>
                  </a:cubicBezTo>
                  <a:cubicBezTo>
                    <a:pt x="-5575" y="170501"/>
                    <a:pt x="-5575" y="133900"/>
                    <a:pt x="17027" y="111405"/>
                  </a:cubicBezTo>
                  <a:cubicBezTo>
                    <a:pt x="18707" y="109804"/>
                    <a:pt x="20158" y="108508"/>
                    <a:pt x="21151" y="107745"/>
                  </a:cubicBezTo>
                  <a:lnTo>
                    <a:pt x="135994" y="13725"/>
                  </a:lnTo>
                  <a:cubicBezTo>
                    <a:pt x="146837" y="4880"/>
                    <a:pt x="160429" y="0"/>
                    <a:pt x="174327" y="0"/>
                  </a:cubicBezTo>
                  <a:close/>
                </a:path>
              </a:pathLst>
            </a:custGeom>
            <a:solidFill>
              <a:srgbClr val="C8001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19" name="îŝḷîḓé-Oval 18"/>
            <p:cNvSpPr/>
            <p:nvPr/>
          </p:nvSpPr>
          <p:spPr>
            <a:xfrm>
              <a:off x="4869985" y="4241735"/>
              <a:ext cx="225240" cy="231664"/>
            </a:xfrm>
            <a:custGeom>
              <a:avLst/>
              <a:gdLst>
                <a:gd name="T0" fmla="*/ 6023 w 6383"/>
                <a:gd name="T1" fmla="*/ 2985 h 6575"/>
                <a:gd name="T2" fmla="*/ 5921 w 6383"/>
                <a:gd name="T3" fmla="*/ 1957 h 6575"/>
                <a:gd name="T4" fmla="*/ 5304 w 6383"/>
                <a:gd name="T5" fmla="*/ 1379 h 6575"/>
                <a:gd name="T6" fmla="*/ 4619 w 6383"/>
                <a:gd name="T7" fmla="*/ 608 h 6575"/>
                <a:gd name="T8" fmla="*/ 3777 w 6383"/>
                <a:gd name="T9" fmla="*/ 501 h 6575"/>
                <a:gd name="T10" fmla="*/ 2768 w 6383"/>
                <a:gd name="T11" fmla="*/ 280 h 6575"/>
                <a:gd name="T12" fmla="*/ 2028 w 6383"/>
                <a:gd name="T13" fmla="*/ 688 h 6575"/>
                <a:gd name="T14" fmla="*/ 1083 w 6383"/>
                <a:gd name="T15" fmla="*/ 1103 h 6575"/>
                <a:gd name="T16" fmla="*/ 723 w 6383"/>
                <a:gd name="T17" fmla="*/ 1868 h 6575"/>
                <a:gd name="T18" fmla="*/ 201 w 6383"/>
                <a:gd name="T19" fmla="*/ 2759 h 6575"/>
                <a:gd name="T20" fmla="*/ 360 w 6383"/>
                <a:gd name="T21" fmla="*/ 3591 h 6575"/>
                <a:gd name="T22" fmla="*/ 461 w 6383"/>
                <a:gd name="T23" fmla="*/ 4619 h 6575"/>
                <a:gd name="T24" fmla="*/ 1079 w 6383"/>
                <a:gd name="T25" fmla="*/ 5197 h 6575"/>
                <a:gd name="T26" fmla="*/ 1764 w 6383"/>
                <a:gd name="T27" fmla="*/ 5968 h 6575"/>
                <a:gd name="T28" fmla="*/ 2604 w 6383"/>
                <a:gd name="T29" fmla="*/ 6073 h 6575"/>
                <a:gd name="T30" fmla="*/ 3613 w 6383"/>
                <a:gd name="T31" fmla="*/ 6295 h 6575"/>
                <a:gd name="T32" fmla="*/ 4353 w 6383"/>
                <a:gd name="T33" fmla="*/ 5888 h 6575"/>
                <a:gd name="T34" fmla="*/ 5299 w 6383"/>
                <a:gd name="T35" fmla="*/ 5473 h 6575"/>
                <a:gd name="T36" fmla="*/ 5659 w 6383"/>
                <a:gd name="T37" fmla="*/ 4708 h 6575"/>
                <a:gd name="T38" fmla="*/ 6180 w 6383"/>
                <a:gd name="T39" fmla="*/ 3817 h 6575"/>
                <a:gd name="T40" fmla="*/ 3877 w 6383"/>
                <a:gd name="T41" fmla="*/ 4231 h 6575"/>
                <a:gd name="T42" fmla="*/ 3381 w 6383"/>
                <a:gd name="T43" fmla="*/ 4613 h 6575"/>
                <a:gd name="T44" fmla="*/ 3287 w 6383"/>
                <a:gd name="T45" fmla="*/ 4924 h 6575"/>
                <a:gd name="T46" fmla="*/ 2960 w 6383"/>
                <a:gd name="T47" fmla="*/ 4820 h 6575"/>
                <a:gd name="T48" fmla="*/ 2844 w 6383"/>
                <a:gd name="T49" fmla="*/ 4529 h 6575"/>
                <a:gd name="T50" fmla="*/ 2356 w 6383"/>
                <a:gd name="T51" fmla="*/ 4233 h 6575"/>
                <a:gd name="T52" fmla="*/ 2560 w 6383"/>
                <a:gd name="T53" fmla="*/ 3940 h 6575"/>
                <a:gd name="T54" fmla="*/ 3307 w 6383"/>
                <a:gd name="T55" fmla="*/ 4036 h 6575"/>
                <a:gd name="T56" fmla="*/ 3193 w 6383"/>
                <a:gd name="T57" fmla="*/ 3535 h 6575"/>
                <a:gd name="T58" fmla="*/ 2365 w 6383"/>
                <a:gd name="T59" fmla="*/ 2705 h 6575"/>
                <a:gd name="T60" fmla="*/ 2991 w 6383"/>
                <a:gd name="T61" fmla="*/ 1897 h 6575"/>
                <a:gd name="T62" fmla="*/ 3105 w 6383"/>
                <a:gd name="T63" fmla="*/ 1651 h 6575"/>
                <a:gd name="T64" fmla="*/ 3401 w 6383"/>
                <a:gd name="T65" fmla="*/ 1856 h 6575"/>
                <a:gd name="T66" fmla="*/ 3865 w 6383"/>
                <a:gd name="T67" fmla="*/ 2119 h 6575"/>
                <a:gd name="T68" fmla="*/ 3847 w 6383"/>
                <a:gd name="T69" fmla="*/ 2508 h 6575"/>
                <a:gd name="T70" fmla="*/ 3208 w 6383"/>
                <a:gd name="T71" fmla="*/ 2464 h 6575"/>
                <a:gd name="T72" fmla="*/ 3025 w 6383"/>
                <a:gd name="T73" fmla="*/ 2832 h 6575"/>
                <a:gd name="T74" fmla="*/ 3647 w 6383"/>
                <a:gd name="T75" fmla="*/ 3137 h 6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83" h="6575">
                  <a:moveTo>
                    <a:pt x="6023" y="3591"/>
                  </a:moveTo>
                  <a:cubicBezTo>
                    <a:pt x="5895" y="3409"/>
                    <a:pt x="5895" y="3167"/>
                    <a:pt x="6023" y="2985"/>
                  </a:cubicBezTo>
                  <a:lnTo>
                    <a:pt x="6181" y="2759"/>
                  </a:lnTo>
                  <a:cubicBezTo>
                    <a:pt x="6383" y="2472"/>
                    <a:pt x="6253" y="2072"/>
                    <a:pt x="5921" y="1957"/>
                  </a:cubicBezTo>
                  <a:lnTo>
                    <a:pt x="5660" y="1868"/>
                  </a:lnTo>
                  <a:cubicBezTo>
                    <a:pt x="5451" y="1796"/>
                    <a:pt x="5308" y="1600"/>
                    <a:pt x="5304" y="1379"/>
                  </a:cubicBezTo>
                  <a:lnTo>
                    <a:pt x="5300" y="1103"/>
                  </a:lnTo>
                  <a:cubicBezTo>
                    <a:pt x="5295" y="752"/>
                    <a:pt x="4953" y="505"/>
                    <a:pt x="4619" y="608"/>
                  </a:cubicBezTo>
                  <a:lnTo>
                    <a:pt x="4353" y="688"/>
                  </a:lnTo>
                  <a:cubicBezTo>
                    <a:pt x="4141" y="753"/>
                    <a:pt x="3911" y="679"/>
                    <a:pt x="3777" y="501"/>
                  </a:cubicBezTo>
                  <a:lnTo>
                    <a:pt x="3611" y="280"/>
                  </a:lnTo>
                  <a:cubicBezTo>
                    <a:pt x="3400" y="0"/>
                    <a:pt x="2979" y="0"/>
                    <a:pt x="2768" y="280"/>
                  </a:cubicBezTo>
                  <a:lnTo>
                    <a:pt x="2604" y="501"/>
                  </a:lnTo>
                  <a:cubicBezTo>
                    <a:pt x="2471" y="679"/>
                    <a:pt x="2240" y="753"/>
                    <a:pt x="2028" y="688"/>
                  </a:cubicBezTo>
                  <a:lnTo>
                    <a:pt x="1764" y="608"/>
                  </a:lnTo>
                  <a:cubicBezTo>
                    <a:pt x="1429" y="505"/>
                    <a:pt x="1088" y="752"/>
                    <a:pt x="1083" y="1103"/>
                  </a:cubicBezTo>
                  <a:lnTo>
                    <a:pt x="1079" y="1379"/>
                  </a:lnTo>
                  <a:cubicBezTo>
                    <a:pt x="1075" y="1600"/>
                    <a:pt x="933" y="1796"/>
                    <a:pt x="723" y="1868"/>
                  </a:cubicBezTo>
                  <a:lnTo>
                    <a:pt x="461" y="1957"/>
                  </a:lnTo>
                  <a:cubicBezTo>
                    <a:pt x="129" y="2071"/>
                    <a:pt x="0" y="2471"/>
                    <a:pt x="201" y="2759"/>
                  </a:cubicBezTo>
                  <a:lnTo>
                    <a:pt x="360" y="2985"/>
                  </a:lnTo>
                  <a:cubicBezTo>
                    <a:pt x="488" y="3167"/>
                    <a:pt x="488" y="3409"/>
                    <a:pt x="360" y="3591"/>
                  </a:cubicBezTo>
                  <a:lnTo>
                    <a:pt x="201" y="3817"/>
                  </a:lnTo>
                  <a:cubicBezTo>
                    <a:pt x="0" y="4104"/>
                    <a:pt x="129" y="4504"/>
                    <a:pt x="461" y="4619"/>
                  </a:cubicBezTo>
                  <a:lnTo>
                    <a:pt x="723" y="4708"/>
                  </a:lnTo>
                  <a:cubicBezTo>
                    <a:pt x="932" y="4780"/>
                    <a:pt x="1075" y="4976"/>
                    <a:pt x="1079" y="5197"/>
                  </a:cubicBezTo>
                  <a:lnTo>
                    <a:pt x="1083" y="5473"/>
                  </a:lnTo>
                  <a:cubicBezTo>
                    <a:pt x="1088" y="5824"/>
                    <a:pt x="1429" y="6071"/>
                    <a:pt x="1764" y="5968"/>
                  </a:cubicBezTo>
                  <a:lnTo>
                    <a:pt x="2028" y="5887"/>
                  </a:lnTo>
                  <a:cubicBezTo>
                    <a:pt x="2240" y="5821"/>
                    <a:pt x="2471" y="5896"/>
                    <a:pt x="2604" y="6073"/>
                  </a:cubicBezTo>
                  <a:lnTo>
                    <a:pt x="2771" y="6295"/>
                  </a:lnTo>
                  <a:cubicBezTo>
                    <a:pt x="2981" y="6575"/>
                    <a:pt x="3403" y="6575"/>
                    <a:pt x="3613" y="6295"/>
                  </a:cubicBezTo>
                  <a:lnTo>
                    <a:pt x="3777" y="6075"/>
                  </a:lnTo>
                  <a:cubicBezTo>
                    <a:pt x="3911" y="5897"/>
                    <a:pt x="4141" y="5823"/>
                    <a:pt x="4353" y="5888"/>
                  </a:cubicBezTo>
                  <a:lnTo>
                    <a:pt x="4617" y="5968"/>
                  </a:lnTo>
                  <a:cubicBezTo>
                    <a:pt x="4952" y="6071"/>
                    <a:pt x="5293" y="5824"/>
                    <a:pt x="5299" y="5473"/>
                  </a:cubicBezTo>
                  <a:lnTo>
                    <a:pt x="5303" y="5197"/>
                  </a:lnTo>
                  <a:cubicBezTo>
                    <a:pt x="5307" y="4976"/>
                    <a:pt x="5448" y="4780"/>
                    <a:pt x="5659" y="4708"/>
                  </a:cubicBezTo>
                  <a:lnTo>
                    <a:pt x="5920" y="4619"/>
                  </a:lnTo>
                  <a:cubicBezTo>
                    <a:pt x="6252" y="4505"/>
                    <a:pt x="6381" y="4105"/>
                    <a:pt x="6180" y="3817"/>
                  </a:cubicBezTo>
                  <a:lnTo>
                    <a:pt x="6023" y="3591"/>
                  </a:lnTo>
                  <a:close/>
                  <a:moveTo>
                    <a:pt x="3877" y="4231"/>
                  </a:moveTo>
                  <a:cubicBezTo>
                    <a:pt x="3773" y="4357"/>
                    <a:pt x="3637" y="4443"/>
                    <a:pt x="3479" y="4487"/>
                  </a:cubicBezTo>
                  <a:cubicBezTo>
                    <a:pt x="3409" y="4505"/>
                    <a:pt x="3379" y="4541"/>
                    <a:pt x="3381" y="4613"/>
                  </a:cubicBezTo>
                  <a:cubicBezTo>
                    <a:pt x="3384" y="4684"/>
                    <a:pt x="3381" y="4755"/>
                    <a:pt x="3381" y="4825"/>
                  </a:cubicBezTo>
                  <a:cubicBezTo>
                    <a:pt x="3381" y="4888"/>
                    <a:pt x="3349" y="4923"/>
                    <a:pt x="3287" y="4924"/>
                  </a:cubicBezTo>
                  <a:cubicBezTo>
                    <a:pt x="3211" y="4925"/>
                    <a:pt x="3135" y="4925"/>
                    <a:pt x="3059" y="4924"/>
                  </a:cubicBezTo>
                  <a:cubicBezTo>
                    <a:pt x="2992" y="4923"/>
                    <a:pt x="2961" y="4885"/>
                    <a:pt x="2960" y="4820"/>
                  </a:cubicBezTo>
                  <a:cubicBezTo>
                    <a:pt x="2960" y="4768"/>
                    <a:pt x="2959" y="4717"/>
                    <a:pt x="2959" y="4665"/>
                  </a:cubicBezTo>
                  <a:cubicBezTo>
                    <a:pt x="2957" y="4552"/>
                    <a:pt x="2953" y="4547"/>
                    <a:pt x="2844" y="4529"/>
                  </a:cubicBezTo>
                  <a:cubicBezTo>
                    <a:pt x="2704" y="4507"/>
                    <a:pt x="2567" y="4475"/>
                    <a:pt x="2439" y="4413"/>
                  </a:cubicBezTo>
                  <a:cubicBezTo>
                    <a:pt x="2337" y="4364"/>
                    <a:pt x="2328" y="4339"/>
                    <a:pt x="2356" y="4233"/>
                  </a:cubicBezTo>
                  <a:cubicBezTo>
                    <a:pt x="2377" y="4155"/>
                    <a:pt x="2399" y="4076"/>
                    <a:pt x="2424" y="3999"/>
                  </a:cubicBezTo>
                  <a:cubicBezTo>
                    <a:pt x="2452" y="3908"/>
                    <a:pt x="2477" y="3897"/>
                    <a:pt x="2560" y="3940"/>
                  </a:cubicBezTo>
                  <a:cubicBezTo>
                    <a:pt x="2701" y="4013"/>
                    <a:pt x="2852" y="4055"/>
                    <a:pt x="3011" y="4075"/>
                  </a:cubicBezTo>
                  <a:cubicBezTo>
                    <a:pt x="3112" y="4088"/>
                    <a:pt x="3212" y="4077"/>
                    <a:pt x="3307" y="4036"/>
                  </a:cubicBezTo>
                  <a:cubicBezTo>
                    <a:pt x="3483" y="3959"/>
                    <a:pt x="3511" y="3755"/>
                    <a:pt x="3361" y="3633"/>
                  </a:cubicBezTo>
                  <a:cubicBezTo>
                    <a:pt x="3311" y="3592"/>
                    <a:pt x="3253" y="3561"/>
                    <a:pt x="3193" y="3535"/>
                  </a:cubicBezTo>
                  <a:cubicBezTo>
                    <a:pt x="3039" y="3467"/>
                    <a:pt x="2879" y="3415"/>
                    <a:pt x="2733" y="3328"/>
                  </a:cubicBezTo>
                  <a:cubicBezTo>
                    <a:pt x="2497" y="3187"/>
                    <a:pt x="2347" y="2992"/>
                    <a:pt x="2365" y="2705"/>
                  </a:cubicBezTo>
                  <a:cubicBezTo>
                    <a:pt x="2385" y="2380"/>
                    <a:pt x="2569" y="2177"/>
                    <a:pt x="2867" y="2069"/>
                  </a:cubicBezTo>
                  <a:cubicBezTo>
                    <a:pt x="2989" y="2024"/>
                    <a:pt x="2991" y="2027"/>
                    <a:pt x="2991" y="1897"/>
                  </a:cubicBezTo>
                  <a:lnTo>
                    <a:pt x="2991" y="1767"/>
                  </a:lnTo>
                  <a:cubicBezTo>
                    <a:pt x="2993" y="1669"/>
                    <a:pt x="3009" y="1653"/>
                    <a:pt x="3105" y="1651"/>
                  </a:cubicBezTo>
                  <a:cubicBezTo>
                    <a:pt x="3135" y="1649"/>
                    <a:pt x="3165" y="1651"/>
                    <a:pt x="3195" y="1651"/>
                  </a:cubicBezTo>
                  <a:cubicBezTo>
                    <a:pt x="3400" y="1651"/>
                    <a:pt x="3400" y="1651"/>
                    <a:pt x="3401" y="1856"/>
                  </a:cubicBezTo>
                  <a:cubicBezTo>
                    <a:pt x="3401" y="2001"/>
                    <a:pt x="3401" y="2001"/>
                    <a:pt x="3547" y="2024"/>
                  </a:cubicBezTo>
                  <a:cubicBezTo>
                    <a:pt x="3657" y="2041"/>
                    <a:pt x="3764" y="2075"/>
                    <a:pt x="3865" y="2119"/>
                  </a:cubicBezTo>
                  <a:cubicBezTo>
                    <a:pt x="3921" y="2144"/>
                    <a:pt x="3943" y="2183"/>
                    <a:pt x="3925" y="2243"/>
                  </a:cubicBezTo>
                  <a:cubicBezTo>
                    <a:pt x="3900" y="2332"/>
                    <a:pt x="3876" y="2420"/>
                    <a:pt x="3847" y="2508"/>
                  </a:cubicBezTo>
                  <a:cubicBezTo>
                    <a:pt x="3820" y="2591"/>
                    <a:pt x="3793" y="2603"/>
                    <a:pt x="3713" y="2564"/>
                  </a:cubicBezTo>
                  <a:cubicBezTo>
                    <a:pt x="3553" y="2487"/>
                    <a:pt x="3385" y="2455"/>
                    <a:pt x="3208" y="2464"/>
                  </a:cubicBezTo>
                  <a:cubicBezTo>
                    <a:pt x="3161" y="2467"/>
                    <a:pt x="3116" y="2473"/>
                    <a:pt x="3073" y="2492"/>
                  </a:cubicBezTo>
                  <a:cubicBezTo>
                    <a:pt x="2920" y="2559"/>
                    <a:pt x="2896" y="2728"/>
                    <a:pt x="3025" y="2832"/>
                  </a:cubicBezTo>
                  <a:cubicBezTo>
                    <a:pt x="3091" y="2885"/>
                    <a:pt x="3167" y="2923"/>
                    <a:pt x="3245" y="2956"/>
                  </a:cubicBezTo>
                  <a:cubicBezTo>
                    <a:pt x="3381" y="3012"/>
                    <a:pt x="3517" y="3065"/>
                    <a:pt x="3647" y="3137"/>
                  </a:cubicBezTo>
                  <a:cubicBezTo>
                    <a:pt x="4056" y="3365"/>
                    <a:pt x="4167" y="3880"/>
                    <a:pt x="3877" y="4231"/>
                  </a:cubicBezTo>
                  <a:close/>
                </a:path>
              </a:pathLst>
            </a:custGeom>
            <a:solidFill>
              <a:srgbClr val="C8001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20" name="îŝḷîḓé-Oval 19"/>
            <p:cNvSpPr/>
            <p:nvPr/>
          </p:nvSpPr>
          <p:spPr>
            <a:xfrm>
              <a:off x="5663503" y="5046161"/>
              <a:ext cx="231664" cy="213665"/>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rgbClr val="C8001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21" name="îṥļîḑé-Oval 20"/>
            <p:cNvSpPr/>
            <p:nvPr/>
          </p:nvSpPr>
          <p:spPr>
            <a:xfrm>
              <a:off x="6901592" y="4848392"/>
              <a:ext cx="231664" cy="231359"/>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rgbClr val="C8001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grpSp>
      <p:sp>
        <p:nvSpPr>
          <p:cNvPr id="6" name="文本框 36"/>
          <p:cNvSpPr txBox="1"/>
          <p:nvPr/>
        </p:nvSpPr>
        <p:spPr>
          <a:xfrm>
            <a:off x="804545" y="2639060"/>
            <a:ext cx="2599055" cy="3860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rPr>
              <a:t>处理好继承和创新的关系</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endParaRPr>
          </a:p>
        </p:txBody>
      </p:sp>
      <p:sp>
        <p:nvSpPr>
          <p:cNvPr id="28" name="文本框 36"/>
          <p:cNvSpPr txBox="1"/>
          <p:nvPr/>
        </p:nvSpPr>
        <p:spPr>
          <a:xfrm>
            <a:off x="1320165" y="3410585"/>
            <a:ext cx="2691765" cy="3860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lnSpc>
                <a:spcPct val="120000"/>
              </a:lnSpc>
              <a:defRPr/>
            </a:pPr>
            <a:r>
              <a:rPr lang="zh-CN" altLang="en-US"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rPr>
              <a:t>处理好政府和市场的关系</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endParaRPr>
          </a:p>
        </p:txBody>
      </p:sp>
      <p:sp>
        <p:nvSpPr>
          <p:cNvPr id="35" name="矩形 34"/>
          <p:cNvSpPr/>
          <p:nvPr/>
        </p:nvSpPr>
        <p:spPr>
          <a:xfrm>
            <a:off x="5219065" y="3006725"/>
            <a:ext cx="2877820" cy="937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rPr>
              <a:t>处理好开放和自主的关系</a:t>
            </a:r>
          </a:p>
        </p:txBody>
      </p:sp>
      <p:sp>
        <p:nvSpPr>
          <p:cNvPr id="36" name="文本框 35"/>
          <p:cNvSpPr txBox="1"/>
          <p:nvPr/>
        </p:nvSpPr>
        <p:spPr>
          <a:xfrm>
            <a:off x="5619750" y="2346325"/>
            <a:ext cx="2477135" cy="386080"/>
          </a:xfrm>
          <a:prstGeom prst="rect">
            <a:avLst/>
          </a:prstGeom>
          <a:noFill/>
        </p:spPr>
        <p:txBody>
          <a:bodyPr wrap="square" rtlCol="0" anchor="t">
            <a:spAutoFit/>
          </a:bodyPr>
          <a:lstStyle/>
          <a:p>
            <a:pPr lvl="0">
              <a:lnSpc>
                <a:spcPct val="120000"/>
              </a:lnSpc>
              <a:defRPr/>
            </a:pPr>
            <a:r>
              <a:rPr lang="zh-CN" altLang="en-US"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rPr>
              <a:t>处理好发展和安全的关系</a:t>
            </a:r>
          </a:p>
        </p:txBody>
      </p:sp>
      <p:sp>
        <p:nvSpPr>
          <p:cNvPr id="37" name="文本框 36"/>
          <p:cNvSpPr txBox="1"/>
          <p:nvPr/>
        </p:nvSpPr>
        <p:spPr>
          <a:xfrm>
            <a:off x="5168900" y="1392555"/>
            <a:ext cx="2580005" cy="386080"/>
          </a:xfrm>
          <a:prstGeom prst="rect">
            <a:avLst/>
          </a:prstGeom>
          <a:noFill/>
        </p:spPr>
        <p:txBody>
          <a:bodyPr wrap="square" rtlCol="0" anchor="t">
            <a:spAutoFit/>
          </a:bodyPr>
          <a:lstStyle/>
          <a:p>
            <a:pPr lvl="0">
              <a:lnSpc>
                <a:spcPct val="120000"/>
              </a:lnSpc>
              <a:defRPr/>
            </a:pPr>
            <a:r>
              <a:rPr lang="zh-CN" altLang="en-US"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rPr>
              <a:t>处理好战略和战术的关系</a:t>
            </a:r>
          </a:p>
        </p:txBody>
      </p:sp>
      <p:pic>
        <p:nvPicPr>
          <p:cNvPr id="55" name="图片 54" descr="未标题圆角"/>
          <p:cNvPicPr>
            <a:picLocks noChangeAspect="1"/>
          </p:cNvPicPr>
          <p:nvPr/>
        </p:nvPicPr>
        <p:blipFill>
          <a:blip r:embed="rId4" cstate="print"/>
          <a:stretch>
            <a:fillRect/>
          </a:stretch>
        </p:blipFill>
        <p:spPr>
          <a:xfrm>
            <a:off x="-16510" y="-8255"/>
            <a:ext cx="626745" cy="293370"/>
          </a:xfrm>
          <a:prstGeom prst="rect">
            <a:avLst/>
          </a:prstGeom>
        </p:spPr>
      </p:pic>
      <p:pic>
        <p:nvPicPr>
          <p:cNvPr id="61" name="图片 60" descr="圆角2"/>
          <p:cNvPicPr>
            <a:picLocks noChangeAspect="1"/>
          </p:cNvPicPr>
          <p:nvPr/>
        </p:nvPicPr>
        <p:blipFill>
          <a:blip r:embed="rId5" cstate="print"/>
          <a:stretch>
            <a:fillRect/>
          </a:stretch>
        </p:blipFill>
        <p:spPr>
          <a:xfrm>
            <a:off x="635" y="4655820"/>
            <a:ext cx="9143365" cy="487680"/>
          </a:xfrm>
          <a:prstGeom prst="rect">
            <a:avLst/>
          </a:prstGeom>
        </p:spPr>
      </p:pic>
      <p:pic>
        <p:nvPicPr>
          <p:cNvPr id="62" name="图片 61" descr="未标题-12"/>
          <p:cNvPicPr>
            <a:picLocks noChangeAspect="1"/>
          </p:cNvPicPr>
          <p:nvPr>
            <p:custDataLst>
              <p:tags r:id="rId1"/>
            </p:custDataLst>
          </p:nvPr>
        </p:nvPicPr>
        <p:blipFill>
          <a:blip r:embed="rId6" cstate="print"/>
          <a:stretch>
            <a:fillRect/>
          </a:stretch>
        </p:blipFill>
        <p:spPr>
          <a:xfrm>
            <a:off x="342900" y="229870"/>
            <a:ext cx="605790" cy="601980"/>
          </a:xfrm>
          <a:prstGeom prst="rect">
            <a:avLst/>
          </a:prstGeom>
        </p:spPr>
      </p:pic>
      <p:pic>
        <p:nvPicPr>
          <p:cNvPr id="4" name="图片 3" descr="E:\五中全会\解读\66.png66"/>
          <p:cNvPicPr>
            <a:picLocks noChangeAspect="1"/>
          </p:cNvPicPr>
          <p:nvPr/>
        </p:nvPicPr>
        <p:blipFill>
          <a:blip r:embed="rId7" cstate="print"/>
          <a:srcRect/>
          <a:stretch>
            <a:fillRect/>
          </a:stretch>
        </p:blipFill>
        <p:spPr>
          <a:xfrm>
            <a:off x="7295515" y="422910"/>
            <a:ext cx="1744345" cy="174434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8" grpId="0"/>
      <p:bldP spid="28" grpId="1"/>
      <p:bldP spid="35" grpId="0" animBg="1"/>
      <p:bldP spid="35" grpId="1" animBg="1"/>
      <p:bldP spid="36" grpId="0"/>
      <p:bldP spid="36" grpId="1"/>
      <p:bldP spid="37" grpId="0"/>
      <p:bldP spid="3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875030" y="310515"/>
            <a:ext cx="3812540" cy="398780"/>
          </a:xfrm>
          <a:prstGeom prst="rect">
            <a:avLst/>
          </a:prstGeom>
          <a:noFill/>
          <a:effectLst/>
        </p:spPr>
        <p:txBody>
          <a:bodyPr wrap="square" rtlCol="0">
            <a:spAutoFit/>
          </a:bodyPr>
          <a:lstStyle/>
          <a:p>
            <a:pPr algn="l"/>
            <a:r>
              <a:rPr lang="zh-CN" altLang="en-US" sz="20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rPr>
              <a:t>规划《建议》的核心要义的体现</a:t>
            </a:r>
          </a:p>
        </p:txBody>
      </p:sp>
      <p:cxnSp>
        <p:nvCxnSpPr>
          <p:cNvPr id="56" name="直接连接符 55"/>
          <p:cNvCxnSpPr/>
          <p:nvPr/>
        </p:nvCxnSpPr>
        <p:spPr>
          <a:xfrm>
            <a:off x="4740910" y="530860"/>
            <a:ext cx="4146550"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lstStyle/>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2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党的十九届五中全会精神学习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sp>
        <p:nvSpPr>
          <p:cNvPr id="6" name="L 形 5"/>
          <p:cNvSpPr/>
          <p:nvPr/>
        </p:nvSpPr>
        <p:spPr>
          <a:xfrm rot="13509573">
            <a:off x="3053715" y="2004695"/>
            <a:ext cx="253365" cy="270510"/>
          </a:xfrm>
          <a:prstGeom prst="corner">
            <a:avLst>
              <a:gd name="adj1" fmla="val 33246"/>
              <a:gd name="adj2" fmla="val 30243"/>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80" i="0" u="none" strike="noStrike" kern="1200" cap="none" spc="0" normalizeH="0" baseline="0" noProof="0" dirty="0">
              <a:ln>
                <a:noFill/>
              </a:ln>
              <a:solidFill>
                <a:prstClr val="white"/>
              </a:solidFill>
              <a:effectLst/>
              <a:uLnTx/>
              <a:uFillTx/>
              <a:latin typeface="方正黑体简体" panose="02010601030101010101" charset="-122"/>
              <a:ea typeface="方正黑体简体" panose="02010601030101010101" charset="-122"/>
              <a:cs typeface="+mn-cs"/>
            </a:endParaRPr>
          </a:p>
        </p:txBody>
      </p:sp>
      <p:sp>
        <p:nvSpPr>
          <p:cNvPr id="10" name="L 形 9"/>
          <p:cNvSpPr/>
          <p:nvPr/>
        </p:nvSpPr>
        <p:spPr>
          <a:xfrm rot="13509573">
            <a:off x="5952490" y="2004695"/>
            <a:ext cx="253365" cy="270510"/>
          </a:xfrm>
          <a:prstGeom prst="corner">
            <a:avLst>
              <a:gd name="adj1" fmla="val 33246"/>
              <a:gd name="adj2" fmla="val 30243"/>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80" i="0" u="none" strike="noStrike" kern="1200" cap="none" spc="0" normalizeH="0" baseline="0" noProof="0" dirty="0">
              <a:ln>
                <a:noFill/>
              </a:ln>
              <a:solidFill>
                <a:prstClr val="white"/>
              </a:solidFill>
              <a:effectLst/>
              <a:uLnTx/>
              <a:uFillTx/>
              <a:latin typeface="方正黑体简体" panose="02010601030101010101" charset="-122"/>
              <a:ea typeface="方正黑体简体" panose="02010601030101010101" charset="-122"/>
              <a:cs typeface="+mn-cs"/>
            </a:endParaRPr>
          </a:p>
        </p:txBody>
      </p:sp>
      <p:sp>
        <p:nvSpPr>
          <p:cNvPr id="12" name="六边形 11"/>
          <p:cNvSpPr/>
          <p:nvPr/>
        </p:nvSpPr>
        <p:spPr bwMode="auto">
          <a:xfrm>
            <a:off x="1380490" y="1710055"/>
            <a:ext cx="930910" cy="738505"/>
          </a:xfrm>
          <a:prstGeom prst="hexagon">
            <a:avLst>
              <a:gd name="adj" fmla="val 25000"/>
              <a:gd name="vf" fmla="val 115470"/>
            </a:avLst>
          </a:prstGeom>
          <a:solidFill>
            <a:srgbClr val="EA0000"/>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defPPr>
              <a:defRPr lang="zh-CN">
                <a:solidFill>
                  <a:schemeClr val="dk1">
                    <a:hueOff val="0"/>
                    <a:satOff val="0"/>
                    <a:lumOff val="0"/>
                    <a:alphaOff val="0"/>
                  </a:schemeClr>
                </a:solidFill>
              </a:defRPr>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80" i="0" u="none" strike="noStrike" kern="1200" cap="none" spc="0" normalizeH="0" baseline="0" noProof="0">
              <a:ln>
                <a:noFill/>
              </a:ln>
              <a:solidFill>
                <a:prstClr val="black">
                  <a:hueOff val="0"/>
                  <a:satOff val="0"/>
                  <a:lumOff val="0"/>
                  <a:alphaOff val="0"/>
                </a:prstClr>
              </a:solidFill>
              <a:effectLst/>
              <a:uLnTx/>
              <a:uFillTx/>
              <a:latin typeface="方正黑体简体" panose="02010601030101010101" charset="-122"/>
              <a:ea typeface="方正黑体简体" panose="02010601030101010101" charset="-122"/>
              <a:cs typeface="+mn-cs"/>
            </a:endParaRPr>
          </a:p>
        </p:txBody>
      </p:sp>
      <p:sp>
        <p:nvSpPr>
          <p:cNvPr id="40" name="KSO_Shape"/>
          <p:cNvSpPr/>
          <p:nvPr/>
        </p:nvSpPr>
        <p:spPr bwMode="auto">
          <a:xfrm>
            <a:off x="1645285" y="1896110"/>
            <a:ext cx="368300" cy="380365"/>
          </a:xfrm>
          <a:custGeom>
            <a:avLst/>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80" i="0" u="none" strike="noStrike" kern="1200" cap="none" spc="0" normalizeH="0" baseline="0" noProof="0" dirty="0">
              <a:ln>
                <a:noFill/>
              </a:ln>
              <a:solidFill>
                <a:srgbClr val="FFFFFF"/>
              </a:solidFill>
              <a:effectLst/>
              <a:uLnTx/>
              <a:uFillTx/>
              <a:latin typeface="方正黑体简体" panose="02010601030101010101" charset="-122"/>
              <a:ea typeface="方正黑体简体" panose="02010601030101010101" charset="-122"/>
              <a:cs typeface="+mn-cs"/>
            </a:endParaRPr>
          </a:p>
        </p:txBody>
      </p:sp>
      <p:sp>
        <p:nvSpPr>
          <p:cNvPr id="42" name="六边形 41"/>
          <p:cNvSpPr/>
          <p:nvPr/>
        </p:nvSpPr>
        <p:spPr bwMode="auto">
          <a:xfrm>
            <a:off x="4173220" y="1708785"/>
            <a:ext cx="930910" cy="738505"/>
          </a:xfrm>
          <a:prstGeom prst="hexagon">
            <a:avLst>
              <a:gd name="adj" fmla="val 25000"/>
              <a:gd name="vf" fmla="val 115470"/>
            </a:avLst>
          </a:prstGeom>
          <a:solidFill>
            <a:srgbClr val="EA0000"/>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defPPr>
              <a:defRPr lang="zh-CN">
                <a:solidFill>
                  <a:schemeClr val="dk1">
                    <a:hueOff val="0"/>
                    <a:satOff val="0"/>
                    <a:lumOff val="0"/>
                    <a:alphaOff val="0"/>
                  </a:schemeClr>
                </a:solidFill>
              </a:defRPr>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80" i="0" u="none" strike="noStrike" kern="1200" cap="none" spc="0" normalizeH="0" baseline="0" noProof="0">
              <a:ln>
                <a:noFill/>
              </a:ln>
              <a:solidFill>
                <a:prstClr val="black">
                  <a:hueOff val="0"/>
                  <a:satOff val="0"/>
                  <a:lumOff val="0"/>
                  <a:alphaOff val="0"/>
                </a:prstClr>
              </a:solidFill>
              <a:effectLst/>
              <a:uLnTx/>
              <a:uFillTx/>
              <a:latin typeface="方正黑体简体" panose="02010601030101010101" charset="-122"/>
              <a:ea typeface="方正黑体简体" panose="02010601030101010101" charset="-122"/>
              <a:cs typeface="+mn-cs"/>
            </a:endParaRPr>
          </a:p>
        </p:txBody>
      </p:sp>
      <p:sp>
        <p:nvSpPr>
          <p:cNvPr id="3" name="KSO_Shape"/>
          <p:cNvSpPr/>
          <p:nvPr/>
        </p:nvSpPr>
        <p:spPr bwMode="auto">
          <a:xfrm>
            <a:off x="4454525" y="1877060"/>
            <a:ext cx="410210" cy="354965"/>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80" i="0" u="none" strike="noStrike" kern="1200" cap="none" spc="0" normalizeH="0" baseline="0" noProof="0" dirty="0">
              <a:ln>
                <a:noFill/>
              </a:ln>
              <a:solidFill>
                <a:srgbClr val="FFFFFF"/>
              </a:solidFill>
              <a:effectLst/>
              <a:uLnTx/>
              <a:uFillTx/>
              <a:latin typeface="方正黑体简体" panose="02010601030101010101" charset="-122"/>
              <a:ea typeface="方正黑体简体" panose="02010601030101010101" charset="-122"/>
              <a:cs typeface="+mn-cs"/>
            </a:endParaRPr>
          </a:p>
        </p:txBody>
      </p:sp>
      <p:sp>
        <p:nvSpPr>
          <p:cNvPr id="45" name="六边形 44"/>
          <p:cNvSpPr/>
          <p:nvPr/>
        </p:nvSpPr>
        <p:spPr bwMode="auto">
          <a:xfrm>
            <a:off x="6964045" y="1710055"/>
            <a:ext cx="930910" cy="738505"/>
          </a:xfrm>
          <a:prstGeom prst="hexagon">
            <a:avLst>
              <a:gd name="adj" fmla="val 25000"/>
              <a:gd name="vf" fmla="val 115470"/>
            </a:avLst>
          </a:prstGeom>
          <a:solidFill>
            <a:srgbClr val="EA0000"/>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defPPr>
              <a:defRPr lang="zh-CN">
                <a:solidFill>
                  <a:schemeClr val="dk1">
                    <a:hueOff val="0"/>
                    <a:satOff val="0"/>
                    <a:lumOff val="0"/>
                    <a:alphaOff val="0"/>
                  </a:schemeClr>
                </a:solidFill>
              </a:defRPr>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80" i="0" u="none" strike="noStrike" kern="1200" cap="none" spc="0" normalizeH="0" baseline="0" noProof="0">
              <a:ln>
                <a:noFill/>
              </a:ln>
              <a:solidFill>
                <a:prstClr val="black">
                  <a:hueOff val="0"/>
                  <a:satOff val="0"/>
                  <a:lumOff val="0"/>
                  <a:alphaOff val="0"/>
                </a:prstClr>
              </a:solidFill>
              <a:effectLst/>
              <a:uLnTx/>
              <a:uFillTx/>
              <a:latin typeface="方正黑体简体" panose="02010601030101010101" charset="-122"/>
              <a:ea typeface="方正黑体简体" panose="02010601030101010101" charset="-122"/>
              <a:cs typeface="+mn-cs"/>
            </a:endParaRPr>
          </a:p>
        </p:txBody>
      </p:sp>
      <p:sp>
        <p:nvSpPr>
          <p:cNvPr id="46" name="KSO_Shape"/>
          <p:cNvSpPr/>
          <p:nvPr/>
        </p:nvSpPr>
        <p:spPr bwMode="auto">
          <a:xfrm>
            <a:off x="7245985" y="1963420"/>
            <a:ext cx="409575" cy="264795"/>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80" i="0" u="none" strike="noStrike" kern="1200" cap="none" spc="0" normalizeH="0" baseline="0" noProof="0" dirty="0">
              <a:ln>
                <a:noFill/>
              </a:ln>
              <a:solidFill>
                <a:srgbClr val="FFFFFF"/>
              </a:solidFill>
              <a:effectLst/>
              <a:uLnTx/>
              <a:uFillTx/>
              <a:latin typeface="方正黑体简体" panose="02010601030101010101" charset="-122"/>
              <a:ea typeface="方正黑体简体" panose="02010601030101010101" charset="-122"/>
              <a:cs typeface="+mn-cs"/>
            </a:endParaRPr>
          </a:p>
        </p:txBody>
      </p:sp>
      <p:sp>
        <p:nvSpPr>
          <p:cNvPr id="24" name="矩形 23"/>
          <p:cNvSpPr/>
          <p:nvPr/>
        </p:nvSpPr>
        <p:spPr>
          <a:xfrm>
            <a:off x="6656705" y="2540000"/>
            <a:ext cx="1712595" cy="705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20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rPr>
              <a:t>新发展格局</a:t>
            </a:r>
          </a:p>
        </p:txBody>
      </p:sp>
      <p:sp>
        <p:nvSpPr>
          <p:cNvPr id="26" name="矩形 25"/>
          <p:cNvSpPr/>
          <p:nvPr/>
        </p:nvSpPr>
        <p:spPr>
          <a:xfrm>
            <a:off x="3957955" y="2424430"/>
            <a:ext cx="1745615" cy="937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20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rPr>
              <a:t>新发展理念</a:t>
            </a:r>
          </a:p>
        </p:txBody>
      </p:sp>
      <p:sp>
        <p:nvSpPr>
          <p:cNvPr id="71" name="文本框 70"/>
          <p:cNvSpPr txBox="1"/>
          <p:nvPr>
            <p:custDataLst>
              <p:tags r:id="rId1"/>
            </p:custDataLst>
          </p:nvPr>
        </p:nvSpPr>
        <p:spPr>
          <a:xfrm>
            <a:off x="820420" y="2774315"/>
            <a:ext cx="2018030" cy="237490"/>
          </a:xfrm>
          <a:prstGeom prst="rect">
            <a:avLst/>
          </a:prstGeom>
          <a:noFill/>
        </p:spPr>
        <p:txBody>
          <a:bodyPr wrap="square" lIns="90000" tIns="46800" rIns="90000" bIns="46800" rtlCol="0" anchor="ctr" anchorCtr="0">
            <a:noAutofit/>
          </a:bodyPr>
          <a:lstStyle/>
          <a:p>
            <a:pPr algn="ctr">
              <a:lnSpc>
                <a:spcPct val="120000"/>
              </a:lnSpc>
            </a:pPr>
            <a:r>
              <a:rPr lang="zh-CN" altLang="en-US" sz="20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rPr>
              <a:t>新发展阶段</a:t>
            </a:r>
          </a:p>
        </p:txBody>
      </p:sp>
      <p:pic>
        <p:nvPicPr>
          <p:cNvPr id="17" name="图片 16" descr="未标题圆角"/>
          <p:cNvPicPr>
            <a:picLocks noChangeAspect="1"/>
          </p:cNvPicPr>
          <p:nvPr/>
        </p:nvPicPr>
        <p:blipFill>
          <a:blip r:embed="rId5" cstate="print"/>
          <a:stretch>
            <a:fillRect/>
          </a:stretch>
        </p:blipFill>
        <p:spPr>
          <a:xfrm>
            <a:off x="-16510" y="-8255"/>
            <a:ext cx="626745" cy="293370"/>
          </a:xfrm>
          <a:prstGeom prst="rect">
            <a:avLst/>
          </a:prstGeom>
        </p:spPr>
      </p:pic>
      <p:pic>
        <p:nvPicPr>
          <p:cNvPr id="18" name="图片 17" descr="圆角2"/>
          <p:cNvPicPr>
            <a:picLocks noChangeAspect="1"/>
          </p:cNvPicPr>
          <p:nvPr/>
        </p:nvPicPr>
        <p:blipFill>
          <a:blip r:embed="rId6" cstate="print"/>
          <a:stretch>
            <a:fillRect/>
          </a:stretch>
        </p:blipFill>
        <p:spPr>
          <a:xfrm>
            <a:off x="635" y="4655820"/>
            <a:ext cx="9143365" cy="487680"/>
          </a:xfrm>
          <a:prstGeom prst="rect">
            <a:avLst/>
          </a:prstGeom>
        </p:spPr>
      </p:pic>
      <p:pic>
        <p:nvPicPr>
          <p:cNvPr id="19" name="图片 18" descr="未标题-12"/>
          <p:cNvPicPr>
            <a:picLocks noChangeAspect="1"/>
          </p:cNvPicPr>
          <p:nvPr>
            <p:custDataLst>
              <p:tags r:id="rId2"/>
            </p:custDataLst>
          </p:nvPr>
        </p:nvPicPr>
        <p:blipFill>
          <a:blip r:embed="rId7" cstate="print"/>
          <a:stretch>
            <a:fillRect/>
          </a:stretch>
        </p:blipFill>
        <p:spPr>
          <a:xfrm>
            <a:off x="342900" y="229870"/>
            <a:ext cx="605790" cy="601980"/>
          </a:xfrm>
          <a:prstGeom prst="rect">
            <a:avLst/>
          </a:prstGeom>
        </p:spPr>
      </p:pic>
      <p:pic>
        <p:nvPicPr>
          <p:cNvPr id="4" name="图片 3" descr="E:\五中全会\解读\66.png66"/>
          <p:cNvPicPr>
            <a:picLocks noChangeAspect="1"/>
          </p:cNvPicPr>
          <p:nvPr/>
        </p:nvPicPr>
        <p:blipFill>
          <a:blip r:embed="rId8" cstate="print"/>
          <a:srcRect/>
          <a:stretch>
            <a:fillRect/>
          </a:stretch>
        </p:blipFill>
        <p:spPr>
          <a:xfrm>
            <a:off x="7295515" y="422910"/>
            <a:ext cx="1744345" cy="174434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6" grpId="0" animBg="1"/>
      <p:bldP spid="26" grpId="1" animBg="1"/>
      <p:bldP spid="71" grpId="0"/>
      <p:bldP spid="71"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5330053" y="1801563"/>
            <a:ext cx="710750" cy="88254"/>
            <a:chOff x="7047471" y="3587545"/>
            <a:chExt cx="947667" cy="117672"/>
          </a:xfrm>
          <a:solidFill>
            <a:schemeClr val="accent2"/>
          </a:solidFill>
        </p:grpSpPr>
        <p:cxnSp>
          <p:nvCxnSpPr>
            <p:cNvPr id="4" name="直接连接符 3"/>
            <p:cNvCxnSpPr/>
            <p:nvPr/>
          </p:nvCxnSpPr>
          <p:spPr>
            <a:xfrm>
              <a:off x="7165144" y="3646381"/>
              <a:ext cx="829994"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7047471" y="3587545"/>
              <a:ext cx="117672" cy="11767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000" b="1">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grpSp>
      <p:grpSp>
        <p:nvGrpSpPr>
          <p:cNvPr id="7" name="组合 6"/>
          <p:cNvGrpSpPr/>
          <p:nvPr/>
        </p:nvGrpSpPr>
        <p:grpSpPr>
          <a:xfrm>
            <a:off x="3102136" y="1801563"/>
            <a:ext cx="710750" cy="88254"/>
            <a:chOff x="4076914" y="3587545"/>
            <a:chExt cx="947666" cy="117672"/>
          </a:xfrm>
          <a:solidFill>
            <a:schemeClr val="accent1"/>
          </a:solidFill>
        </p:grpSpPr>
        <p:cxnSp>
          <p:nvCxnSpPr>
            <p:cNvPr id="8" name="直接连接符 7"/>
            <p:cNvCxnSpPr/>
            <p:nvPr/>
          </p:nvCxnSpPr>
          <p:spPr>
            <a:xfrm>
              <a:off x="4076914" y="3646381"/>
              <a:ext cx="829994"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906908" y="3587545"/>
              <a:ext cx="117672" cy="11767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000" b="1">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grpSp>
      <p:sp>
        <p:nvSpPr>
          <p:cNvPr id="11" name="文本框 10"/>
          <p:cNvSpPr txBox="1"/>
          <p:nvPr/>
        </p:nvSpPr>
        <p:spPr>
          <a:xfrm>
            <a:off x="2644775" y="2709545"/>
            <a:ext cx="3840480" cy="64516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algn="l"/>
            <a:r>
              <a:rPr lang="zh-CN" altLang="en-US" sz="3600" b="1">
                <a:solidFill>
                  <a:srgbClr val="E70000"/>
                </a:solidFill>
                <a:latin typeface="微软雅黑" panose="020B0503020204020204" charset="-122"/>
                <a:ea typeface="微软雅黑" panose="020B0503020204020204" charset="-122"/>
              </a:rPr>
              <a:t>规划《建议》亮点</a:t>
            </a:r>
          </a:p>
        </p:txBody>
      </p:sp>
      <p:grpSp>
        <p:nvGrpSpPr>
          <p:cNvPr id="23" name="组合 22"/>
          <p:cNvGrpSpPr/>
          <p:nvPr/>
        </p:nvGrpSpPr>
        <p:grpSpPr>
          <a:xfrm>
            <a:off x="3935730" y="1290320"/>
            <a:ext cx="1259205" cy="972185"/>
            <a:chOff x="6198" y="2032"/>
            <a:chExt cx="1983" cy="1531"/>
          </a:xfrm>
        </p:grpSpPr>
        <p:sp>
          <p:nvSpPr>
            <p:cNvPr id="20" name="椭圆 19"/>
            <p:cNvSpPr/>
            <p:nvPr/>
          </p:nvSpPr>
          <p:spPr>
            <a:xfrm>
              <a:off x="6434" y="2032"/>
              <a:ext cx="1531" cy="1531"/>
            </a:xfrm>
            <a:prstGeom prst="ellipse">
              <a:avLst/>
            </a:prstGeom>
            <a:solidFill>
              <a:schemeClr val="accent1">
                <a:lumMod val="40000"/>
                <a:lumOff val="60000"/>
                <a:alpha val="50000"/>
              </a:schemeClr>
            </a:solidFill>
            <a:ln w="25400" cap="flat" cmpd="sng" algn="ctr">
              <a:noFill/>
              <a:prstDash val="solid"/>
            </a:ln>
            <a:effectLst/>
          </p:spPr>
          <p:txBody>
            <a:bodyPr rtlCol="0" anchor="ctr"/>
            <a:lstStyle/>
            <a:p>
              <a:pPr algn="ctr" defTabSz="1218565">
                <a:defRPr/>
              </a:pPr>
              <a:endParaRPr lang="zh-CN" altLang="en-US" kern="0">
                <a:solidFill>
                  <a:sysClr val="window" lastClr="FFFFFF"/>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椭圆 20"/>
            <p:cNvSpPr/>
            <p:nvPr/>
          </p:nvSpPr>
          <p:spPr>
            <a:xfrm>
              <a:off x="6581" y="2174"/>
              <a:ext cx="1247" cy="1247"/>
            </a:xfrm>
            <a:prstGeom prst="ellipse">
              <a:avLst/>
            </a:prstGeom>
            <a:solidFill>
              <a:srgbClr val="DD0000"/>
            </a:solidFill>
            <a:ln w="25400" cap="flat" cmpd="sng" algn="ctr">
              <a:noFill/>
              <a:prstDash val="solid"/>
            </a:ln>
            <a:effectLst/>
          </p:spPr>
          <p:txBody>
            <a:bodyPr rtlCol="0" anchor="ctr"/>
            <a:lstStyle/>
            <a:p>
              <a:pPr algn="ctr" defTabSz="1218565">
                <a:defRPr/>
              </a:pPr>
              <a:endParaRPr lang="zh-CN" altLang="en-US" kern="0">
                <a:solidFill>
                  <a:sysClr val="window" lastClr="FFFFFF"/>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2" name="TextBox 14"/>
            <p:cNvSpPr txBox="1"/>
            <p:nvPr/>
          </p:nvSpPr>
          <p:spPr>
            <a:xfrm>
              <a:off x="6198" y="2303"/>
              <a:ext cx="1983" cy="102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4271" tIns="47135" rIns="94271" bIns="47135">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en-US" altLang="zh-CN" sz="3600" kern="0" dirty="0">
                  <a:solidFill>
                    <a:sysClr val="window" lastClr="FFFFFF"/>
                  </a:solidFill>
                  <a:effectLst/>
                  <a:latin typeface="思源黑体 CN Medium" panose="020B0600000000000000" pitchFamily="34" charset="-122"/>
                  <a:ea typeface="思源黑体 CN Medium" panose="020B0600000000000000" pitchFamily="34" charset="-122"/>
                  <a:sym typeface="思源黑体 CN Medium" panose="020B0600000000000000" pitchFamily="34" charset="-122"/>
                </a:rPr>
                <a:t>2</a:t>
              </a:r>
              <a:endParaRPr lang="zh-CN" altLang="en-US" sz="3600" kern="0" dirty="0">
                <a:solidFill>
                  <a:sysClr val="window" lastClr="FFFFFF"/>
                </a:solidFill>
                <a:effectLst/>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pic>
        <p:nvPicPr>
          <p:cNvPr id="35" name="图片 3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80030" y="3293745"/>
            <a:ext cx="3569970" cy="57340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63575" y="1405890"/>
            <a:ext cx="7851775" cy="2375535"/>
          </a:xfrm>
          <a:prstGeom prst="rect">
            <a:avLst/>
          </a:prstGeom>
          <a:solidFill>
            <a:schemeClr val="bg1">
              <a:alpha val="48000"/>
            </a:schemeClr>
          </a:solidFill>
          <a:ln w="12700" cmpd="sng">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75030" y="310515"/>
            <a:ext cx="3812540" cy="398780"/>
          </a:xfrm>
          <a:prstGeom prst="rect">
            <a:avLst/>
          </a:prstGeom>
          <a:noFill/>
          <a:effectLst/>
        </p:spPr>
        <p:txBody>
          <a:bodyPr wrap="square" rtlCol="0">
            <a:spAutoFit/>
          </a:bodyPr>
          <a:lstStyle/>
          <a:p>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一个核心地位</a:t>
            </a:r>
          </a:p>
        </p:txBody>
      </p:sp>
      <p:cxnSp>
        <p:nvCxnSpPr>
          <p:cNvPr id="56" name="直接连接符 55"/>
          <p:cNvCxnSpPr/>
          <p:nvPr/>
        </p:nvCxnSpPr>
        <p:spPr>
          <a:xfrm>
            <a:off x="2581910" y="530860"/>
            <a:ext cx="6305550"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lstStyle/>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2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党的十九届五中全会精神学习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sp>
        <p:nvSpPr>
          <p:cNvPr id="100" name="文本框 99"/>
          <p:cNvSpPr txBox="1"/>
          <p:nvPr/>
        </p:nvSpPr>
        <p:spPr>
          <a:xfrm>
            <a:off x="730885" y="1557020"/>
            <a:ext cx="7682230" cy="1983740"/>
          </a:xfrm>
          <a:prstGeom prst="rect">
            <a:avLst/>
          </a:prstGeom>
          <a:noFill/>
          <a:ln w="9525">
            <a:noFill/>
          </a:ln>
        </p:spPr>
        <p:txBody>
          <a:bodyPr wrap="square">
            <a:spAutoFit/>
          </a:bodyPr>
          <a:lstStyle/>
          <a:p>
            <a:pPr indent="0" algn="just" fontAlgn="auto">
              <a:lnSpc>
                <a:spcPct val="150000"/>
              </a:lnSpc>
            </a:pPr>
            <a:r>
              <a:rPr lang="en-US" altLang="zh-CN" sz="1600" b="0">
                <a:latin typeface="微软雅黑" panose="020B0503020204020204" charset="-122"/>
                <a:ea typeface="微软雅黑" panose="020B0503020204020204" charset="-122"/>
              </a:rPr>
              <a:t>       </a:t>
            </a:r>
            <a:r>
              <a:rPr lang="zh-CN" sz="1600" b="0">
                <a:latin typeface="微软雅黑" panose="020B0503020204020204" charset="-122"/>
                <a:ea typeface="微软雅黑" panose="020B0503020204020204" charset="-122"/>
              </a:rPr>
              <a:t>坚持创新在现代化建设全局中的核心地位，是我们党编制五年规划建议历史上的</a:t>
            </a:r>
            <a:r>
              <a:rPr lang="zh-CN" sz="1600">
                <a:latin typeface="微软雅黑" panose="020B0503020204020204" charset="-122"/>
                <a:ea typeface="微软雅黑" panose="020B0503020204020204" charset="-122"/>
              </a:rPr>
              <a:t>第一次</a:t>
            </a:r>
            <a:r>
              <a:rPr lang="zh-CN" sz="1600" b="0">
                <a:latin typeface="微软雅黑" panose="020B0503020204020204" charset="-122"/>
                <a:ea typeface="微软雅黑" panose="020B0503020204020204" charset="-122"/>
              </a:rPr>
              <a:t>，也是以习近平同志为核心的党中央把握世界发展大势、立足当前、着眼长远作出的战略布局。</a:t>
            </a:r>
          </a:p>
          <a:p>
            <a:r>
              <a:rPr lang="zh-CN" sz="1600" b="0">
                <a:latin typeface="微软雅黑" panose="020B0503020204020204" charset="-122"/>
                <a:ea typeface="微软雅黑" panose="020B0503020204020204" charset="-122"/>
              </a:rPr>
              <a:t>       开放合作是中国特色自主创新道路的应有之义，自立自强是能够相互平等、相互尊重，进行开放合作的前提和基础。</a:t>
            </a:r>
            <a:endParaRPr lang="zh-CN" altLang="en-US" sz="1600" b="0">
              <a:latin typeface="微软雅黑" panose="020B0503020204020204" charset="-122"/>
              <a:ea typeface="微软雅黑" panose="020B0503020204020204" charset="-122"/>
            </a:endParaRPr>
          </a:p>
        </p:txBody>
      </p:sp>
      <p:pic>
        <p:nvPicPr>
          <p:cNvPr id="25" name="图片 24" descr="未标题圆角"/>
          <p:cNvPicPr>
            <a:picLocks noChangeAspect="1"/>
          </p:cNvPicPr>
          <p:nvPr/>
        </p:nvPicPr>
        <p:blipFill>
          <a:blip r:embed="rId4" cstate="print"/>
          <a:stretch>
            <a:fillRect/>
          </a:stretch>
        </p:blipFill>
        <p:spPr>
          <a:xfrm>
            <a:off x="-16510" y="-8255"/>
            <a:ext cx="626745" cy="293370"/>
          </a:xfrm>
          <a:prstGeom prst="rect">
            <a:avLst/>
          </a:prstGeom>
        </p:spPr>
      </p:pic>
      <p:pic>
        <p:nvPicPr>
          <p:cNvPr id="27" name="图片 26" descr="圆角2"/>
          <p:cNvPicPr>
            <a:picLocks noChangeAspect="1"/>
          </p:cNvPicPr>
          <p:nvPr/>
        </p:nvPicPr>
        <p:blipFill>
          <a:blip r:embed="rId5" cstate="print"/>
          <a:stretch>
            <a:fillRect/>
          </a:stretch>
        </p:blipFill>
        <p:spPr>
          <a:xfrm>
            <a:off x="635" y="4655820"/>
            <a:ext cx="9143365" cy="487680"/>
          </a:xfrm>
          <a:prstGeom prst="rect">
            <a:avLst/>
          </a:prstGeom>
        </p:spPr>
      </p:pic>
      <p:pic>
        <p:nvPicPr>
          <p:cNvPr id="36" name="图片 35" descr="未标题-12"/>
          <p:cNvPicPr>
            <a:picLocks noChangeAspect="1"/>
          </p:cNvPicPr>
          <p:nvPr>
            <p:custDataLst>
              <p:tags r:id="rId1"/>
            </p:custDataLst>
          </p:nvPr>
        </p:nvPicPr>
        <p:blipFill>
          <a:blip r:embed="rId6" cstate="print"/>
          <a:stretch>
            <a:fillRect/>
          </a:stretch>
        </p:blipFill>
        <p:spPr>
          <a:xfrm>
            <a:off x="342900" y="229870"/>
            <a:ext cx="605790" cy="601980"/>
          </a:xfrm>
          <a:prstGeom prst="rect">
            <a:avLst/>
          </a:prstGeom>
        </p:spPr>
      </p:pic>
      <p:pic>
        <p:nvPicPr>
          <p:cNvPr id="4" name="图片 3" descr="E:\五中全会\解读\66.png66"/>
          <p:cNvPicPr>
            <a:picLocks noChangeAspect="1"/>
          </p:cNvPicPr>
          <p:nvPr/>
        </p:nvPicPr>
        <p:blipFill>
          <a:blip r:embed="rId7" cstate="print"/>
          <a:srcRect/>
          <a:stretch>
            <a:fillRect/>
          </a:stretch>
        </p:blipFill>
        <p:spPr>
          <a:xfrm>
            <a:off x="7295515" y="422910"/>
            <a:ext cx="1744345" cy="174434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0" grpId="0"/>
      <p:bldP spid="10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374900" y="1602740"/>
            <a:ext cx="5080000" cy="1938020"/>
          </a:xfrm>
          <a:prstGeom prst="rect">
            <a:avLst/>
          </a:prstGeom>
          <a:noFill/>
          <a:ln w="9525">
            <a:noFill/>
          </a:ln>
        </p:spPr>
        <p:txBody>
          <a:bodyPr wrap="square">
            <a:spAutoFit/>
          </a:bodyPr>
          <a:lstStyle/>
          <a:p>
            <a:pPr indent="0" fontAlgn="auto">
              <a:lnSpc>
                <a:spcPct val="150000"/>
              </a:lnSpc>
              <a:buFont typeface="Wingdings" panose="05000000000000000000" charset="0"/>
              <a:buNone/>
            </a:pPr>
            <a:r>
              <a:rPr lang="en-US" altLang="zh-CN" sz="1600" b="0">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《建议》中提出坚持创新在现代化建设全局中的核心地位，把科技自立自强作为国家发展的战略支撑，摆在各项规划任务的首位，并且进行专章部署，这是我们党在编制五年规划建议历史上的第一次。</a:t>
            </a:r>
          </a:p>
          <a:p>
            <a:pPr indent="0" fontAlgn="auto">
              <a:lnSpc>
                <a:spcPct val="150000"/>
              </a:lnSpc>
              <a:buFont typeface="Wingdings" panose="05000000000000000000" charset="0"/>
              <a:buNone/>
            </a:pPr>
            <a:endParaRPr lang="zh-CN" altLang="en-US" sz="1600" b="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875030" y="310515"/>
            <a:ext cx="3812540" cy="398780"/>
          </a:xfrm>
          <a:prstGeom prst="rect">
            <a:avLst/>
          </a:prstGeom>
          <a:noFill/>
          <a:effectLst/>
        </p:spPr>
        <p:txBody>
          <a:bodyPr wrap="square" rtlCol="0">
            <a:spAutoFit/>
          </a:bodyPr>
          <a:lstStyle/>
          <a:p>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三个</a:t>
            </a:r>
            <a:r>
              <a:rPr lang="en-US" altLang="zh-CN" sz="2000" b="1">
                <a:solidFill>
                  <a:srgbClr val="E70000"/>
                </a:solidFill>
                <a:latin typeface="微软雅黑" panose="020B0503020204020204" charset="-122"/>
                <a:ea typeface="微软雅黑" panose="020B0503020204020204" charset="-122"/>
                <a:sym typeface="字魂35号-经典雅黑" panose="02000000000000000000" pitchFamily="2" charset="-122"/>
              </a:rPr>
              <a:t>“</a:t>
            </a:r>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首次</a:t>
            </a:r>
            <a:r>
              <a:rPr lang="en-US" altLang="zh-CN" sz="2000" b="1">
                <a:solidFill>
                  <a:srgbClr val="E70000"/>
                </a:solidFill>
                <a:latin typeface="微软雅黑" panose="020B0503020204020204" charset="-122"/>
                <a:ea typeface="微软雅黑" panose="020B0503020204020204" charset="-122"/>
                <a:sym typeface="字魂35号-经典雅黑" panose="02000000000000000000" pitchFamily="2" charset="-122"/>
              </a:rPr>
              <a:t>”</a:t>
            </a:r>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值得关注</a:t>
            </a:r>
          </a:p>
        </p:txBody>
      </p:sp>
      <p:cxnSp>
        <p:nvCxnSpPr>
          <p:cNvPr id="56" name="直接连接符 55"/>
          <p:cNvCxnSpPr/>
          <p:nvPr/>
        </p:nvCxnSpPr>
        <p:spPr>
          <a:xfrm>
            <a:off x="3642360" y="530860"/>
            <a:ext cx="5245100"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lstStyle/>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2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党的十九届五中全会精神学习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18" name="图片 17" descr="未标题圆角"/>
          <p:cNvPicPr>
            <a:picLocks noChangeAspect="1"/>
          </p:cNvPicPr>
          <p:nvPr/>
        </p:nvPicPr>
        <p:blipFill>
          <a:blip r:embed="rId4" cstate="print"/>
          <a:stretch>
            <a:fillRect/>
          </a:stretch>
        </p:blipFill>
        <p:spPr>
          <a:xfrm>
            <a:off x="-16510" y="-8255"/>
            <a:ext cx="626745" cy="293370"/>
          </a:xfrm>
          <a:prstGeom prst="rect">
            <a:avLst/>
          </a:prstGeom>
        </p:spPr>
      </p:pic>
      <p:pic>
        <p:nvPicPr>
          <p:cNvPr id="19" name="图片 18" descr="圆角2"/>
          <p:cNvPicPr>
            <a:picLocks noChangeAspect="1"/>
          </p:cNvPicPr>
          <p:nvPr/>
        </p:nvPicPr>
        <p:blipFill>
          <a:blip r:embed="rId5" cstate="print"/>
          <a:stretch>
            <a:fillRect/>
          </a:stretch>
        </p:blipFill>
        <p:spPr>
          <a:xfrm>
            <a:off x="2540" y="4655820"/>
            <a:ext cx="9143365" cy="487680"/>
          </a:xfrm>
          <a:prstGeom prst="rect">
            <a:avLst/>
          </a:prstGeom>
        </p:spPr>
      </p:pic>
      <p:pic>
        <p:nvPicPr>
          <p:cNvPr id="128" name="图片 127" descr="未标题-12"/>
          <p:cNvPicPr>
            <a:picLocks noChangeAspect="1"/>
          </p:cNvPicPr>
          <p:nvPr>
            <p:custDataLst>
              <p:tags r:id="rId1"/>
            </p:custDataLst>
          </p:nvPr>
        </p:nvPicPr>
        <p:blipFill>
          <a:blip r:embed="rId6" cstate="print"/>
          <a:stretch>
            <a:fillRect/>
          </a:stretch>
        </p:blipFill>
        <p:spPr>
          <a:xfrm>
            <a:off x="342900" y="229870"/>
            <a:ext cx="605790" cy="601980"/>
          </a:xfrm>
          <a:prstGeom prst="rect">
            <a:avLst/>
          </a:prstGeom>
        </p:spPr>
      </p:pic>
      <p:pic>
        <p:nvPicPr>
          <p:cNvPr id="4" name="图片 3" descr="E:\五中全会\解读\66.png66"/>
          <p:cNvPicPr>
            <a:picLocks noChangeAspect="1"/>
          </p:cNvPicPr>
          <p:nvPr/>
        </p:nvPicPr>
        <p:blipFill>
          <a:blip r:embed="rId7" cstate="print"/>
          <a:srcRect/>
          <a:stretch>
            <a:fillRect/>
          </a:stretch>
        </p:blipFill>
        <p:spPr>
          <a:xfrm>
            <a:off x="7295515" y="422910"/>
            <a:ext cx="1744345" cy="1744345"/>
          </a:xfrm>
          <a:prstGeom prst="rect">
            <a:avLst/>
          </a:prstGeom>
        </p:spPr>
      </p:pic>
      <p:sp>
        <p:nvSpPr>
          <p:cNvPr id="7" name="Freeform 5"/>
          <p:cNvSpPr/>
          <p:nvPr/>
        </p:nvSpPr>
        <p:spPr bwMode="auto">
          <a:xfrm>
            <a:off x="1228090" y="2058035"/>
            <a:ext cx="871855" cy="827405"/>
          </a:xfrm>
          <a:custGeom>
            <a:avLst/>
            <a:gdLst>
              <a:gd name="T0" fmla="*/ 2245 w 2245"/>
              <a:gd name="T1" fmla="*/ 0 h 2370"/>
              <a:gd name="T2" fmla="*/ 1772 w 2245"/>
              <a:gd name="T3" fmla="*/ 223 h 2370"/>
              <a:gd name="T4" fmla="*/ 702 w 2245"/>
              <a:gd name="T5" fmla="*/ 223 h 2370"/>
              <a:gd name="T6" fmla="*/ 0 w 2245"/>
              <a:gd name="T7" fmla="*/ 1012 h 2370"/>
              <a:gd name="T8" fmla="*/ 0 w 2245"/>
              <a:gd name="T9" fmla="*/ 2370 h 2370"/>
              <a:gd name="T10" fmla="*/ 468 w 2245"/>
              <a:gd name="T11" fmla="*/ 2089 h 2370"/>
              <a:gd name="T12" fmla="*/ 1431 w 2245"/>
              <a:gd name="T13" fmla="*/ 2089 h 2370"/>
              <a:gd name="T14" fmla="*/ 2240 w 2245"/>
              <a:gd name="T15" fmla="*/ 1373 h 2370"/>
              <a:gd name="T16" fmla="*/ 2245 w 2245"/>
              <a:gd name="T17" fmla="*/ 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5" h="2370">
                <a:moveTo>
                  <a:pt x="2245" y="0"/>
                </a:moveTo>
                <a:cubicBezTo>
                  <a:pt x="2134" y="114"/>
                  <a:pt x="1990" y="199"/>
                  <a:pt x="1772" y="223"/>
                </a:cubicBezTo>
                <a:cubicBezTo>
                  <a:pt x="1415" y="223"/>
                  <a:pt x="1058" y="223"/>
                  <a:pt x="702" y="223"/>
                </a:cubicBezTo>
                <a:cubicBezTo>
                  <a:pt x="409" y="254"/>
                  <a:pt x="2" y="616"/>
                  <a:pt x="0" y="1012"/>
                </a:cubicBezTo>
                <a:cubicBezTo>
                  <a:pt x="0" y="1465"/>
                  <a:pt x="0" y="1917"/>
                  <a:pt x="0" y="2370"/>
                </a:cubicBezTo>
                <a:cubicBezTo>
                  <a:pt x="101" y="2221"/>
                  <a:pt x="241" y="2112"/>
                  <a:pt x="468" y="2089"/>
                </a:cubicBezTo>
                <a:cubicBezTo>
                  <a:pt x="789" y="2089"/>
                  <a:pt x="1110" y="2089"/>
                  <a:pt x="1431" y="2089"/>
                </a:cubicBezTo>
                <a:cubicBezTo>
                  <a:pt x="1798" y="2064"/>
                  <a:pt x="2087" y="1870"/>
                  <a:pt x="2240" y="1373"/>
                </a:cubicBezTo>
                <a:cubicBezTo>
                  <a:pt x="2242" y="916"/>
                  <a:pt x="2243" y="458"/>
                  <a:pt x="2245" y="0"/>
                </a:cubicBezTo>
                <a:close/>
              </a:path>
            </a:pathLst>
          </a:custGeom>
          <a:solidFill>
            <a:srgbClr val="EA0000"/>
          </a:solidFill>
          <a:ln w="9" cap="flat">
            <a:noFill/>
            <a:prstDash val="solid"/>
            <a:miter lim="800000"/>
          </a:ln>
        </p:spPr>
        <p:txBody>
          <a:bodyPr vert="horz" wrap="square" lIns="91376" tIns="45689" rIns="91376" bIns="4568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00">
              <a:solidFill>
                <a:schemeClr val="accent1"/>
              </a:solidFill>
              <a:latin typeface="微软雅黑" panose="020B0503020204020204" charset="-122"/>
              <a:ea typeface="微软雅黑" panose="020B0503020204020204" charset="-122"/>
            </a:endParaRPr>
          </a:p>
        </p:txBody>
      </p:sp>
      <p:sp>
        <p:nvSpPr>
          <p:cNvPr id="10" name="文本框 9"/>
          <p:cNvSpPr txBox="1"/>
          <p:nvPr/>
        </p:nvSpPr>
        <p:spPr>
          <a:xfrm>
            <a:off x="1468120" y="2211070"/>
            <a:ext cx="391160" cy="521970"/>
          </a:xfrm>
          <a:prstGeom prst="rect">
            <a:avLst/>
          </a:prstGeom>
          <a:noFill/>
        </p:spPr>
        <p:txBody>
          <a:bodyPr wrap="none" rtlCol="0">
            <a:spAutoFit/>
          </a:bodyPr>
          <a:lstStyle/>
          <a:p>
            <a:r>
              <a:rPr lang="en-US" altLang="zh-CN" sz="280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rPr>
              <a:t>1</a:t>
            </a:r>
          </a:p>
        </p:txBody>
      </p:sp>
    </p:spTree>
  </p:cSld>
  <p:clrMapOvr>
    <a:masterClrMapping/>
  </p:clrMapOvr>
  <mc:AlternateContent xmlns:mc="http://schemas.openxmlformats.org/markup-compatibility/2006">
    <mc:Choice xmlns=""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strips(downLeft)">
                                      <p:cBhvr>
                                        <p:cTn id="7" dur="500"/>
                                        <p:tgtEl>
                                          <p:spTgt spid="10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500"/>
                                        <p:tgtEl>
                                          <p:spTgt spid="7"/>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7" grpId="0" animBg="1"/>
      <p:bldP spid="7" grpId="1" animBg="1"/>
      <p:bldP spid="10" grpId="0"/>
      <p:bldP spid="1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332355" y="1994535"/>
            <a:ext cx="5080000" cy="829945"/>
          </a:xfrm>
          <a:prstGeom prst="rect">
            <a:avLst/>
          </a:prstGeom>
          <a:noFill/>
          <a:ln w="9525">
            <a:noFill/>
          </a:ln>
        </p:spPr>
        <p:txBody>
          <a:bodyPr>
            <a:spAutoFit/>
          </a:bodyPr>
          <a:lstStyle/>
          <a:p>
            <a:pPr indent="0" fontAlgn="auto">
              <a:lnSpc>
                <a:spcPct val="150000"/>
              </a:lnSpc>
              <a:buFont typeface="Wingdings" panose="05000000000000000000" charset="0"/>
              <a:buNone/>
            </a:pPr>
            <a:r>
              <a:rPr lang="zh-CN" sz="1600" b="0">
                <a:latin typeface="微软雅黑" panose="020B0503020204020204" charset="-122"/>
                <a:ea typeface="微软雅黑" panose="020B0503020204020204" charset="-122"/>
                <a:cs typeface="微软雅黑" panose="020B0503020204020204" charset="-122"/>
              </a:rPr>
              <a:t>       首次把全体人民共同富裕取得更为明显的实质性进展作为远景目标提出来。</a:t>
            </a:r>
            <a:endParaRPr lang="zh-CN" altLang="en-US" sz="1600" b="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875030" y="310515"/>
            <a:ext cx="3812540" cy="398780"/>
          </a:xfrm>
          <a:prstGeom prst="rect">
            <a:avLst/>
          </a:prstGeom>
          <a:noFill/>
          <a:effectLst/>
        </p:spPr>
        <p:txBody>
          <a:bodyPr wrap="square" rtlCol="0">
            <a:spAutoFit/>
          </a:bodyPr>
          <a:lstStyle/>
          <a:p>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三个</a:t>
            </a:r>
            <a:r>
              <a:rPr lang="en-US" altLang="zh-CN" sz="2000" b="1">
                <a:solidFill>
                  <a:srgbClr val="E70000"/>
                </a:solidFill>
                <a:latin typeface="微软雅黑" panose="020B0503020204020204" charset="-122"/>
                <a:ea typeface="微软雅黑" panose="020B0503020204020204" charset="-122"/>
                <a:sym typeface="字魂35号-经典雅黑" panose="02000000000000000000" pitchFamily="2" charset="-122"/>
              </a:rPr>
              <a:t>“</a:t>
            </a:r>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首次</a:t>
            </a:r>
            <a:r>
              <a:rPr lang="en-US" altLang="zh-CN" sz="2000" b="1">
                <a:solidFill>
                  <a:srgbClr val="E70000"/>
                </a:solidFill>
                <a:latin typeface="微软雅黑" panose="020B0503020204020204" charset="-122"/>
                <a:ea typeface="微软雅黑" panose="020B0503020204020204" charset="-122"/>
                <a:sym typeface="字魂35号-经典雅黑" panose="02000000000000000000" pitchFamily="2" charset="-122"/>
              </a:rPr>
              <a:t>”</a:t>
            </a:r>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值得关注</a:t>
            </a:r>
          </a:p>
        </p:txBody>
      </p:sp>
      <p:cxnSp>
        <p:nvCxnSpPr>
          <p:cNvPr id="56" name="直接连接符 55"/>
          <p:cNvCxnSpPr/>
          <p:nvPr/>
        </p:nvCxnSpPr>
        <p:spPr>
          <a:xfrm>
            <a:off x="3653155" y="530860"/>
            <a:ext cx="523430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lstStyle/>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2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党的十九届五中全会精神学习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18" name="图片 17" descr="未标题圆角"/>
          <p:cNvPicPr>
            <a:picLocks noChangeAspect="1"/>
          </p:cNvPicPr>
          <p:nvPr/>
        </p:nvPicPr>
        <p:blipFill>
          <a:blip r:embed="rId4" cstate="print"/>
          <a:stretch>
            <a:fillRect/>
          </a:stretch>
        </p:blipFill>
        <p:spPr>
          <a:xfrm>
            <a:off x="-16510" y="-8255"/>
            <a:ext cx="626745" cy="293370"/>
          </a:xfrm>
          <a:prstGeom prst="rect">
            <a:avLst/>
          </a:prstGeom>
        </p:spPr>
      </p:pic>
      <p:pic>
        <p:nvPicPr>
          <p:cNvPr id="19" name="图片 18" descr="圆角2"/>
          <p:cNvPicPr>
            <a:picLocks noChangeAspect="1"/>
          </p:cNvPicPr>
          <p:nvPr/>
        </p:nvPicPr>
        <p:blipFill>
          <a:blip r:embed="rId5" cstate="print"/>
          <a:stretch>
            <a:fillRect/>
          </a:stretch>
        </p:blipFill>
        <p:spPr>
          <a:xfrm>
            <a:off x="2540" y="4655820"/>
            <a:ext cx="9143365" cy="487680"/>
          </a:xfrm>
          <a:prstGeom prst="rect">
            <a:avLst/>
          </a:prstGeom>
        </p:spPr>
      </p:pic>
      <p:pic>
        <p:nvPicPr>
          <p:cNvPr id="128" name="图片 127" descr="未标题-12"/>
          <p:cNvPicPr>
            <a:picLocks noChangeAspect="1"/>
          </p:cNvPicPr>
          <p:nvPr>
            <p:custDataLst>
              <p:tags r:id="rId1"/>
            </p:custDataLst>
          </p:nvPr>
        </p:nvPicPr>
        <p:blipFill>
          <a:blip r:embed="rId6" cstate="print"/>
          <a:stretch>
            <a:fillRect/>
          </a:stretch>
        </p:blipFill>
        <p:spPr>
          <a:xfrm>
            <a:off x="342900" y="229870"/>
            <a:ext cx="605790" cy="601980"/>
          </a:xfrm>
          <a:prstGeom prst="rect">
            <a:avLst/>
          </a:prstGeom>
        </p:spPr>
      </p:pic>
      <p:pic>
        <p:nvPicPr>
          <p:cNvPr id="4" name="图片 3" descr="E:\五中全会\解读\66.png66"/>
          <p:cNvPicPr>
            <a:picLocks noChangeAspect="1"/>
          </p:cNvPicPr>
          <p:nvPr/>
        </p:nvPicPr>
        <p:blipFill>
          <a:blip r:embed="rId7" cstate="print"/>
          <a:srcRect/>
          <a:stretch>
            <a:fillRect/>
          </a:stretch>
        </p:blipFill>
        <p:spPr>
          <a:xfrm>
            <a:off x="7295515" y="422910"/>
            <a:ext cx="1744345" cy="1744345"/>
          </a:xfrm>
          <a:prstGeom prst="rect">
            <a:avLst/>
          </a:prstGeom>
        </p:spPr>
      </p:pic>
      <p:sp>
        <p:nvSpPr>
          <p:cNvPr id="2" name="Freeform 5"/>
          <p:cNvSpPr/>
          <p:nvPr/>
        </p:nvSpPr>
        <p:spPr bwMode="auto">
          <a:xfrm>
            <a:off x="1228090" y="2058035"/>
            <a:ext cx="871855" cy="827405"/>
          </a:xfrm>
          <a:custGeom>
            <a:avLst/>
            <a:gdLst>
              <a:gd name="T0" fmla="*/ 2245 w 2245"/>
              <a:gd name="T1" fmla="*/ 0 h 2370"/>
              <a:gd name="T2" fmla="*/ 1772 w 2245"/>
              <a:gd name="T3" fmla="*/ 223 h 2370"/>
              <a:gd name="T4" fmla="*/ 702 w 2245"/>
              <a:gd name="T5" fmla="*/ 223 h 2370"/>
              <a:gd name="T6" fmla="*/ 0 w 2245"/>
              <a:gd name="T7" fmla="*/ 1012 h 2370"/>
              <a:gd name="T8" fmla="*/ 0 w 2245"/>
              <a:gd name="T9" fmla="*/ 2370 h 2370"/>
              <a:gd name="T10" fmla="*/ 468 w 2245"/>
              <a:gd name="T11" fmla="*/ 2089 h 2370"/>
              <a:gd name="T12" fmla="*/ 1431 w 2245"/>
              <a:gd name="T13" fmla="*/ 2089 h 2370"/>
              <a:gd name="T14" fmla="*/ 2240 w 2245"/>
              <a:gd name="T15" fmla="*/ 1373 h 2370"/>
              <a:gd name="T16" fmla="*/ 2245 w 2245"/>
              <a:gd name="T17" fmla="*/ 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5" h="2370">
                <a:moveTo>
                  <a:pt x="2245" y="0"/>
                </a:moveTo>
                <a:cubicBezTo>
                  <a:pt x="2134" y="114"/>
                  <a:pt x="1990" y="199"/>
                  <a:pt x="1772" y="223"/>
                </a:cubicBezTo>
                <a:cubicBezTo>
                  <a:pt x="1415" y="223"/>
                  <a:pt x="1058" y="223"/>
                  <a:pt x="702" y="223"/>
                </a:cubicBezTo>
                <a:cubicBezTo>
                  <a:pt x="409" y="254"/>
                  <a:pt x="2" y="616"/>
                  <a:pt x="0" y="1012"/>
                </a:cubicBezTo>
                <a:cubicBezTo>
                  <a:pt x="0" y="1465"/>
                  <a:pt x="0" y="1917"/>
                  <a:pt x="0" y="2370"/>
                </a:cubicBezTo>
                <a:cubicBezTo>
                  <a:pt x="101" y="2221"/>
                  <a:pt x="241" y="2112"/>
                  <a:pt x="468" y="2089"/>
                </a:cubicBezTo>
                <a:cubicBezTo>
                  <a:pt x="789" y="2089"/>
                  <a:pt x="1110" y="2089"/>
                  <a:pt x="1431" y="2089"/>
                </a:cubicBezTo>
                <a:cubicBezTo>
                  <a:pt x="1798" y="2064"/>
                  <a:pt x="2087" y="1870"/>
                  <a:pt x="2240" y="1373"/>
                </a:cubicBezTo>
                <a:cubicBezTo>
                  <a:pt x="2242" y="916"/>
                  <a:pt x="2243" y="458"/>
                  <a:pt x="2245" y="0"/>
                </a:cubicBezTo>
                <a:close/>
              </a:path>
            </a:pathLst>
          </a:custGeom>
          <a:solidFill>
            <a:srgbClr val="EF0808"/>
          </a:solidFill>
          <a:ln w="9" cap="flat">
            <a:noFill/>
            <a:prstDash val="solid"/>
            <a:miter lim="800000"/>
          </a:ln>
        </p:spPr>
        <p:txBody>
          <a:bodyPr vert="horz" wrap="square" lIns="91376" tIns="45689" rIns="91376" bIns="4568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00">
              <a:solidFill>
                <a:schemeClr val="accent1"/>
              </a:solidFill>
              <a:latin typeface="微软雅黑" panose="020B0503020204020204" charset="-122"/>
              <a:ea typeface="微软雅黑" panose="020B0503020204020204" charset="-122"/>
            </a:endParaRPr>
          </a:p>
        </p:txBody>
      </p:sp>
      <p:sp>
        <p:nvSpPr>
          <p:cNvPr id="3" name="文本框 2"/>
          <p:cNvSpPr txBox="1"/>
          <p:nvPr/>
        </p:nvSpPr>
        <p:spPr>
          <a:xfrm>
            <a:off x="1468120" y="2211070"/>
            <a:ext cx="391160" cy="521970"/>
          </a:xfrm>
          <a:prstGeom prst="rect">
            <a:avLst/>
          </a:prstGeom>
          <a:noFill/>
        </p:spPr>
        <p:txBody>
          <a:bodyPr wrap="none" rtlCol="0">
            <a:spAutoFit/>
          </a:bodyPr>
          <a:lstStyle/>
          <a:p>
            <a:r>
              <a:rPr lang="en-US" altLang="zh-CN" sz="280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rPr>
              <a:t>2</a:t>
            </a:r>
          </a:p>
        </p:txBody>
      </p:sp>
    </p:spTree>
  </p:cSld>
  <p:clrMapOvr>
    <a:masterClrMapping/>
  </p:clrMapOvr>
  <mc:AlternateContent xmlns:mc="http://schemas.openxmlformats.org/markup-compatibility/2006">
    <mc:Choice xmlns=""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strips(downLeft)">
                                      <p:cBhvr>
                                        <p:cTn id="7" dur="500"/>
                                        <p:tgtEl>
                                          <p:spTgt spid="10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animBg="1"/>
      <p:bldP spid="2" grpId="1" animBg="1"/>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348865" y="1970405"/>
            <a:ext cx="5080000" cy="829945"/>
          </a:xfrm>
          <a:prstGeom prst="rect">
            <a:avLst/>
          </a:prstGeom>
          <a:noFill/>
          <a:ln w="9525">
            <a:noFill/>
          </a:ln>
        </p:spPr>
        <p:txBody>
          <a:bodyPr>
            <a:spAutoFit/>
          </a:bodyPr>
          <a:lstStyle/>
          <a:p>
            <a:pPr indent="0" fontAlgn="auto">
              <a:lnSpc>
                <a:spcPct val="150000"/>
              </a:lnSpc>
              <a:buFont typeface="Wingdings" panose="05000000000000000000" charset="0"/>
              <a:buNone/>
            </a:pPr>
            <a:r>
              <a:rPr lang="zh-CN" sz="1600" b="0">
                <a:latin typeface="微软雅黑" panose="020B0503020204020204" charset="-122"/>
                <a:ea typeface="微软雅黑" panose="020B0503020204020204" charset="-122"/>
                <a:cs typeface="微软雅黑" panose="020B0503020204020204" charset="-122"/>
              </a:rPr>
              <a:t>       党中央首次明确了建成文化强国的具体时间表。明确提出到2035年建成文化强国。</a:t>
            </a:r>
            <a:endParaRPr lang="zh-CN" altLang="en-US" sz="1600" b="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875030" y="310515"/>
            <a:ext cx="3812540" cy="398780"/>
          </a:xfrm>
          <a:prstGeom prst="rect">
            <a:avLst/>
          </a:prstGeom>
          <a:noFill/>
          <a:effectLst/>
        </p:spPr>
        <p:txBody>
          <a:bodyPr wrap="square" rtlCol="0">
            <a:spAutoFit/>
          </a:bodyPr>
          <a:lstStyle/>
          <a:p>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三个</a:t>
            </a:r>
            <a:r>
              <a:rPr lang="en-US" altLang="zh-CN" sz="2000" b="1">
                <a:solidFill>
                  <a:srgbClr val="E70000"/>
                </a:solidFill>
                <a:latin typeface="微软雅黑" panose="020B0503020204020204" charset="-122"/>
                <a:ea typeface="微软雅黑" panose="020B0503020204020204" charset="-122"/>
                <a:sym typeface="字魂35号-经典雅黑" panose="02000000000000000000" pitchFamily="2" charset="-122"/>
              </a:rPr>
              <a:t>“</a:t>
            </a:r>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首次</a:t>
            </a:r>
            <a:r>
              <a:rPr lang="en-US" altLang="zh-CN" sz="2000" b="1">
                <a:solidFill>
                  <a:srgbClr val="E70000"/>
                </a:solidFill>
                <a:latin typeface="微软雅黑" panose="020B0503020204020204" charset="-122"/>
                <a:ea typeface="微软雅黑" panose="020B0503020204020204" charset="-122"/>
                <a:sym typeface="字魂35号-经典雅黑" panose="02000000000000000000" pitchFamily="2" charset="-122"/>
              </a:rPr>
              <a:t>”</a:t>
            </a:r>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值得关注</a:t>
            </a:r>
          </a:p>
        </p:txBody>
      </p:sp>
      <p:cxnSp>
        <p:nvCxnSpPr>
          <p:cNvPr id="56" name="直接连接符 55"/>
          <p:cNvCxnSpPr/>
          <p:nvPr/>
        </p:nvCxnSpPr>
        <p:spPr>
          <a:xfrm>
            <a:off x="3716020" y="530860"/>
            <a:ext cx="5171440"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lstStyle/>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2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党的十九届五中全会精神学习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18" name="图片 17" descr="未标题圆角"/>
          <p:cNvPicPr>
            <a:picLocks noChangeAspect="1"/>
          </p:cNvPicPr>
          <p:nvPr/>
        </p:nvPicPr>
        <p:blipFill>
          <a:blip r:embed="rId4" cstate="print"/>
          <a:stretch>
            <a:fillRect/>
          </a:stretch>
        </p:blipFill>
        <p:spPr>
          <a:xfrm>
            <a:off x="-16510" y="-8255"/>
            <a:ext cx="626745" cy="293370"/>
          </a:xfrm>
          <a:prstGeom prst="rect">
            <a:avLst/>
          </a:prstGeom>
        </p:spPr>
      </p:pic>
      <p:pic>
        <p:nvPicPr>
          <p:cNvPr id="19" name="图片 18" descr="圆角2"/>
          <p:cNvPicPr>
            <a:picLocks noChangeAspect="1"/>
          </p:cNvPicPr>
          <p:nvPr/>
        </p:nvPicPr>
        <p:blipFill>
          <a:blip r:embed="rId5" cstate="print"/>
          <a:stretch>
            <a:fillRect/>
          </a:stretch>
        </p:blipFill>
        <p:spPr>
          <a:xfrm>
            <a:off x="2540" y="4655820"/>
            <a:ext cx="9143365" cy="487680"/>
          </a:xfrm>
          <a:prstGeom prst="rect">
            <a:avLst/>
          </a:prstGeom>
        </p:spPr>
      </p:pic>
      <p:pic>
        <p:nvPicPr>
          <p:cNvPr id="128" name="图片 127" descr="未标题-12"/>
          <p:cNvPicPr>
            <a:picLocks noChangeAspect="1"/>
          </p:cNvPicPr>
          <p:nvPr>
            <p:custDataLst>
              <p:tags r:id="rId1"/>
            </p:custDataLst>
          </p:nvPr>
        </p:nvPicPr>
        <p:blipFill>
          <a:blip r:embed="rId6" cstate="print"/>
          <a:stretch>
            <a:fillRect/>
          </a:stretch>
        </p:blipFill>
        <p:spPr>
          <a:xfrm>
            <a:off x="342900" y="229870"/>
            <a:ext cx="605790" cy="601980"/>
          </a:xfrm>
          <a:prstGeom prst="rect">
            <a:avLst/>
          </a:prstGeom>
        </p:spPr>
      </p:pic>
      <p:pic>
        <p:nvPicPr>
          <p:cNvPr id="4" name="图片 3" descr="E:\五中全会\解读\66.png66"/>
          <p:cNvPicPr>
            <a:picLocks noChangeAspect="1"/>
          </p:cNvPicPr>
          <p:nvPr/>
        </p:nvPicPr>
        <p:blipFill>
          <a:blip r:embed="rId7" cstate="print"/>
          <a:srcRect/>
          <a:stretch>
            <a:fillRect/>
          </a:stretch>
        </p:blipFill>
        <p:spPr>
          <a:xfrm>
            <a:off x="7295515" y="422910"/>
            <a:ext cx="1744345" cy="1744345"/>
          </a:xfrm>
          <a:prstGeom prst="rect">
            <a:avLst/>
          </a:prstGeom>
        </p:spPr>
      </p:pic>
      <p:sp>
        <p:nvSpPr>
          <p:cNvPr id="2" name="Freeform 5"/>
          <p:cNvSpPr/>
          <p:nvPr/>
        </p:nvSpPr>
        <p:spPr bwMode="auto">
          <a:xfrm>
            <a:off x="1228090" y="2058035"/>
            <a:ext cx="871855" cy="827405"/>
          </a:xfrm>
          <a:custGeom>
            <a:avLst/>
            <a:gdLst>
              <a:gd name="T0" fmla="*/ 2245 w 2245"/>
              <a:gd name="T1" fmla="*/ 0 h 2370"/>
              <a:gd name="T2" fmla="*/ 1772 w 2245"/>
              <a:gd name="T3" fmla="*/ 223 h 2370"/>
              <a:gd name="T4" fmla="*/ 702 w 2245"/>
              <a:gd name="T5" fmla="*/ 223 h 2370"/>
              <a:gd name="T6" fmla="*/ 0 w 2245"/>
              <a:gd name="T7" fmla="*/ 1012 h 2370"/>
              <a:gd name="T8" fmla="*/ 0 w 2245"/>
              <a:gd name="T9" fmla="*/ 2370 h 2370"/>
              <a:gd name="T10" fmla="*/ 468 w 2245"/>
              <a:gd name="T11" fmla="*/ 2089 h 2370"/>
              <a:gd name="T12" fmla="*/ 1431 w 2245"/>
              <a:gd name="T13" fmla="*/ 2089 h 2370"/>
              <a:gd name="T14" fmla="*/ 2240 w 2245"/>
              <a:gd name="T15" fmla="*/ 1373 h 2370"/>
              <a:gd name="T16" fmla="*/ 2245 w 2245"/>
              <a:gd name="T17" fmla="*/ 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5" h="2370">
                <a:moveTo>
                  <a:pt x="2245" y="0"/>
                </a:moveTo>
                <a:cubicBezTo>
                  <a:pt x="2134" y="114"/>
                  <a:pt x="1990" y="199"/>
                  <a:pt x="1772" y="223"/>
                </a:cubicBezTo>
                <a:cubicBezTo>
                  <a:pt x="1415" y="223"/>
                  <a:pt x="1058" y="223"/>
                  <a:pt x="702" y="223"/>
                </a:cubicBezTo>
                <a:cubicBezTo>
                  <a:pt x="409" y="254"/>
                  <a:pt x="2" y="616"/>
                  <a:pt x="0" y="1012"/>
                </a:cubicBezTo>
                <a:cubicBezTo>
                  <a:pt x="0" y="1465"/>
                  <a:pt x="0" y="1917"/>
                  <a:pt x="0" y="2370"/>
                </a:cubicBezTo>
                <a:cubicBezTo>
                  <a:pt x="101" y="2221"/>
                  <a:pt x="241" y="2112"/>
                  <a:pt x="468" y="2089"/>
                </a:cubicBezTo>
                <a:cubicBezTo>
                  <a:pt x="789" y="2089"/>
                  <a:pt x="1110" y="2089"/>
                  <a:pt x="1431" y="2089"/>
                </a:cubicBezTo>
                <a:cubicBezTo>
                  <a:pt x="1798" y="2064"/>
                  <a:pt x="2087" y="1870"/>
                  <a:pt x="2240" y="1373"/>
                </a:cubicBezTo>
                <a:cubicBezTo>
                  <a:pt x="2242" y="916"/>
                  <a:pt x="2243" y="458"/>
                  <a:pt x="2245" y="0"/>
                </a:cubicBezTo>
                <a:close/>
              </a:path>
            </a:pathLst>
          </a:custGeom>
          <a:solidFill>
            <a:srgbClr val="EA0000"/>
          </a:solidFill>
          <a:ln w="9" cap="flat">
            <a:noFill/>
            <a:prstDash val="solid"/>
            <a:miter lim="800000"/>
          </a:ln>
        </p:spPr>
        <p:txBody>
          <a:bodyPr vert="horz" wrap="square" lIns="91376" tIns="45689" rIns="91376" bIns="4568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00">
              <a:solidFill>
                <a:schemeClr val="accent1"/>
              </a:solidFill>
              <a:latin typeface="微软雅黑" panose="020B0503020204020204" charset="-122"/>
              <a:ea typeface="微软雅黑" panose="020B0503020204020204" charset="-122"/>
            </a:endParaRPr>
          </a:p>
        </p:txBody>
      </p:sp>
      <p:sp>
        <p:nvSpPr>
          <p:cNvPr id="3" name="文本框 2"/>
          <p:cNvSpPr txBox="1"/>
          <p:nvPr/>
        </p:nvSpPr>
        <p:spPr>
          <a:xfrm>
            <a:off x="1468120" y="2211070"/>
            <a:ext cx="391160" cy="521970"/>
          </a:xfrm>
          <a:prstGeom prst="rect">
            <a:avLst/>
          </a:prstGeom>
          <a:noFill/>
        </p:spPr>
        <p:txBody>
          <a:bodyPr wrap="none" rtlCol="0">
            <a:spAutoFit/>
          </a:bodyPr>
          <a:lstStyle/>
          <a:p>
            <a:r>
              <a:rPr lang="en-US" altLang="zh-CN" sz="280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rPr>
              <a:t>3</a:t>
            </a:r>
          </a:p>
        </p:txBody>
      </p:sp>
    </p:spTree>
  </p:cSld>
  <p:clrMapOvr>
    <a:masterClrMapping/>
  </p:clrMapOvr>
  <mc:AlternateContent xmlns:mc="http://schemas.openxmlformats.org/markup-compatibility/2006">
    <mc:Choice xmlns=""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strips(downLeft)">
                                      <p:cBhvr>
                                        <p:cTn id="7" dur="500"/>
                                        <p:tgtEl>
                                          <p:spTgt spid="10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animBg="1"/>
      <p:bldP spid="2" grpId="1" animBg="1"/>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5030" y="1119505"/>
            <a:ext cx="7440295" cy="2854325"/>
          </a:xfrm>
          <a:prstGeom prst="rect">
            <a:avLst/>
          </a:prstGeom>
          <a:solidFill>
            <a:schemeClr val="bg1">
              <a:alpha val="48000"/>
            </a:schemeClr>
          </a:solidFill>
          <a:ln w="12700" cmpd="sng">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E:\五中全会\解读\66.png66"/>
          <p:cNvPicPr>
            <a:picLocks noChangeAspect="1"/>
          </p:cNvPicPr>
          <p:nvPr/>
        </p:nvPicPr>
        <p:blipFill>
          <a:blip r:embed="rId4" cstate="print"/>
          <a:srcRect/>
          <a:stretch>
            <a:fillRect/>
          </a:stretch>
        </p:blipFill>
        <p:spPr>
          <a:xfrm>
            <a:off x="7295515" y="422910"/>
            <a:ext cx="1744345" cy="1744345"/>
          </a:xfrm>
          <a:prstGeom prst="rect">
            <a:avLst/>
          </a:prstGeom>
        </p:spPr>
      </p:pic>
      <p:sp>
        <p:nvSpPr>
          <p:cNvPr id="6" name="文本框 5"/>
          <p:cNvSpPr txBox="1"/>
          <p:nvPr/>
        </p:nvSpPr>
        <p:spPr>
          <a:xfrm>
            <a:off x="875030" y="310515"/>
            <a:ext cx="3812540" cy="398780"/>
          </a:xfrm>
          <a:prstGeom prst="rect">
            <a:avLst/>
          </a:prstGeom>
          <a:noFill/>
          <a:effectLst/>
        </p:spPr>
        <p:txBody>
          <a:bodyPr wrap="square" rtlCol="0">
            <a:spAutoFit/>
          </a:bodyPr>
          <a:lstStyle/>
          <a:p>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一个重大判断</a:t>
            </a:r>
            <a:endParaRPr lang="en-US" altLang="zh-CN" sz="2000" b="1">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56" name="直接连接符 55"/>
          <p:cNvCxnSpPr/>
          <p:nvPr/>
        </p:nvCxnSpPr>
        <p:spPr>
          <a:xfrm>
            <a:off x="2581910" y="530860"/>
            <a:ext cx="6305550"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lstStyle/>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2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党的十九届五中全会精神学习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7" name="图片 6" descr="未标题圆角"/>
          <p:cNvPicPr>
            <a:picLocks noChangeAspect="1"/>
          </p:cNvPicPr>
          <p:nvPr/>
        </p:nvPicPr>
        <p:blipFill>
          <a:blip r:embed="rId5" cstate="print"/>
          <a:stretch>
            <a:fillRect/>
          </a:stretch>
        </p:blipFill>
        <p:spPr>
          <a:xfrm>
            <a:off x="-16510" y="-8255"/>
            <a:ext cx="626745" cy="293370"/>
          </a:xfrm>
          <a:prstGeom prst="rect">
            <a:avLst/>
          </a:prstGeom>
        </p:spPr>
      </p:pic>
      <p:pic>
        <p:nvPicPr>
          <p:cNvPr id="27" name="图片 26" descr="圆角2"/>
          <p:cNvPicPr>
            <a:picLocks noChangeAspect="1"/>
          </p:cNvPicPr>
          <p:nvPr/>
        </p:nvPicPr>
        <p:blipFill>
          <a:blip r:embed="rId6" cstate="print"/>
          <a:stretch>
            <a:fillRect/>
          </a:stretch>
        </p:blipFill>
        <p:spPr>
          <a:xfrm>
            <a:off x="635" y="4655820"/>
            <a:ext cx="9143365" cy="487680"/>
          </a:xfrm>
          <a:prstGeom prst="rect">
            <a:avLst/>
          </a:prstGeom>
        </p:spPr>
      </p:pic>
      <p:sp>
        <p:nvSpPr>
          <p:cNvPr id="100" name="文本框 99"/>
          <p:cNvSpPr txBox="1"/>
          <p:nvPr/>
        </p:nvSpPr>
        <p:spPr>
          <a:xfrm>
            <a:off x="1115060" y="1317625"/>
            <a:ext cx="6913880" cy="2676525"/>
          </a:xfrm>
          <a:prstGeom prst="rect">
            <a:avLst/>
          </a:prstGeom>
          <a:noFill/>
          <a:ln w="9525">
            <a:noFill/>
          </a:ln>
        </p:spPr>
        <p:txBody>
          <a:bodyPr wrap="square">
            <a:spAutoFit/>
          </a:bodyPr>
          <a:lstStyle/>
          <a:p>
            <a:pPr indent="0" algn="just" fontAlgn="auto">
              <a:lnSpc>
                <a:spcPct val="150000"/>
              </a:lnSpc>
            </a:pPr>
            <a:r>
              <a:rPr lang="en-US" altLang="zh-CN" sz="1600" b="0">
                <a:latin typeface="微软雅黑" panose="020B0503020204020204" charset="-122"/>
                <a:ea typeface="微软雅黑" panose="020B0503020204020204" charset="-122"/>
              </a:rPr>
              <a:t>       </a:t>
            </a:r>
            <a:r>
              <a:rPr lang="zh-CN" sz="1600" b="0">
                <a:latin typeface="微软雅黑" panose="020B0503020204020204" charset="-122"/>
                <a:ea typeface="微软雅黑" panose="020B0503020204020204" charset="-122"/>
              </a:rPr>
              <a:t>我国发展仍处于重要战略机遇期。这个战略机遇期有两个明显的特点：</a:t>
            </a:r>
          </a:p>
          <a:p>
            <a:r>
              <a:rPr lang="zh-CN" sz="1600" b="0">
                <a:latin typeface="微软雅黑" panose="020B0503020204020204" charset="-122"/>
                <a:ea typeface="微软雅黑" panose="020B0503020204020204" charset="-122"/>
              </a:rPr>
              <a:t>       机遇和挑战前所未有。从国际看，当今世界正经历百年未有之大变局，外部环境的不稳定性不确定性明显增加。从国内看，我国正处在跨越中等收入阶段、迈向高收入国家行列的关键时期，我们即将全面建成小康社会，在此基础上，要开启全面建设社会主义现代化国家新征程。这其中有许多的新机遇、新挑战，大机遇、大挑战。</a:t>
            </a:r>
          </a:p>
          <a:p>
            <a:r>
              <a:rPr lang="zh-CN" sz="1600" b="0">
                <a:latin typeface="微软雅黑" panose="020B0503020204020204" charset="-122"/>
                <a:ea typeface="微软雅黑" panose="020B0503020204020204" charset="-122"/>
              </a:rPr>
              <a:t>       </a:t>
            </a:r>
            <a:endParaRPr lang="zh-CN" altLang="en-US" sz="1600" b="0">
              <a:latin typeface="微软雅黑" panose="020B0503020204020204" charset="-122"/>
              <a:ea typeface="微软雅黑" panose="020B0503020204020204" charset="-122"/>
            </a:endParaRPr>
          </a:p>
        </p:txBody>
      </p:sp>
      <p:pic>
        <p:nvPicPr>
          <p:cNvPr id="23" name="图片 22" descr="未标题-12"/>
          <p:cNvPicPr>
            <a:picLocks noChangeAspect="1"/>
          </p:cNvPicPr>
          <p:nvPr>
            <p:custDataLst>
              <p:tags r:id="rId1"/>
            </p:custDataLst>
          </p:nvPr>
        </p:nvPicPr>
        <p:blipFill>
          <a:blip r:embed="rId7" cstate="print"/>
          <a:stretch>
            <a:fillRect/>
          </a:stretch>
        </p:blipFill>
        <p:spPr>
          <a:xfrm>
            <a:off x="342900" y="229870"/>
            <a:ext cx="605790" cy="60198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0" grpId="0"/>
      <p:bldP spid="10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457700" y="793115"/>
            <a:ext cx="4428490" cy="4030014"/>
          </a:xfrm>
          <a:prstGeom prst="rect">
            <a:avLst/>
          </a:prstGeom>
          <a:noFill/>
          <a:ln w="9525">
            <a:noFill/>
          </a:ln>
        </p:spPr>
        <p:txBody>
          <a:bodyPr wrap="square">
            <a:spAutoFit/>
          </a:bodyPr>
          <a:lstStyle/>
          <a:p>
            <a:pPr indent="457200"/>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中国共产党第十九次全国代表大会（简称党的十九大）于</a:t>
            </a:r>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2017</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年</a:t>
            </a:r>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10</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月</a:t>
            </a:r>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18</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日至</a:t>
            </a:r>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10</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月</a:t>
            </a:r>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24</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日在北京召开。</a:t>
            </a:r>
          </a:p>
          <a:p>
            <a:pPr indent="457200"/>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2017</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年</a:t>
            </a:r>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10</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月</a:t>
            </a:r>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18</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日上午</a:t>
            </a:r>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9:00</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，中国共产党第十九次全国代表大会在人民大会堂开幕。习近平代表第十八届中央委员会向大会作了题为</a:t>
            </a:r>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hlinkClick r:id="rId4"/>
              </a:rPr>
              <a:t>决胜全面建成小康社会 夺取新时代中国特色社会主义伟大胜利</a:t>
            </a:r>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的报告。</a:t>
            </a:r>
          </a:p>
          <a:p>
            <a:pPr indent="457200"/>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这次大会的主题是：不忘初心，牢记使命，高举中国特色社会主义伟大旗帜，决胜全面建成小康社会，夺取新时代中国特色社会主义伟大胜利，为实现中华民族伟大复兴的中国梦不懈奋斗。</a:t>
            </a:r>
          </a:p>
          <a:p>
            <a:pPr indent="457200"/>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党的十九大，是在全面建成小康社会决胜阶段、中国特色社会主义发展关键时期召开的一次十分重要的大会。承担着谋划决胜全面建成小康社会、深入推进社会主义现代化建设的重大任务，事关党和国家事业继往开来，事关中国特色社会主义前途命运，事关最广大人民根本利益</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 </a:t>
            </a:r>
          </a:p>
          <a:p>
            <a:pPr indent="457200"/>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2017</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年</a:t>
            </a:r>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10</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月</a:t>
            </a:r>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24</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日，中国共产党第十九次全国代表大会在选举产生新一届中央委员会和中央纪律检查委员会，通过关于十八届中央委员会报告的决议、关于十八届中央纪律检查委员会工作报告的决议、关于</a:t>
            </a:r>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中国共产党章程（修正案）</a:t>
            </a:r>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的决议后，在人民大会堂胜利闭幕</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a:t>
            </a:r>
            <a:endPar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endParaRPr>
          </a:p>
          <a:p>
            <a:pPr indent="406400" algn="just" fontAlgn="auto">
              <a:lnSpc>
                <a:spcPct val="150000"/>
              </a:lnSpc>
            </a:pPr>
            <a:endParaRPr lang="zh-CN" sz="1200" b="0" dirty="0">
              <a:solidFill>
                <a:srgbClr val="E70000"/>
              </a:solidFill>
              <a:latin typeface="微软雅黑" panose="020B0503020204020204" charset="-122"/>
              <a:ea typeface="微软雅黑" panose="020B0503020204020204" charset="-122"/>
              <a:cs typeface="微软雅黑" panose="020B0503020204020204" charset="-122"/>
            </a:endParaRPr>
          </a:p>
        </p:txBody>
      </p:sp>
      <p:cxnSp>
        <p:nvCxnSpPr>
          <p:cNvPr id="5" name="直接连接符 4"/>
          <p:cNvCxnSpPr/>
          <p:nvPr/>
        </p:nvCxnSpPr>
        <p:spPr>
          <a:xfrm>
            <a:off x="1029335" y="530860"/>
            <a:ext cx="785812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pic>
        <p:nvPicPr>
          <p:cNvPr id="3" name="图片 2" descr="未标题圆角"/>
          <p:cNvPicPr>
            <a:picLocks noChangeAspect="1"/>
          </p:cNvPicPr>
          <p:nvPr/>
        </p:nvPicPr>
        <p:blipFill>
          <a:blip r:embed="rId5" cstate="print"/>
          <a:stretch>
            <a:fillRect/>
          </a:stretch>
        </p:blipFill>
        <p:spPr>
          <a:xfrm>
            <a:off x="-16510" y="-8255"/>
            <a:ext cx="626745" cy="293370"/>
          </a:xfrm>
          <a:prstGeom prst="rect">
            <a:avLst/>
          </a:prstGeom>
        </p:spPr>
      </p:pic>
      <p:pic>
        <p:nvPicPr>
          <p:cNvPr id="4" name="图片 3" descr="圆角2"/>
          <p:cNvPicPr>
            <a:picLocks noChangeAspect="1"/>
          </p:cNvPicPr>
          <p:nvPr/>
        </p:nvPicPr>
        <p:blipFill>
          <a:blip r:embed="rId6" cstate="print"/>
          <a:stretch>
            <a:fillRect/>
          </a:stretch>
        </p:blipFill>
        <p:spPr>
          <a:xfrm>
            <a:off x="635" y="4655820"/>
            <a:ext cx="9143365" cy="487680"/>
          </a:xfrm>
          <a:prstGeom prst="rect">
            <a:avLst/>
          </a:prstGeom>
        </p:spPr>
      </p:pic>
      <p:pic>
        <p:nvPicPr>
          <p:cNvPr id="8" name="图片 7" descr="未标题-12"/>
          <p:cNvPicPr>
            <a:picLocks noChangeAspect="1"/>
          </p:cNvPicPr>
          <p:nvPr>
            <p:custDataLst>
              <p:tags r:id="rId1"/>
            </p:custDataLst>
          </p:nvPr>
        </p:nvPicPr>
        <p:blipFill>
          <a:blip r:embed="rId7" cstate="print"/>
          <a:stretch>
            <a:fillRect/>
          </a:stretch>
        </p:blipFill>
        <p:spPr>
          <a:xfrm>
            <a:off x="342900" y="229870"/>
            <a:ext cx="605790" cy="601980"/>
          </a:xfrm>
          <a:prstGeom prst="rect">
            <a:avLst/>
          </a:prstGeom>
        </p:spPr>
      </p:pic>
      <p:sp>
        <p:nvSpPr>
          <p:cNvPr id="9" name="文本框 56"/>
          <p:cNvSpPr txBox="1"/>
          <p:nvPr/>
        </p:nvSpPr>
        <p:spPr>
          <a:xfrm>
            <a:off x="5765800" y="254635"/>
            <a:ext cx="3192145" cy="338554"/>
          </a:xfrm>
          <a:prstGeom prst="rect">
            <a:avLst/>
          </a:prstGeom>
          <a:noFill/>
        </p:spPr>
        <p:txBody>
          <a:bodyPr wrap="square">
            <a:spAutoFit/>
          </a:bodyPr>
          <a:lstStyle/>
          <a:p>
            <a:pPr algn="l"/>
            <a:r>
              <a:rPr lang="zh-CN" altLang="en-US" sz="16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6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a:t>
            </a:r>
            <a:r>
              <a:rPr lang="zh-CN" altLang="en-US" sz="16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全</a:t>
            </a:r>
            <a:r>
              <a:rPr lang="zh-CN" altLang="en-US" sz="16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国代表大会◇</a:t>
            </a:r>
            <a:endParaRPr lang="zh-CN" altLang="en-US" sz="16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8194" name="Picture 2" descr="https://timgsa.baidu.com/timg?image&amp;quality=80&amp;size=b9999_10000&amp;sec=1607083734708&amp;di=c1ad0376d69cc9dce96e5cd88cdb4c3f&amp;imgtype=0&amp;src=http%3A%2F%2F5b0988e595225.cdn.sohucs.com%2Fimages%2F20180621%2F8019c670ae4e4160b5630f3bd5df08e7.jpeg"/>
          <p:cNvPicPr>
            <a:picLocks noChangeAspect="1" noChangeArrowheads="1"/>
          </p:cNvPicPr>
          <p:nvPr/>
        </p:nvPicPr>
        <p:blipFill>
          <a:blip r:embed="rId8" cstate="print"/>
          <a:srcRect/>
          <a:stretch>
            <a:fillRect/>
          </a:stretch>
        </p:blipFill>
        <p:spPr bwMode="auto">
          <a:xfrm>
            <a:off x="266700" y="1402980"/>
            <a:ext cx="4019550" cy="2746693"/>
          </a:xfrm>
          <a:prstGeom prst="rect">
            <a:avLst/>
          </a:prstGeom>
          <a:noFill/>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1535" y="1414780"/>
            <a:ext cx="7440295" cy="2356485"/>
          </a:xfrm>
          <a:prstGeom prst="rect">
            <a:avLst/>
          </a:prstGeom>
          <a:solidFill>
            <a:schemeClr val="bg1">
              <a:alpha val="48000"/>
            </a:schemeClr>
          </a:solidFill>
          <a:ln w="12700" cmpd="sng">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75030" y="310515"/>
            <a:ext cx="3812540" cy="398780"/>
          </a:xfrm>
          <a:prstGeom prst="rect">
            <a:avLst/>
          </a:prstGeom>
          <a:noFill/>
          <a:effectLst/>
        </p:spPr>
        <p:txBody>
          <a:bodyPr wrap="square" rtlCol="0">
            <a:spAutoFit/>
          </a:bodyPr>
          <a:lstStyle/>
          <a:p>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一个重大判断</a:t>
            </a:r>
            <a:endParaRPr lang="en-US" altLang="zh-CN" sz="2000" b="1">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56" name="直接连接符 55"/>
          <p:cNvCxnSpPr/>
          <p:nvPr/>
        </p:nvCxnSpPr>
        <p:spPr>
          <a:xfrm>
            <a:off x="2581910" y="530860"/>
            <a:ext cx="6305550"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lstStyle/>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2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党的十九届五中全会精神学习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7" name="图片 6" descr="未标题圆角"/>
          <p:cNvPicPr>
            <a:picLocks noChangeAspect="1"/>
          </p:cNvPicPr>
          <p:nvPr/>
        </p:nvPicPr>
        <p:blipFill>
          <a:blip r:embed="rId4" cstate="print"/>
          <a:stretch>
            <a:fillRect/>
          </a:stretch>
        </p:blipFill>
        <p:spPr>
          <a:xfrm>
            <a:off x="-16510" y="-8255"/>
            <a:ext cx="626745" cy="293370"/>
          </a:xfrm>
          <a:prstGeom prst="rect">
            <a:avLst/>
          </a:prstGeom>
        </p:spPr>
      </p:pic>
      <p:pic>
        <p:nvPicPr>
          <p:cNvPr id="27" name="图片 26" descr="圆角2"/>
          <p:cNvPicPr>
            <a:picLocks noChangeAspect="1"/>
          </p:cNvPicPr>
          <p:nvPr/>
        </p:nvPicPr>
        <p:blipFill>
          <a:blip r:embed="rId5" cstate="print"/>
          <a:stretch>
            <a:fillRect/>
          </a:stretch>
        </p:blipFill>
        <p:spPr>
          <a:xfrm>
            <a:off x="635" y="4655820"/>
            <a:ext cx="9143365" cy="487680"/>
          </a:xfrm>
          <a:prstGeom prst="rect">
            <a:avLst/>
          </a:prstGeom>
        </p:spPr>
      </p:pic>
      <p:sp>
        <p:nvSpPr>
          <p:cNvPr id="100" name="文本框 99"/>
          <p:cNvSpPr txBox="1"/>
          <p:nvPr/>
        </p:nvSpPr>
        <p:spPr>
          <a:xfrm>
            <a:off x="1119505" y="1414780"/>
            <a:ext cx="6905625" cy="1938020"/>
          </a:xfrm>
          <a:prstGeom prst="rect">
            <a:avLst/>
          </a:prstGeom>
          <a:noFill/>
          <a:ln w="9525">
            <a:noFill/>
          </a:ln>
        </p:spPr>
        <p:txBody>
          <a:bodyPr wrap="square">
            <a:spAutoFit/>
          </a:bodyPr>
          <a:lstStyle/>
          <a:p>
            <a:pPr indent="0" algn="just" fontAlgn="auto">
              <a:lnSpc>
                <a:spcPct val="150000"/>
              </a:lnSpc>
            </a:pPr>
            <a:endParaRPr lang="zh-CN" sz="1600" b="0">
              <a:latin typeface="微软雅黑" panose="020B0503020204020204" charset="-122"/>
              <a:ea typeface="微软雅黑" panose="020B0503020204020204" charset="-122"/>
            </a:endParaRPr>
          </a:p>
          <a:p>
            <a:r>
              <a:rPr lang="zh-CN" sz="1600" b="0">
                <a:latin typeface="微软雅黑" panose="020B0503020204020204" charset="-122"/>
                <a:ea typeface="微软雅黑" panose="020B0503020204020204" charset="-122"/>
              </a:rPr>
              <a:t>       危中有机，危可转机。现在重要战略机遇期的内涵已经发生了变化，我们要辩证地认识机遇和挑战的关系，增强机遇意识和风险意识。既要善于顺势而为，会开顺风船，又要勇于逆势而上，会开顶风船，善于化危为机。危中有机，克服了危就是机。</a:t>
            </a:r>
            <a:endParaRPr lang="zh-CN" altLang="en-US" sz="1600" b="0">
              <a:latin typeface="微软雅黑" panose="020B0503020204020204" charset="-122"/>
              <a:ea typeface="微软雅黑" panose="020B0503020204020204" charset="-122"/>
            </a:endParaRPr>
          </a:p>
        </p:txBody>
      </p:sp>
      <p:pic>
        <p:nvPicPr>
          <p:cNvPr id="23" name="图片 22" descr="未标题-12"/>
          <p:cNvPicPr>
            <a:picLocks noChangeAspect="1"/>
          </p:cNvPicPr>
          <p:nvPr>
            <p:custDataLst>
              <p:tags r:id="rId1"/>
            </p:custDataLst>
          </p:nvPr>
        </p:nvPicPr>
        <p:blipFill>
          <a:blip r:embed="rId6" cstate="print"/>
          <a:stretch>
            <a:fillRect/>
          </a:stretch>
        </p:blipFill>
        <p:spPr>
          <a:xfrm>
            <a:off x="342900" y="229870"/>
            <a:ext cx="605790" cy="601980"/>
          </a:xfrm>
          <a:prstGeom prst="rect">
            <a:avLst/>
          </a:prstGeom>
        </p:spPr>
      </p:pic>
      <p:pic>
        <p:nvPicPr>
          <p:cNvPr id="4" name="图片 3" descr="E:\五中全会\解读\66.png66"/>
          <p:cNvPicPr>
            <a:picLocks noChangeAspect="1"/>
          </p:cNvPicPr>
          <p:nvPr/>
        </p:nvPicPr>
        <p:blipFill>
          <a:blip r:embed="rId7" cstate="print"/>
          <a:srcRect/>
          <a:stretch>
            <a:fillRect/>
          </a:stretch>
        </p:blipFill>
        <p:spPr>
          <a:xfrm>
            <a:off x="7295515" y="422910"/>
            <a:ext cx="1744345" cy="174434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0" grpId="0"/>
      <p:bldP spid="100"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5330053" y="1801563"/>
            <a:ext cx="710750" cy="88254"/>
            <a:chOff x="7047471" y="3587545"/>
            <a:chExt cx="947667" cy="117672"/>
          </a:xfrm>
          <a:solidFill>
            <a:schemeClr val="accent2"/>
          </a:solidFill>
        </p:grpSpPr>
        <p:cxnSp>
          <p:nvCxnSpPr>
            <p:cNvPr id="29" name="直接连接符 28"/>
            <p:cNvCxnSpPr/>
            <p:nvPr/>
          </p:nvCxnSpPr>
          <p:spPr>
            <a:xfrm>
              <a:off x="7165144" y="3646381"/>
              <a:ext cx="829994"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7047471" y="3587545"/>
              <a:ext cx="117672" cy="11767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000" b="1">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grpSp>
      <p:grpSp>
        <p:nvGrpSpPr>
          <p:cNvPr id="5" name="组合 4"/>
          <p:cNvGrpSpPr/>
          <p:nvPr/>
        </p:nvGrpSpPr>
        <p:grpSpPr>
          <a:xfrm>
            <a:off x="3102136" y="1801563"/>
            <a:ext cx="710750" cy="88254"/>
            <a:chOff x="4076914" y="3587545"/>
            <a:chExt cx="947666" cy="117672"/>
          </a:xfrm>
          <a:solidFill>
            <a:schemeClr val="accent1"/>
          </a:solidFill>
        </p:grpSpPr>
        <p:cxnSp>
          <p:nvCxnSpPr>
            <p:cNvPr id="30" name="直接连接符 29"/>
            <p:cNvCxnSpPr/>
            <p:nvPr/>
          </p:nvCxnSpPr>
          <p:spPr>
            <a:xfrm>
              <a:off x="4076914" y="3646381"/>
              <a:ext cx="829994"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4906908" y="3587545"/>
              <a:ext cx="117672" cy="11767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000" b="1">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grpSp>
      <p:sp>
        <p:nvSpPr>
          <p:cNvPr id="2" name="文本框 1"/>
          <p:cNvSpPr txBox="1"/>
          <p:nvPr/>
        </p:nvSpPr>
        <p:spPr>
          <a:xfrm>
            <a:off x="1732915" y="2698115"/>
            <a:ext cx="5676900" cy="64516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algn="l"/>
            <a:r>
              <a:rPr lang="zh-CN" altLang="en-US" sz="3600" b="1">
                <a:solidFill>
                  <a:srgbClr val="E70000"/>
                </a:solidFill>
                <a:latin typeface="微软雅黑" panose="020B0503020204020204" charset="-122"/>
                <a:ea typeface="微软雅黑" panose="020B0503020204020204" charset="-122"/>
              </a:rPr>
              <a:t>规划《建议》突出民生议题</a:t>
            </a:r>
          </a:p>
        </p:txBody>
      </p:sp>
      <p:grpSp>
        <p:nvGrpSpPr>
          <p:cNvPr id="23" name="组合 22"/>
          <p:cNvGrpSpPr/>
          <p:nvPr/>
        </p:nvGrpSpPr>
        <p:grpSpPr>
          <a:xfrm>
            <a:off x="3941445" y="1290320"/>
            <a:ext cx="1259205" cy="972185"/>
            <a:chOff x="6207" y="2032"/>
            <a:chExt cx="1983" cy="1531"/>
          </a:xfrm>
        </p:grpSpPr>
        <p:sp>
          <p:nvSpPr>
            <p:cNvPr id="20" name="椭圆 19"/>
            <p:cNvSpPr/>
            <p:nvPr/>
          </p:nvSpPr>
          <p:spPr>
            <a:xfrm>
              <a:off x="6434" y="2032"/>
              <a:ext cx="1531" cy="1531"/>
            </a:xfrm>
            <a:prstGeom prst="ellipse">
              <a:avLst/>
            </a:prstGeom>
            <a:solidFill>
              <a:schemeClr val="accent1">
                <a:lumMod val="40000"/>
                <a:lumOff val="60000"/>
                <a:alpha val="50000"/>
              </a:schemeClr>
            </a:solidFill>
            <a:ln w="25400" cap="flat" cmpd="sng" algn="ctr">
              <a:noFill/>
              <a:prstDash val="solid"/>
            </a:ln>
            <a:effectLst/>
          </p:spPr>
          <p:txBody>
            <a:bodyPr rtlCol="0" anchor="ctr"/>
            <a:lstStyle/>
            <a:p>
              <a:pPr algn="ctr" defTabSz="1218565">
                <a:defRPr/>
              </a:pPr>
              <a:endParaRPr lang="zh-CN" altLang="en-US" kern="0">
                <a:solidFill>
                  <a:sysClr val="window" lastClr="FFFFFF"/>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椭圆 20"/>
            <p:cNvSpPr/>
            <p:nvPr/>
          </p:nvSpPr>
          <p:spPr>
            <a:xfrm>
              <a:off x="6581" y="2174"/>
              <a:ext cx="1247" cy="1247"/>
            </a:xfrm>
            <a:prstGeom prst="ellipse">
              <a:avLst/>
            </a:prstGeom>
            <a:solidFill>
              <a:srgbClr val="DD0000"/>
            </a:solidFill>
            <a:ln w="25400" cap="flat" cmpd="sng" algn="ctr">
              <a:noFill/>
              <a:prstDash val="solid"/>
            </a:ln>
            <a:effectLst/>
          </p:spPr>
          <p:txBody>
            <a:bodyPr rtlCol="0" anchor="ctr"/>
            <a:lstStyle/>
            <a:p>
              <a:pPr algn="ctr" defTabSz="1218565">
                <a:defRPr/>
              </a:pPr>
              <a:endParaRPr lang="zh-CN" altLang="en-US" kern="0">
                <a:solidFill>
                  <a:sysClr val="window" lastClr="FFFFFF"/>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2" name="TextBox 14"/>
            <p:cNvSpPr txBox="1"/>
            <p:nvPr/>
          </p:nvSpPr>
          <p:spPr>
            <a:xfrm>
              <a:off x="6207" y="2287"/>
              <a:ext cx="1983" cy="102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4271" tIns="47135" rIns="94271" bIns="47135">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en-US" altLang="zh-CN" sz="3600" kern="0" dirty="0">
                  <a:solidFill>
                    <a:sysClr val="window" lastClr="FFFFFF"/>
                  </a:solidFill>
                  <a:effectLst/>
                  <a:latin typeface="思源黑体 CN Medium" panose="020B0600000000000000" pitchFamily="34" charset="-122"/>
                  <a:ea typeface="思源黑体 CN Medium" panose="020B0600000000000000" pitchFamily="34" charset="-122"/>
                  <a:sym typeface="思源黑体 CN Medium" panose="020B0600000000000000" pitchFamily="34" charset="-122"/>
                </a:rPr>
                <a:t>3</a:t>
              </a:r>
              <a:endParaRPr lang="zh-CN" altLang="en-US" sz="3600" kern="0" dirty="0">
                <a:solidFill>
                  <a:sysClr val="window" lastClr="FFFFFF"/>
                </a:solidFill>
                <a:effectLst/>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pic>
        <p:nvPicPr>
          <p:cNvPr id="35" name="图片 3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85745" y="3294380"/>
            <a:ext cx="3569970" cy="57340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5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图片 108" descr="E:\五中全会\解读\66.png66"/>
          <p:cNvPicPr>
            <a:picLocks noChangeAspect="1"/>
          </p:cNvPicPr>
          <p:nvPr/>
        </p:nvPicPr>
        <p:blipFill>
          <a:blip r:embed="rId4" cstate="print"/>
          <a:srcRect/>
          <a:stretch>
            <a:fillRect/>
          </a:stretch>
        </p:blipFill>
        <p:spPr>
          <a:xfrm>
            <a:off x="7295515" y="422910"/>
            <a:ext cx="1744345" cy="1744345"/>
          </a:xfrm>
          <a:prstGeom prst="rect">
            <a:avLst/>
          </a:prstGeom>
        </p:spPr>
      </p:pic>
      <p:cxnSp>
        <p:nvCxnSpPr>
          <p:cNvPr id="56" name="直接连接符 55"/>
          <p:cNvCxnSpPr/>
          <p:nvPr/>
        </p:nvCxnSpPr>
        <p:spPr>
          <a:xfrm>
            <a:off x="950595" y="530860"/>
            <a:ext cx="793686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lstStyle/>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2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党的十九届五中全会精神学习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4" name="图片 3" descr="未标题圆角"/>
          <p:cNvPicPr>
            <a:picLocks noChangeAspect="1"/>
          </p:cNvPicPr>
          <p:nvPr/>
        </p:nvPicPr>
        <p:blipFill>
          <a:blip r:embed="rId5" cstate="print"/>
          <a:stretch>
            <a:fillRect/>
          </a:stretch>
        </p:blipFill>
        <p:spPr>
          <a:xfrm>
            <a:off x="-16510" y="-8255"/>
            <a:ext cx="626745" cy="293370"/>
          </a:xfrm>
          <a:prstGeom prst="rect">
            <a:avLst/>
          </a:prstGeom>
        </p:spPr>
      </p:pic>
      <p:pic>
        <p:nvPicPr>
          <p:cNvPr id="27" name="图片 26" descr="圆角2"/>
          <p:cNvPicPr>
            <a:picLocks noChangeAspect="1"/>
          </p:cNvPicPr>
          <p:nvPr/>
        </p:nvPicPr>
        <p:blipFill>
          <a:blip r:embed="rId6" cstate="print"/>
          <a:stretch>
            <a:fillRect/>
          </a:stretch>
        </p:blipFill>
        <p:spPr>
          <a:xfrm>
            <a:off x="635" y="4655820"/>
            <a:ext cx="9143365" cy="487680"/>
          </a:xfrm>
          <a:prstGeom prst="rect">
            <a:avLst/>
          </a:prstGeom>
        </p:spPr>
      </p:pic>
      <p:cxnSp>
        <p:nvCxnSpPr>
          <p:cNvPr id="8" name="直接连接符 7"/>
          <p:cNvCxnSpPr/>
          <p:nvPr/>
        </p:nvCxnSpPr>
        <p:spPr>
          <a:xfrm>
            <a:off x="950595" y="530860"/>
            <a:ext cx="793686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pic>
        <p:nvPicPr>
          <p:cNvPr id="12" name="图片 11" descr="未标题圆角"/>
          <p:cNvPicPr>
            <a:picLocks noChangeAspect="1"/>
          </p:cNvPicPr>
          <p:nvPr/>
        </p:nvPicPr>
        <p:blipFill>
          <a:blip r:embed="rId5" cstate="print"/>
          <a:stretch>
            <a:fillRect/>
          </a:stretch>
        </p:blipFill>
        <p:spPr>
          <a:xfrm>
            <a:off x="-16510" y="-8255"/>
            <a:ext cx="626745" cy="293370"/>
          </a:xfrm>
          <a:prstGeom prst="rect">
            <a:avLst/>
          </a:prstGeom>
        </p:spPr>
      </p:pic>
      <p:pic>
        <p:nvPicPr>
          <p:cNvPr id="14" name="图片 13" descr="未标题-12"/>
          <p:cNvPicPr>
            <a:picLocks noChangeAspect="1"/>
          </p:cNvPicPr>
          <p:nvPr>
            <p:custDataLst>
              <p:tags r:id="rId1"/>
            </p:custDataLst>
          </p:nvPr>
        </p:nvPicPr>
        <p:blipFill>
          <a:blip r:embed="rId7" cstate="print"/>
          <a:stretch>
            <a:fillRect/>
          </a:stretch>
        </p:blipFill>
        <p:spPr>
          <a:xfrm>
            <a:off x="344805" y="229870"/>
            <a:ext cx="605790" cy="601980"/>
          </a:xfrm>
          <a:prstGeom prst="rect">
            <a:avLst/>
          </a:prstGeom>
        </p:spPr>
      </p:pic>
      <p:grpSp>
        <p:nvGrpSpPr>
          <p:cNvPr id="33" name="组合 32"/>
          <p:cNvGrpSpPr/>
          <p:nvPr/>
        </p:nvGrpSpPr>
        <p:grpSpPr>
          <a:xfrm>
            <a:off x="949959" y="2417445"/>
            <a:ext cx="7441566" cy="829945"/>
            <a:chOff x="-394154" y="2703533"/>
            <a:chExt cx="10706569" cy="1235426"/>
          </a:xfrm>
        </p:grpSpPr>
        <p:sp>
          <p:nvSpPr>
            <p:cNvPr id="67" name="任意多边形 66"/>
            <p:cNvSpPr/>
            <p:nvPr/>
          </p:nvSpPr>
          <p:spPr>
            <a:xfrm>
              <a:off x="7194702" y="2842755"/>
              <a:ext cx="2981724" cy="663678"/>
            </a:xfrm>
            <a:custGeom>
              <a:avLst/>
              <a:gdLst>
                <a:gd name="connsiteX0" fmla="*/ 171940 w 2981724"/>
                <a:gd name="connsiteY0" fmla="*/ 0 h 663678"/>
                <a:gd name="connsiteX1" fmla="*/ 2981724 w 2981724"/>
                <a:gd name="connsiteY1" fmla="*/ 0 h 663678"/>
                <a:gd name="connsiteX2" fmla="*/ 2815805 w 2981724"/>
                <a:gd name="connsiteY2" fmla="*/ 663678 h 663678"/>
                <a:gd name="connsiteX3" fmla="*/ 0 w 2981724"/>
                <a:gd name="connsiteY3" fmla="*/ 663678 h 663678"/>
                <a:gd name="connsiteX4" fmla="*/ 171940 w 2981724"/>
                <a:gd name="connsiteY4" fmla="*/ 0 h 66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1724" h="663678">
                  <a:moveTo>
                    <a:pt x="171940" y="0"/>
                  </a:moveTo>
                  <a:lnTo>
                    <a:pt x="2981724" y="0"/>
                  </a:lnTo>
                  <a:lnTo>
                    <a:pt x="2815805" y="663678"/>
                  </a:lnTo>
                  <a:lnTo>
                    <a:pt x="0" y="663678"/>
                  </a:lnTo>
                  <a:lnTo>
                    <a:pt x="171940" y="0"/>
                  </a:lnTo>
                  <a:close/>
                </a:path>
              </a:pathLst>
            </a:custGeom>
            <a:solidFill>
              <a:srgbClr val="EA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p:cNvSpPr txBox="1"/>
            <p:nvPr/>
          </p:nvSpPr>
          <p:spPr>
            <a:xfrm flipH="1">
              <a:off x="-394154" y="2703533"/>
              <a:ext cx="7588425" cy="1235426"/>
            </a:xfrm>
            <a:prstGeom prst="rect">
              <a:avLst/>
            </a:prstGeom>
            <a:noFill/>
          </p:spPr>
          <p:txBody>
            <a:bodyPr wrap="square" rtlCol="0">
              <a:spAutoFit/>
            </a:bodyPr>
            <a:lstStyle/>
            <a:p>
              <a:pPr algn="r" fontAlgn="auto">
                <a:lnSpc>
                  <a:spcPct val="150000"/>
                </a:lnSpc>
              </a:pPr>
              <a:r>
                <a:rPr sz="1600" dirty="0">
                  <a:latin typeface="微软雅黑" panose="020B0503020204020204" charset="-122"/>
                  <a:ea typeface="微软雅黑" panose="020B0503020204020204" charset="-122"/>
                  <a:sym typeface="字魂35号-经典雅黑" panose="02000000000000000000" pitchFamily="2" charset="-122"/>
                </a:rPr>
                <a:t>将提高人民收入水平，多渠道增加城乡居民收入，保持居民收入与经济增长基本同步</a:t>
              </a:r>
              <a:r>
                <a:rPr lang="zh-CN" sz="1600" dirty="0">
                  <a:latin typeface="微软雅黑" panose="020B0503020204020204" charset="-122"/>
                  <a:ea typeface="微软雅黑" panose="020B0503020204020204" charset="-122"/>
                  <a:sym typeface="字魂35号-经典雅黑" panose="02000000000000000000" pitchFamily="2" charset="-122"/>
                </a:rPr>
                <a:t>。</a:t>
              </a:r>
              <a:endParaRPr lang="zh-CN" altLang="zh-CN"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endParaRPr>
            </a:p>
          </p:txBody>
        </p:sp>
        <p:sp>
          <p:nvSpPr>
            <p:cNvPr id="69" name="文本框 68"/>
            <p:cNvSpPr txBox="1"/>
            <p:nvPr/>
          </p:nvSpPr>
          <p:spPr>
            <a:xfrm flipH="1">
              <a:off x="7059991" y="2919980"/>
              <a:ext cx="3252424" cy="548238"/>
            </a:xfrm>
            <a:prstGeom prst="rect">
              <a:avLst/>
            </a:prstGeom>
            <a:noFill/>
          </p:spPr>
          <p:txBody>
            <a:bodyPr wrap="square" rtlCol="0">
              <a:spAutoFit/>
            </a:bodyPr>
            <a:lstStyle/>
            <a:p>
              <a:pPr lvl="0" algn="ctr"/>
              <a:r>
                <a:rPr lang="zh-CN" altLang="en-US" dirty="0">
                  <a:solidFill>
                    <a:prstClr val="white"/>
                  </a:solidFill>
                  <a:latin typeface="微软雅黑" panose="020B0503020204020204" charset="-122"/>
                  <a:ea typeface="微软雅黑" panose="020B0503020204020204" charset="-122"/>
                </a:rPr>
                <a:t>收入方面</a:t>
              </a:r>
            </a:p>
          </p:txBody>
        </p:sp>
      </p:grpSp>
      <p:grpSp>
        <p:nvGrpSpPr>
          <p:cNvPr id="70" name="组合 69"/>
          <p:cNvGrpSpPr/>
          <p:nvPr/>
        </p:nvGrpSpPr>
        <p:grpSpPr>
          <a:xfrm>
            <a:off x="949960" y="1422400"/>
            <a:ext cx="7672705" cy="829945"/>
            <a:chOff x="440989" y="1463882"/>
            <a:chExt cx="9964267" cy="1234324"/>
          </a:xfrm>
        </p:grpSpPr>
        <p:sp>
          <p:nvSpPr>
            <p:cNvPr id="71" name="任意多边形 70"/>
            <p:cNvSpPr/>
            <p:nvPr/>
          </p:nvSpPr>
          <p:spPr>
            <a:xfrm>
              <a:off x="7535948" y="1680396"/>
              <a:ext cx="2869198" cy="663678"/>
            </a:xfrm>
            <a:custGeom>
              <a:avLst/>
              <a:gdLst>
                <a:gd name="connsiteX0" fmla="*/ 171940 w 2869198"/>
                <a:gd name="connsiteY0" fmla="*/ 0 h 663678"/>
                <a:gd name="connsiteX1" fmla="*/ 2869198 w 2869198"/>
                <a:gd name="connsiteY1" fmla="*/ 0 h 663678"/>
                <a:gd name="connsiteX2" fmla="*/ 2703279 w 2869198"/>
                <a:gd name="connsiteY2" fmla="*/ 663678 h 663678"/>
                <a:gd name="connsiteX3" fmla="*/ 0 w 2869198"/>
                <a:gd name="connsiteY3" fmla="*/ 663678 h 663678"/>
                <a:gd name="connsiteX4" fmla="*/ 171940 w 2869198"/>
                <a:gd name="connsiteY4" fmla="*/ 0 h 66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198" h="663678">
                  <a:moveTo>
                    <a:pt x="171940" y="0"/>
                  </a:moveTo>
                  <a:lnTo>
                    <a:pt x="2869198" y="0"/>
                  </a:lnTo>
                  <a:lnTo>
                    <a:pt x="2703279" y="663678"/>
                  </a:lnTo>
                  <a:lnTo>
                    <a:pt x="0" y="663678"/>
                  </a:lnTo>
                  <a:lnTo>
                    <a:pt x="171940" y="0"/>
                  </a:lnTo>
                  <a:close/>
                </a:path>
              </a:pathLst>
            </a:custGeom>
            <a:solidFill>
              <a:srgbClr val="EA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flipH="1">
              <a:off x="440989" y="1463882"/>
              <a:ext cx="7149740" cy="1234324"/>
            </a:xfrm>
            <a:prstGeom prst="rect">
              <a:avLst/>
            </a:prstGeom>
            <a:noFill/>
          </p:spPr>
          <p:txBody>
            <a:bodyPr wrap="square" rtlCol="0">
              <a:spAutoFit/>
            </a:bodyPr>
            <a:lstStyle/>
            <a:p>
              <a:pPr algn="r" fontAlgn="auto">
                <a:lnSpc>
                  <a:spcPct val="150000"/>
                </a:lnSpc>
              </a:pPr>
              <a:r>
                <a:rPr sz="1600" dirty="0">
                  <a:latin typeface="微软雅黑" panose="020B0503020204020204" charset="-122"/>
                  <a:ea typeface="微软雅黑" panose="020B0503020204020204" charset="-122"/>
                  <a:sym typeface="字魂35号-经典雅黑" panose="02000000000000000000" pitchFamily="2" charset="-122"/>
                </a:rPr>
                <a:t>将强化就业优先政策，扩大就业容量，完善重点群体就业支持体系，实现更充分更高质量的就业</a:t>
              </a:r>
              <a:r>
                <a:rPr lang="zh-CN" sz="1600" dirty="0">
                  <a:latin typeface="微软雅黑" panose="020B0503020204020204" charset="-122"/>
                  <a:ea typeface="微软雅黑" panose="020B0503020204020204" charset="-122"/>
                  <a:sym typeface="字魂35号-经典雅黑" panose="02000000000000000000" pitchFamily="2" charset="-122"/>
                </a:rPr>
                <a:t>。</a:t>
              </a:r>
              <a:endParaRPr lang="zh-CN" altLang="zh-CN"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endParaRPr>
            </a:p>
          </p:txBody>
        </p:sp>
        <p:sp>
          <p:nvSpPr>
            <p:cNvPr id="73" name="文本框 72"/>
            <p:cNvSpPr txBox="1"/>
            <p:nvPr/>
          </p:nvSpPr>
          <p:spPr>
            <a:xfrm flipH="1">
              <a:off x="7588026" y="1738701"/>
              <a:ext cx="2817230" cy="547749"/>
            </a:xfrm>
            <a:prstGeom prst="rect">
              <a:avLst/>
            </a:prstGeom>
            <a:noFill/>
          </p:spPr>
          <p:txBody>
            <a:bodyPr wrap="square" rtlCol="0">
              <a:spAutoFit/>
            </a:bodyPr>
            <a:lstStyle/>
            <a:p>
              <a:pPr algn="ctr"/>
              <a:r>
                <a:rPr lang="zh-CN" altLang="en-US" dirty="0" smtClean="0">
                  <a:solidFill>
                    <a:schemeClr val="bg1"/>
                  </a:solidFill>
                  <a:latin typeface="微软雅黑" panose="020B0503020204020204" charset="-122"/>
                  <a:ea typeface="微软雅黑" panose="020B0503020204020204" charset="-122"/>
                </a:rPr>
                <a:t>就业方面</a:t>
              </a:r>
            </a:p>
          </p:txBody>
        </p:sp>
      </p:grpSp>
      <p:grpSp>
        <p:nvGrpSpPr>
          <p:cNvPr id="74" name="组合 73"/>
          <p:cNvGrpSpPr/>
          <p:nvPr/>
        </p:nvGrpSpPr>
        <p:grpSpPr>
          <a:xfrm>
            <a:off x="949961" y="3476625"/>
            <a:ext cx="7131052" cy="829945"/>
            <a:chOff x="-685613" y="4248768"/>
            <a:chExt cx="10604868" cy="1235426"/>
          </a:xfrm>
        </p:grpSpPr>
        <p:sp>
          <p:nvSpPr>
            <p:cNvPr id="75" name="任意多边形 74"/>
            <p:cNvSpPr/>
            <p:nvPr/>
          </p:nvSpPr>
          <p:spPr>
            <a:xfrm>
              <a:off x="6830444" y="4248768"/>
              <a:ext cx="3088807" cy="663678"/>
            </a:xfrm>
            <a:custGeom>
              <a:avLst/>
              <a:gdLst>
                <a:gd name="connsiteX0" fmla="*/ 171940 w 3088807"/>
                <a:gd name="connsiteY0" fmla="*/ 0 h 663678"/>
                <a:gd name="connsiteX1" fmla="*/ 3088807 w 3088807"/>
                <a:gd name="connsiteY1" fmla="*/ 0 h 663678"/>
                <a:gd name="connsiteX2" fmla="*/ 2922888 w 3088807"/>
                <a:gd name="connsiteY2" fmla="*/ 663678 h 663678"/>
                <a:gd name="connsiteX3" fmla="*/ 0 w 3088807"/>
                <a:gd name="connsiteY3" fmla="*/ 663678 h 663678"/>
                <a:gd name="connsiteX4" fmla="*/ 171940 w 3088807"/>
                <a:gd name="connsiteY4" fmla="*/ 0 h 66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8807" h="663678">
                  <a:moveTo>
                    <a:pt x="171940" y="0"/>
                  </a:moveTo>
                  <a:lnTo>
                    <a:pt x="3088807" y="0"/>
                  </a:lnTo>
                  <a:lnTo>
                    <a:pt x="2922888" y="663678"/>
                  </a:lnTo>
                  <a:lnTo>
                    <a:pt x="0" y="663678"/>
                  </a:lnTo>
                  <a:lnTo>
                    <a:pt x="171940" y="0"/>
                  </a:lnTo>
                  <a:close/>
                </a:path>
              </a:pathLst>
            </a:custGeom>
            <a:solidFill>
              <a:srgbClr val="EA00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文本框 85"/>
            <p:cNvSpPr txBox="1"/>
            <p:nvPr/>
          </p:nvSpPr>
          <p:spPr>
            <a:xfrm flipH="1">
              <a:off x="-685613" y="4248768"/>
              <a:ext cx="7263813" cy="1235426"/>
            </a:xfrm>
            <a:prstGeom prst="rect">
              <a:avLst/>
            </a:prstGeom>
            <a:noFill/>
          </p:spPr>
          <p:txBody>
            <a:bodyPr wrap="square" rtlCol="0">
              <a:spAutoFit/>
            </a:bodyPr>
            <a:lstStyle/>
            <a:p>
              <a:pPr algn="r" fontAlgn="auto">
                <a:lnSpc>
                  <a:spcPct val="150000"/>
                </a:lnSpc>
              </a:pPr>
              <a:r>
                <a:rPr sz="1600" dirty="0">
                  <a:latin typeface="微软雅黑" panose="020B0503020204020204" charset="-122"/>
                  <a:ea typeface="微软雅黑" panose="020B0503020204020204" charset="-122"/>
                  <a:sym typeface="字魂35号-经典雅黑" panose="02000000000000000000" pitchFamily="2" charset="-122"/>
                </a:rPr>
                <a:t>将建设高质量教育体系，推动义务教育均衡发展和城乡一体化，促进全民受教育程度不断提升</a:t>
              </a:r>
              <a:r>
                <a:rPr lang="zh-CN" sz="1600" dirty="0">
                  <a:latin typeface="微软雅黑" panose="020B0503020204020204" charset="-122"/>
                  <a:ea typeface="微软雅黑" panose="020B0503020204020204" charset="-122"/>
                  <a:sym typeface="字魂35号-经典雅黑" panose="02000000000000000000" pitchFamily="2" charset="-122"/>
                </a:rPr>
                <a:t>。</a:t>
              </a:r>
              <a:endParaRPr lang="zh-CN" altLang="zh-CN"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endParaRPr>
            </a:p>
          </p:txBody>
        </p:sp>
        <p:sp>
          <p:nvSpPr>
            <p:cNvPr id="87" name="文本框 86"/>
            <p:cNvSpPr txBox="1"/>
            <p:nvPr/>
          </p:nvSpPr>
          <p:spPr>
            <a:xfrm flipH="1">
              <a:off x="7020151" y="4306429"/>
              <a:ext cx="2899104" cy="548238"/>
            </a:xfrm>
            <a:prstGeom prst="rect">
              <a:avLst/>
            </a:prstGeom>
            <a:noFill/>
          </p:spPr>
          <p:txBody>
            <a:bodyPr wrap="square" rtlCol="0">
              <a:spAutoFit/>
            </a:bodyPr>
            <a:lstStyle/>
            <a:p>
              <a:pPr lvl="0" algn="ctr"/>
              <a:r>
                <a:rPr lang="zh-CN" altLang="en-US" dirty="0">
                  <a:solidFill>
                    <a:prstClr val="white"/>
                  </a:solidFill>
                  <a:latin typeface="微软雅黑" panose="020B0503020204020204" charset="-122"/>
                  <a:ea typeface="微软雅黑" panose="020B0503020204020204" charset="-122"/>
                </a:rPr>
                <a:t>教育方面</a:t>
              </a:r>
            </a:p>
          </p:txBody>
        </p:sp>
      </p:grpSp>
    </p:spTree>
  </p:cSld>
  <p:clrMapOvr>
    <a:masterClrMapping/>
  </p:clrMapOvr>
  <mc:AlternateContent xmlns:mc="http://schemas.openxmlformats.org/markup-compatibility/2006">
    <mc:Choice xmlns="" xmlns:p14="http://schemas.microsoft.com/office/powerpoint/2010/main" Requires="p14">
      <p:transition p14:dur="5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1+#ppt_w/2"/>
                                          </p:val>
                                        </p:tav>
                                        <p:tav tm="100000">
                                          <p:val>
                                            <p:strVal val="#ppt_x"/>
                                          </p:val>
                                        </p:tav>
                                      </p:tavLst>
                                    </p:anim>
                                    <p:anim calcmode="lin" valueType="num">
                                      <p:cBhvr additive="base">
                                        <p:cTn id="1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500" fill="hold"/>
                                        <p:tgtEl>
                                          <p:spTgt spid="74"/>
                                        </p:tgtEl>
                                        <p:attrNameLst>
                                          <p:attrName>ppt_x</p:attrName>
                                        </p:attrNameLst>
                                      </p:cBhvr>
                                      <p:tavLst>
                                        <p:tav tm="0">
                                          <p:val>
                                            <p:strVal val="0-#ppt_w/2"/>
                                          </p:val>
                                        </p:tav>
                                        <p:tav tm="100000">
                                          <p:val>
                                            <p:strVal val="#ppt_x"/>
                                          </p:val>
                                        </p:tav>
                                      </p:tavLst>
                                    </p:anim>
                                    <p:anim calcmode="lin" valueType="num">
                                      <p:cBhvr additive="base">
                                        <p:cTn id="20"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图片 108" descr="E:\五中全会\解读\66.png66"/>
          <p:cNvPicPr>
            <a:picLocks noChangeAspect="1"/>
          </p:cNvPicPr>
          <p:nvPr/>
        </p:nvPicPr>
        <p:blipFill>
          <a:blip r:embed="rId4" cstate="print"/>
          <a:srcRect/>
          <a:stretch>
            <a:fillRect/>
          </a:stretch>
        </p:blipFill>
        <p:spPr>
          <a:xfrm>
            <a:off x="7295515" y="422910"/>
            <a:ext cx="1744345" cy="1744345"/>
          </a:xfrm>
          <a:prstGeom prst="rect">
            <a:avLst/>
          </a:prstGeom>
        </p:spPr>
      </p:pic>
      <p:cxnSp>
        <p:nvCxnSpPr>
          <p:cNvPr id="56" name="直接连接符 55"/>
          <p:cNvCxnSpPr/>
          <p:nvPr/>
        </p:nvCxnSpPr>
        <p:spPr>
          <a:xfrm>
            <a:off x="950595" y="530860"/>
            <a:ext cx="793686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lstStyle/>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2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党的十九届五中全会精神学习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4" name="图片 3" descr="未标题圆角"/>
          <p:cNvPicPr>
            <a:picLocks noChangeAspect="1"/>
          </p:cNvPicPr>
          <p:nvPr/>
        </p:nvPicPr>
        <p:blipFill>
          <a:blip r:embed="rId5" cstate="print"/>
          <a:stretch>
            <a:fillRect/>
          </a:stretch>
        </p:blipFill>
        <p:spPr>
          <a:xfrm>
            <a:off x="-16510" y="-8255"/>
            <a:ext cx="626745" cy="293370"/>
          </a:xfrm>
          <a:prstGeom prst="rect">
            <a:avLst/>
          </a:prstGeom>
        </p:spPr>
      </p:pic>
      <p:pic>
        <p:nvPicPr>
          <p:cNvPr id="27" name="图片 26" descr="圆角2"/>
          <p:cNvPicPr>
            <a:picLocks noChangeAspect="1"/>
          </p:cNvPicPr>
          <p:nvPr/>
        </p:nvPicPr>
        <p:blipFill>
          <a:blip r:embed="rId6" cstate="print"/>
          <a:stretch>
            <a:fillRect/>
          </a:stretch>
        </p:blipFill>
        <p:spPr>
          <a:xfrm>
            <a:off x="635" y="4655820"/>
            <a:ext cx="9143365" cy="487680"/>
          </a:xfrm>
          <a:prstGeom prst="rect">
            <a:avLst/>
          </a:prstGeom>
        </p:spPr>
      </p:pic>
      <p:cxnSp>
        <p:nvCxnSpPr>
          <p:cNvPr id="8" name="直接连接符 7"/>
          <p:cNvCxnSpPr/>
          <p:nvPr/>
        </p:nvCxnSpPr>
        <p:spPr>
          <a:xfrm>
            <a:off x="950595" y="530860"/>
            <a:ext cx="793686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pic>
        <p:nvPicPr>
          <p:cNvPr id="12" name="图片 11" descr="未标题圆角"/>
          <p:cNvPicPr>
            <a:picLocks noChangeAspect="1"/>
          </p:cNvPicPr>
          <p:nvPr/>
        </p:nvPicPr>
        <p:blipFill>
          <a:blip r:embed="rId5" cstate="print"/>
          <a:stretch>
            <a:fillRect/>
          </a:stretch>
        </p:blipFill>
        <p:spPr>
          <a:xfrm>
            <a:off x="-16510" y="-8255"/>
            <a:ext cx="626745" cy="293370"/>
          </a:xfrm>
          <a:prstGeom prst="rect">
            <a:avLst/>
          </a:prstGeom>
        </p:spPr>
      </p:pic>
      <p:pic>
        <p:nvPicPr>
          <p:cNvPr id="14" name="图片 13" descr="未标题-12"/>
          <p:cNvPicPr>
            <a:picLocks noChangeAspect="1"/>
          </p:cNvPicPr>
          <p:nvPr>
            <p:custDataLst>
              <p:tags r:id="rId1"/>
            </p:custDataLst>
          </p:nvPr>
        </p:nvPicPr>
        <p:blipFill>
          <a:blip r:embed="rId7" cstate="print"/>
          <a:stretch>
            <a:fillRect/>
          </a:stretch>
        </p:blipFill>
        <p:spPr>
          <a:xfrm>
            <a:off x="344805" y="229870"/>
            <a:ext cx="605790" cy="601980"/>
          </a:xfrm>
          <a:prstGeom prst="rect">
            <a:avLst/>
          </a:prstGeom>
        </p:spPr>
      </p:pic>
      <p:grpSp>
        <p:nvGrpSpPr>
          <p:cNvPr id="89" name="组合 88"/>
          <p:cNvGrpSpPr/>
          <p:nvPr/>
        </p:nvGrpSpPr>
        <p:grpSpPr>
          <a:xfrm>
            <a:off x="1277620" y="1868805"/>
            <a:ext cx="7282179" cy="476250"/>
            <a:chOff x="-827263" y="5654780"/>
            <a:chExt cx="10831397" cy="708961"/>
          </a:xfrm>
        </p:grpSpPr>
        <p:sp>
          <p:nvSpPr>
            <p:cNvPr id="90" name="任意多边形 89"/>
            <p:cNvSpPr/>
            <p:nvPr/>
          </p:nvSpPr>
          <p:spPr>
            <a:xfrm>
              <a:off x="6788150" y="5654780"/>
              <a:ext cx="3215984" cy="663587"/>
            </a:xfrm>
            <a:custGeom>
              <a:avLst/>
              <a:gdLst>
                <a:gd name="connsiteX0" fmla="*/ 171940 w 3123318"/>
                <a:gd name="connsiteY0" fmla="*/ 0 h 663678"/>
                <a:gd name="connsiteX1" fmla="*/ 3123318 w 3123318"/>
                <a:gd name="connsiteY1" fmla="*/ 0 h 663678"/>
                <a:gd name="connsiteX2" fmla="*/ 2957399 w 3123318"/>
                <a:gd name="connsiteY2" fmla="*/ 663678 h 663678"/>
                <a:gd name="connsiteX3" fmla="*/ 0 w 3123318"/>
                <a:gd name="connsiteY3" fmla="*/ 663678 h 663678"/>
                <a:gd name="connsiteX4" fmla="*/ 171940 w 3123318"/>
                <a:gd name="connsiteY4" fmla="*/ 0 h 66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318" h="663678">
                  <a:moveTo>
                    <a:pt x="171940" y="0"/>
                  </a:moveTo>
                  <a:lnTo>
                    <a:pt x="3123318" y="0"/>
                  </a:lnTo>
                  <a:lnTo>
                    <a:pt x="2957399" y="663678"/>
                  </a:lnTo>
                  <a:lnTo>
                    <a:pt x="0" y="663678"/>
                  </a:lnTo>
                  <a:lnTo>
                    <a:pt x="171940" y="0"/>
                  </a:lnTo>
                  <a:close/>
                </a:path>
              </a:pathLst>
            </a:custGeom>
            <a:solidFill>
              <a:srgbClr val="EA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文本框 91"/>
            <p:cNvSpPr txBox="1"/>
            <p:nvPr/>
          </p:nvSpPr>
          <p:spPr>
            <a:xfrm flipH="1">
              <a:off x="-827263" y="5678412"/>
              <a:ext cx="7615413" cy="685329"/>
            </a:xfrm>
            <a:prstGeom prst="rect">
              <a:avLst/>
            </a:prstGeom>
            <a:noFill/>
          </p:spPr>
          <p:txBody>
            <a:bodyPr wrap="square" rtlCol="0">
              <a:spAutoFit/>
            </a:bodyPr>
            <a:lstStyle/>
            <a:p>
              <a:pPr algn="r" fontAlgn="auto">
                <a:lnSpc>
                  <a:spcPct val="150000"/>
                </a:lnSpc>
              </a:pPr>
              <a:r>
                <a:rPr sz="1600" dirty="0">
                  <a:latin typeface="微软雅黑" panose="020B0503020204020204" charset="-122"/>
                  <a:ea typeface="微软雅黑" panose="020B0503020204020204" charset="-122"/>
                  <a:sym typeface="字魂35号-经典雅黑" panose="02000000000000000000" pitchFamily="2" charset="-122"/>
                </a:rPr>
                <a:t>将广泛开展群众性文化活动，广泛开展全民健身运动</a:t>
              </a:r>
              <a:r>
                <a:rPr lang="zh-CN" sz="1600" dirty="0">
                  <a:latin typeface="微软雅黑" panose="020B0503020204020204" charset="-122"/>
                  <a:ea typeface="微软雅黑" panose="020B0503020204020204" charset="-122"/>
                  <a:sym typeface="字魂35号-经典雅黑" panose="02000000000000000000" pitchFamily="2" charset="-122"/>
                </a:rPr>
                <a:t>。</a:t>
              </a:r>
              <a:endParaRPr lang="zh-CN" altLang="zh-CN"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endParaRPr>
            </a:p>
          </p:txBody>
        </p:sp>
        <p:sp>
          <p:nvSpPr>
            <p:cNvPr id="93" name="文本框 92"/>
            <p:cNvSpPr txBox="1"/>
            <p:nvPr/>
          </p:nvSpPr>
          <p:spPr>
            <a:xfrm flipH="1">
              <a:off x="6823099" y="5721894"/>
              <a:ext cx="3150815" cy="548263"/>
            </a:xfrm>
            <a:prstGeom prst="rect">
              <a:avLst/>
            </a:prstGeom>
            <a:noFill/>
          </p:spPr>
          <p:txBody>
            <a:bodyPr wrap="square" rtlCol="0">
              <a:spAutoFit/>
            </a:bodyPr>
            <a:lstStyle/>
            <a:p>
              <a:pPr lvl="0" algn="ctr"/>
              <a:r>
                <a:rPr lang="zh-CN" altLang="en-US" dirty="0">
                  <a:solidFill>
                    <a:prstClr val="white"/>
                  </a:solidFill>
                  <a:latin typeface="微软雅黑" panose="020B0503020204020204" charset="-122"/>
                  <a:ea typeface="微软雅黑" panose="020B0503020204020204" charset="-122"/>
                </a:rPr>
                <a:t>文化体育方面</a:t>
              </a:r>
            </a:p>
          </p:txBody>
        </p:sp>
      </p:grpSp>
      <p:grpSp>
        <p:nvGrpSpPr>
          <p:cNvPr id="5" name="组合 4"/>
          <p:cNvGrpSpPr/>
          <p:nvPr/>
        </p:nvGrpSpPr>
        <p:grpSpPr>
          <a:xfrm>
            <a:off x="1130935" y="2650324"/>
            <a:ext cx="7210507" cy="829945"/>
            <a:chOff x="727335" y="1463882"/>
            <a:chExt cx="9677921" cy="1234324"/>
          </a:xfrm>
        </p:grpSpPr>
        <p:sp>
          <p:nvSpPr>
            <p:cNvPr id="6" name="任意多边形 5"/>
            <p:cNvSpPr/>
            <p:nvPr/>
          </p:nvSpPr>
          <p:spPr>
            <a:xfrm>
              <a:off x="7535948" y="1680396"/>
              <a:ext cx="2869198" cy="663678"/>
            </a:xfrm>
            <a:custGeom>
              <a:avLst/>
              <a:gdLst>
                <a:gd name="connsiteX0" fmla="*/ 171940 w 2869198"/>
                <a:gd name="connsiteY0" fmla="*/ 0 h 663678"/>
                <a:gd name="connsiteX1" fmla="*/ 2869198 w 2869198"/>
                <a:gd name="connsiteY1" fmla="*/ 0 h 663678"/>
                <a:gd name="connsiteX2" fmla="*/ 2703279 w 2869198"/>
                <a:gd name="connsiteY2" fmla="*/ 663678 h 663678"/>
                <a:gd name="connsiteX3" fmla="*/ 0 w 2869198"/>
                <a:gd name="connsiteY3" fmla="*/ 663678 h 663678"/>
                <a:gd name="connsiteX4" fmla="*/ 171940 w 2869198"/>
                <a:gd name="connsiteY4" fmla="*/ 0 h 66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198" h="663678">
                  <a:moveTo>
                    <a:pt x="171940" y="0"/>
                  </a:moveTo>
                  <a:lnTo>
                    <a:pt x="2869198" y="0"/>
                  </a:lnTo>
                  <a:lnTo>
                    <a:pt x="2703279" y="663678"/>
                  </a:lnTo>
                  <a:lnTo>
                    <a:pt x="0" y="663678"/>
                  </a:lnTo>
                  <a:lnTo>
                    <a:pt x="171940" y="0"/>
                  </a:lnTo>
                  <a:close/>
                </a:path>
              </a:pathLst>
            </a:custGeom>
            <a:solidFill>
              <a:srgbClr val="EA00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flipH="1">
              <a:off x="727335" y="1463882"/>
              <a:ext cx="6831997" cy="1234324"/>
            </a:xfrm>
            <a:prstGeom prst="rect">
              <a:avLst/>
            </a:prstGeom>
            <a:noFill/>
          </p:spPr>
          <p:txBody>
            <a:bodyPr wrap="square" rtlCol="0">
              <a:spAutoFit/>
            </a:bodyPr>
            <a:lstStyle/>
            <a:p>
              <a:pPr algn="r" fontAlgn="auto">
                <a:lnSpc>
                  <a:spcPct val="150000"/>
                </a:lnSpc>
              </a:pPr>
              <a:r>
                <a:rPr sz="1600" dirty="0">
                  <a:latin typeface="微软雅黑" panose="020B0503020204020204" charset="-122"/>
                  <a:ea typeface="微软雅黑" panose="020B0503020204020204" charset="-122"/>
                  <a:sym typeface="字魂35号-经典雅黑" panose="02000000000000000000" pitchFamily="2" charset="-122"/>
                </a:rPr>
                <a:t>将全面推进健康中国建设，加快优质医疗资源扩容和区域均衡布局，使卫生健康体系更加完善</a:t>
              </a:r>
              <a:r>
                <a:rPr lang="zh-CN" sz="1600" dirty="0">
                  <a:latin typeface="微软雅黑" panose="020B0503020204020204" charset="-122"/>
                  <a:ea typeface="微软雅黑" panose="020B0503020204020204" charset="-122"/>
                  <a:sym typeface="字魂35号-经典雅黑" panose="02000000000000000000" pitchFamily="2" charset="-122"/>
                </a:rPr>
                <a:t>。</a:t>
              </a:r>
              <a:endParaRPr lang="zh-CN" altLang="zh-CN"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endParaRPr>
            </a:p>
          </p:txBody>
        </p:sp>
        <p:sp>
          <p:nvSpPr>
            <p:cNvPr id="9" name="文本框 8"/>
            <p:cNvSpPr txBox="1"/>
            <p:nvPr/>
          </p:nvSpPr>
          <p:spPr>
            <a:xfrm flipH="1">
              <a:off x="7581862" y="1738796"/>
              <a:ext cx="2823394" cy="547749"/>
            </a:xfrm>
            <a:prstGeom prst="rect">
              <a:avLst/>
            </a:prstGeom>
            <a:noFill/>
          </p:spPr>
          <p:txBody>
            <a:bodyPr wrap="square" rtlCol="0">
              <a:spAutoFit/>
            </a:bodyPr>
            <a:lstStyle/>
            <a:p>
              <a:pPr algn="ctr"/>
              <a:r>
                <a:rPr lang="zh-CN" altLang="en-US" dirty="0" smtClean="0">
                  <a:solidFill>
                    <a:schemeClr val="bg1"/>
                  </a:solidFill>
                  <a:latin typeface="微软雅黑" panose="020B0503020204020204" charset="-122"/>
                  <a:ea typeface="微软雅黑" panose="020B0503020204020204" charset="-122"/>
                </a:rPr>
                <a:t>健康方面</a:t>
              </a:r>
            </a:p>
          </p:txBody>
        </p:sp>
      </p:grpSp>
    </p:spTree>
  </p:cSld>
  <p:clrMapOvr>
    <a:masterClrMapping/>
  </p:clrMapOvr>
  <mc:AlternateContent xmlns:mc="http://schemas.openxmlformats.org/markup-compatibility/2006">
    <mc:Choice xmlns="" xmlns:p14="http://schemas.microsoft.com/office/powerpoint/2010/main" Requires="p14">
      <p:transition p14:dur="5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0-#ppt_w/2"/>
                                          </p:val>
                                        </p:tav>
                                        <p:tav tm="100000">
                                          <p:val>
                                            <p:strVal val="#ppt_x"/>
                                          </p:val>
                                        </p:tav>
                                      </p:tavLst>
                                    </p:anim>
                                    <p:anim calcmode="lin" valueType="num">
                                      <p:cBhvr additive="base">
                                        <p:cTn id="8" dur="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E:\五中全会\解读\66.png66"/>
          <p:cNvPicPr>
            <a:picLocks noChangeAspect="1"/>
          </p:cNvPicPr>
          <p:nvPr/>
        </p:nvPicPr>
        <p:blipFill>
          <a:blip r:embed="rId4" cstate="print"/>
          <a:srcRect/>
          <a:stretch>
            <a:fillRect/>
          </a:stretch>
        </p:blipFill>
        <p:spPr>
          <a:xfrm>
            <a:off x="7295515" y="422910"/>
            <a:ext cx="1744345" cy="1744345"/>
          </a:xfrm>
          <a:prstGeom prst="rect">
            <a:avLst/>
          </a:prstGeom>
        </p:spPr>
      </p:pic>
      <p:cxnSp>
        <p:nvCxnSpPr>
          <p:cNvPr id="8" name="直接连接符 7"/>
          <p:cNvCxnSpPr/>
          <p:nvPr/>
        </p:nvCxnSpPr>
        <p:spPr>
          <a:xfrm>
            <a:off x="950595" y="530860"/>
            <a:ext cx="793686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499225" y="254635"/>
            <a:ext cx="2458720" cy="275590"/>
          </a:xfrm>
          <a:prstGeom prst="rect">
            <a:avLst/>
          </a:prstGeom>
          <a:noFill/>
        </p:spPr>
        <p:txBody>
          <a:bodyPr wrap="square">
            <a:spAutoFit/>
          </a:bodyPr>
          <a:lstStyle/>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2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党的十九届五中全会精神学习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12" name="图片 11" descr="未标题圆角"/>
          <p:cNvPicPr>
            <a:picLocks noChangeAspect="1"/>
          </p:cNvPicPr>
          <p:nvPr/>
        </p:nvPicPr>
        <p:blipFill>
          <a:blip r:embed="rId5" cstate="print"/>
          <a:stretch>
            <a:fillRect/>
          </a:stretch>
        </p:blipFill>
        <p:spPr>
          <a:xfrm>
            <a:off x="-16510" y="-8255"/>
            <a:ext cx="626745" cy="293370"/>
          </a:xfrm>
          <a:prstGeom prst="rect">
            <a:avLst/>
          </a:prstGeom>
        </p:spPr>
      </p:pic>
      <p:pic>
        <p:nvPicPr>
          <p:cNvPr id="13" name="图片 12" descr="圆角2"/>
          <p:cNvPicPr>
            <a:picLocks noChangeAspect="1"/>
          </p:cNvPicPr>
          <p:nvPr/>
        </p:nvPicPr>
        <p:blipFill>
          <a:blip r:embed="rId6" cstate="print"/>
          <a:stretch>
            <a:fillRect/>
          </a:stretch>
        </p:blipFill>
        <p:spPr>
          <a:xfrm>
            <a:off x="635" y="4655820"/>
            <a:ext cx="9143365" cy="487680"/>
          </a:xfrm>
          <a:prstGeom prst="rect">
            <a:avLst/>
          </a:prstGeom>
        </p:spPr>
      </p:pic>
      <p:pic>
        <p:nvPicPr>
          <p:cNvPr id="3" name="图片 2" descr="未标题-12"/>
          <p:cNvPicPr>
            <a:picLocks noChangeAspect="1"/>
          </p:cNvPicPr>
          <p:nvPr>
            <p:custDataLst>
              <p:tags r:id="rId1"/>
            </p:custDataLst>
          </p:nvPr>
        </p:nvPicPr>
        <p:blipFill>
          <a:blip r:embed="rId7" cstate="print"/>
          <a:stretch>
            <a:fillRect/>
          </a:stretch>
        </p:blipFill>
        <p:spPr>
          <a:xfrm>
            <a:off x="342900" y="229870"/>
            <a:ext cx="605790" cy="601980"/>
          </a:xfrm>
          <a:prstGeom prst="rect">
            <a:avLst/>
          </a:prstGeom>
        </p:spPr>
      </p:pic>
      <p:grpSp>
        <p:nvGrpSpPr>
          <p:cNvPr id="33" name="组合 32"/>
          <p:cNvGrpSpPr/>
          <p:nvPr/>
        </p:nvGrpSpPr>
        <p:grpSpPr>
          <a:xfrm>
            <a:off x="1038225" y="1781175"/>
            <a:ext cx="7456805" cy="829945"/>
            <a:chOff x="-416080" y="2703533"/>
            <a:chExt cx="10728495" cy="1235426"/>
          </a:xfrm>
        </p:grpSpPr>
        <p:sp>
          <p:nvSpPr>
            <p:cNvPr id="67" name="任意多边形 66"/>
            <p:cNvSpPr/>
            <p:nvPr/>
          </p:nvSpPr>
          <p:spPr>
            <a:xfrm>
              <a:off x="7194702" y="2842755"/>
              <a:ext cx="2981724" cy="663678"/>
            </a:xfrm>
            <a:custGeom>
              <a:avLst/>
              <a:gdLst>
                <a:gd name="connsiteX0" fmla="*/ 171940 w 2981724"/>
                <a:gd name="connsiteY0" fmla="*/ 0 h 663678"/>
                <a:gd name="connsiteX1" fmla="*/ 2981724 w 2981724"/>
                <a:gd name="connsiteY1" fmla="*/ 0 h 663678"/>
                <a:gd name="connsiteX2" fmla="*/ 2815805 w 2981724"/>
                <a:gd name="connsiteY2" fmla="*/ 663678 h 663678"/>
                <a:gd name="connsiteX3" fmla="*/ 0 w 2981724"/>
                <a:gd name="connsiteY3" fmla="*/ 663678 h 663678"/>
                <a:gd name="connsiteX4" fmla="*/ 171940 w 2981724"/>
                <a:gd name="connsiteY4" fmla="*/ 0 h 66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1724" h="663678">
                  <a:moveTo>
                    <a:pt x="171940" y="0"/>
                  </a:moveTo>
                  <a:lnTo>
                    <a:pt x="2981724" y="0"/>
                  </a:lnTo>
                  <a:lnTo>
                    <a:pt x="2815805" y="663678"/>
                  </a:lnTo>
                  <a:lnTo>
                    <a:pt x="0" y="663678"/>
                  </a:lnTo>
                  <a:lnTo>
                    <a:pt x="171940" y="0"/>
                  </a:lnTo>
                  <a:close/>
                </a:path>
              </a:pathLst>
            </a:custGeom>
            <a:solidFill>
              <a:srgbClr val="EA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p:cNvSpPr txBox="1"/>
            <p:nvPr/>
          </p:nvSpPr>
          <p:spPr>
            <a:xfrm flipH="1">
              <a:off x="-416080" y="2703533"/>
              <a:ext cx="7610352" cy="1235426"/>
            </a:xfrm>
            <a:prstGeom prst="rect">
              <a:avLst/>
            </a:prstGeom>
            <a:noFill/>
          </p:spPr>
          <p:txBody>
            <a:bodyPr wrap="square" rtlCol="0">
              <a:spAutoFit/>
            </a:bodyPr>
            <a:lstStyle/>
            <a:p>
              <a:pPr algn="r" fontAlgn="auto">
                <a:lnSpc>
                  <a:spcPct val="150000"/>
                </a:lnSpc>
              </a:pPr>
              <a:r>
                <a:rPr sz="1600" dirty="0">
                  <a:latin typeface="微软雅黑" panose="020B0503020204020204" charset="-122"/>
                  <a:ea typeface="微软雅黑" panose="020B0503020204020204" charset="-122"/>
                  <a:sym typeface="字魂35号-经典雅黑" panose="02000000000000000000" pitchFamily="2" charset="-122"/>
                </a:rPr>
                <a:t>将实施积极应对人口老龄化国家战略，促进人口长期均衡发展，健全基本养老服务体系</a:t>
              </a:r>
              <a:r>
                <a:rPr lang="zh-CN" sz="1600" dirty="0">
                  <a:latin typeface="微软雅黑" panose="020B0503020204020204" charset="-122"/>
                  <a:ea typeface="微软雅黑" panose="020B0503020204020204" charset="-122"/>
                  <a:sym typeface="字魂35号-经典雅黑" panose="02000000000000000000" pitchFamily="2" charset="-122"/>
                </a:rPr>
                <a:t>。</a:t>
              </a:r>
              <a:endParaRPr lang="zh-CN" altLang="zh-CN"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endParaRPr>
            </a:p>
          </p:txBody>
        </p:sp>
        <p:sp>
          <p:nvSpPr>
            <p:cNvPr id="69" name="文本框 68"/>
            <p:cNvSpPr txBox="1"/>
            <p:nvPr/>
          </p:nvSpPr>
          <p:spPr>
            <a:xfrm flipH="1">
              <a:off x="7059991" y="2919980"/>
              <a:ext cx="3252424" cy="548238"/>
            </a:xfrm>
            <a:prstGeom prst="rect">
              <a:avLst/>
            </a:prstGeom>
            <a:noFill/>
          </p:spPr>
          <p:txBody>
            <a:bodyPr wrap="square" rtlCol="0">
              <a:spAutoFit/>
            </a:bodyPr>
            <a:lstStyle/>
            <a:p>
              <a:pPr lvl="0" algn="ctr"/>
              <a:r>
                <a:rPr lang="zh-CN" altLang="en-US" dirty="0">
                  <a:solidFill>
                    <a:prstClr val="white"/>
                  </a:solidFill>
                  <a:latin typeface="微软雅黑" panose="020B0503020204020204" charset="-122"/>
                  <a:ea typeface="微软雅黑" panose="020B0503020204020204" charset="-122"/>
                </a:rPr>
                <a:t>养老方面</a:t>
              </a:r>
            </a:p>
          </p:txBody>
        </p:sp>
      </p:grpSp>
      <p:grpSp>
        <p:nvGrpSpPr>
          <p:cNvPr id="74" name="组合 73"/>
          <p:cNvGrpSpPr/>
          <p:nvPr/>
        </p:nvGrpSpPr>
        <p:grpSpPr>
          <a:xfrm>
            <a:off x="929006" y="2840355"/>
            <a:ext cx="7254874" cy="829945"/>
            <a:chOff x="-869758" y="4248768"/>
            <a:chExt cx="10789009" cy="1235426"/>
          </a:xfrm>
        </p:grpSpPr>
        <p:sp>
          <p:nvSpPr>
            <p:cNvPr id="75" name="任意多边形 74"/>
            <p:cNvSpPr/>
            <p:nvPr/>
          </p:nvSpPr>
          <p:spPr>
            <a:xfrm>
              <a:off x="6830444" y="4248768"/>
              <a:ext cx="3088807" cy="663678"/>
            </a:xfrm>
            <a:custGeom>
              <a:avLst/>
              <a:gdLst>
                <a:gd name="connsiteX0" fmla="*/ 171940 w 3088807"/>
                <a:gd name="connsiteY0" fmla="*/ 0 h 663678"/>
                <a:gd name="connsiteX1" fmla="*/ 3088807 w 3088807"/>
                <a:gd name="connsiteY1" fmla="*/ 0 h 663678"/>
                <a:gd name="connsiteX2" fmla="*/ 2922888 w 3088807"/>
                <a:gd name="connsiteY2" fmla="*/ 663678 h 663678"/>
                <a:gd name="connsiteX3" fmla="*/ 0 w 3088807"/>
                <a:gd name="connsiteY3" fmla="*/ 663678 h 663678"/>
                <a:gd name="connsiteX4" fmla="*/ 171940 w 3088807"/>
                <a:gd name="connsiteY4" fmla="*/ 0 h 66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8807" h="663678">
                  <a:moveTo>
                    <a:pt x="171940" y="0"/>
                  </a:moveTo>
                  <a:lnTo>
                    <a:pt x="3088807" y="0"/>
                  </a:lnTo>
                  <a:lnTo>
                    <a:pt x="2922888" y="663678"/>
                  </a:lnTo>
                  <a:lnTo>
                    <a:pt x="0" y="663678"/>
                  </a:lnTo>
                  <a:lnTo>
                    <a:pt x="171940" y="0"/>
                  </a:lnTo>
                  <a:close/>
                </a:path>
              </a:pathLst>
            </a:custGeom>
            <a:solidFill>
              <a:srgbClr val="EA00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文本框 85"/>
            <p:cNvSpPr txBox="1"/>
            <p:nvPr/>
          </p:nvSpPr>
          <p:spPr>
            <a:xfrm flipH="1">
              <a:off x="-869758" y="4248768"/>
              <a:ext cx="7447958" cy="1235426"/>
            </a:xfrm>
            <a:prstGeom prst="rect">
              <a:avLst/>
            </a:prstGeom>
            <a:noFill/>
          </p:spPr>
          <p:txBody>
            <a:bodyPr wrap="square" rtlCol="0">
              <a:spAutoFit/>
            </a:bodyPr>
            <a:lstStyle/>
            <a:p>
              <a:pPr algn="r" fontAlgn="auto">
                <a:lnSpc>
                  <a:spcPct val="150000"/>
                </a:lnSpc>
              </a:pPr>
              <a:r>
                <a:rPr sz="1600" dirty="0">
                  <a:latin typeface="微软雅黑" panose="020B0503020204020204" charset="-122"/>
                  <a:ea typeface="微软雅黑" panose="020B0503020204020204" charset="-122"/>
                  <a:sym typeface="字魂35号-经典雅黑" panose="02000000000000000000" pitchFamily="2" charset="-122"/>
                </a:rPr>
                <a:t>将健全覆盖全民、统筹城乡、公平统一、可持续的多层次社会保障体系。</a:t>
              </a:r>
              <a:endParaRPr lang="zh-CN" altLang="zh-CN"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endParaRPr>
            </a:p>
          </p:txBody>
        </p:sp>
        <p:sp>
          <p:nvSpPr>
            <p:cNvPr id="87" name="文本框 86"/>
            <p:cNvSpPr txBox="1"/>
            <p:nvPr/>
          </p:nvSpPr>
          <p:spPr>
            <a:xfrm flipH="1">
              <a:off x="6842616" y="4302648"/>
              <a:ext cx="2899104" cy="548238"/>
            </a:xfrm>
            <a:prstGeom prst="rect">
              <a:avLst/>
            </a:prstGeom>
            <a:noFill/>
          </p:spPr>
          <p:txBody>
            <a:bodyPr wrap="square" rtlCol="0">
              <a:spAutoFit/>
            </a:bodyPr>
            <a:lstStyle/>
            <a:p>
              <a:pPr lvl="0" algn="ctr"/>
              <a:r>
                <a:rPr lang="zh-CN" altLang="en-US" dirty="0">
                  <a:solidFill>
                    <a:prstClr val="white"/>
                  </a:solidFill>
                  <a:latin typeface="微软雅黑" panose="020B0503020204020204" charset="-122"/>
                  <a:ea typeface="微软雅黑" panose="020B0503020204020204" charset="-122"/>
                </a:rPr>
                <a:t>社保方面</a:t>
              </a:r>
            </a:p>
          </p:txBody>
        </p:sp>
      </p:grpSp>
    </p:spTree>
  </p:cSld>
  <p:clrMapOvr>
    <a:masterClrMapping/>
  </p:clrMapOvr>
  <mc:AlternateContent xmlns:mc="http://schemas.openxmlformats.org/markup-compatibility/2006">
    <mc:Choice xmlns="" xmlns:p14="http://schemas.microsoft.com/office/powerpoint/2010/main" Requires="p14">
      <p:transition p14:dur="5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500" fill="hold"/>
                                        <p:tgtEl>
                                          <p:spTgt spid="74"/>
                                        </p:tgtEl>
                                        <p:attrNameLst>
                                          <p:attrName>ppt_x</p:attrName>
                                        </p:attrNameLst>
                                      </p:cBhvr>
                                      <p:tavLst>
                                        <p:tav tm="0">
                                          <p:val>
                                            <p:strVal val="1+#ppt_w/2"/>
                                          </p:val>
                                        </p:tav>
                                        <p:tav tm="100000">
                                          <p:val>
                                            <p:strVal val="#ppt_x"/>
                                          </p:val>
                                        </p:tav>
                                      </p:tavLst>
                                    </p:anim>
                                    <p:anim calcmode="lin" valueType="num">
                                      <p:cBhvr additive="base">
                                        <p:cTn id="14"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5330053" y="1801563"/>
            <a:ext cx="710750" cy="88254"/>
            <a:chOff x="7047471" y="3587545"/>
            <a:chExt cx="947667" cy="117672"/>
          </a:xfrm>
          <a:solidFill>
            <a:schemeClr val="accent2"/>
          </a:solidFill>
        </p:grpSpPr>
        <p:cxnSp>
          <p:nvCxnSpPr>
            <p:cNvPr id="29" name="直接连接符 28"/>
            <p:cNvCxnSpPr/>
            <p:nvPr/>
          </p:nvCxnSpPr>
          <p:spPr>
            <a:xfrm>
              <a:off x="7165144" y="3646381"/>
              <a:ext cx="829994"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7047471" y="3587545"/>
              <a:ext cx="117672" cy="11767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000" b="1">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grpSp>
      <p:grpSp>
        <p:nvGrpSpPr>
          <p:cNvPr id="5" name="组合 4"/>
          <p:cNvGrpSpPr/>
          <p:nvPr/>
        </p:nvGrpSpPr>
        <p:grpSpPr>
          <a:xfrm>
            <a:off x="3102136" y="1801563"/>
            <a:ext cx="710750" cy="88254"/>
            <a:chOff x="4076914" y="3587545"/>
            <a:chExt cx="947666" cy="117672"/>
          </a:xfrm>
          <a:solidFill>
            <a:schemeClr val="accent1"/>
          </a:solidFill>
        </p:grpSpPr>
        <p:cxnSp>
          <p:nvCxnSpPr>
            <p:cNvPr id="30" name="直接连接符 29"/>
            <p:cNvCxnSpPr/>
            <p:nvPr/>
          </p:nvCxnSpPr>
          <p:spPr>
            <a:xfrm>
              <a:off x="4076914" y="3646381"/>
              <a:ext cx="829994"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4906908" y="3587545"/>
              <a:ext cx="117672" cy="11767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000" b="1">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grpSp>
      <p:sp>
        <p:nvSpPr>
          <p:cNvPr id="2" name="文本框 1"/>
          <p:cNvSpPr txBox="1"/>
          <p:nvPr/>
        </p:nvSpPr>
        <p:spPr>
          <a:xfrm>
            <a:off x="2426335" y="2689860"/>
            <a:ext cx="4297680" cy="64516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algn="l"/>
            <a:r>
              <a:rPr lang="zh-CN" altLang="en-US" sz="3600" b="1">
                <a:solidFill>
                  <a:srgbClr val="E70000"/>
                </a:solidFill>
                <a:latin typeface="微软雅黑" panose="020B0503020204020204" charset="-122"/>
                <a:ea typeface="微软雅黑" panose="020B0503020204020204" charset="-122"/>
              </a:rPr>
              <a:t>双循环的新发展格局</a:t>
            </a:r>
          </a:p>
        </p:txBody>
      </p:sp>
      <p:grpSp>
        <p:nvGrpSpPr>
          <p:cNvPr id="23" name="组合 22"/>
          <p:cNvGrpSpPr/>
          <p:nvPr/>
        </p:nvGrpSpPr>
        <p:grpSpPr>
          <a:xfrm>
            <a:off x="3942080" y="1290320"/>
            <a:ext cx="1259205" cy="972185"/>
            <a:chOff x="6208" y="2032"/>
            <a:chExt cx="1983" cy="1531"/>
          </a:xfrm>
        </p:grpSpPr>
        <p:sp>
          <p:nvSpPr>
            <p:cNvPr id="20" name="椭圆 19"/>
            <p:cNvSpPr/>
            <p:nvPr/>
          </p:nvSpPr>
          <p:spPr>
            <a:xfrm>
              <a:off x="6434" y="2032"/>
              <a:ext cx="1531" cy="1531"/>
            </a:xfrm>
            <a:prstGeom prst="ellipse">
              <a:avLst/>
            </a:prstGeom>
            <a:solidFill>
              <a:schemeClr val="accent1">
                <a:lumMod val="40000"/>
                <a:lumOff val="60000"/>
                <a:alpha val="50000"/>
              </a:schemeClr>
            </a:solidFill>
            <a:ln w="25400" cap="flat" cmpd="sng" algn="ctr">
              <a:noFill/>
              <a:prstDash val="solid"/>
            </a:ln>
            <a:effectLst/>
          </p:spPr>
          <p:txBody>
            <a:bodyPr rtlCol="0" anchor="ctr"/>
            <a:lstStyle/>
            <a:p>
              <a:pPr algn="ctr" defTabSz="1218565">
                <a:defRPr/>
              </a:pPr>
              <a:endParaRPr lang="zh-CN" altLang="en-US" kern="0">
                <a:solidFill>
                  <a:sysClr val="window" lastClr="FFFFFF"/>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椭圆 20"/>
            <p:cNvSpPr/>
            <p:nvPr/>
          </p:nvSpPr>
          <p:spPr>
            <a:xfrm>
              <a:off x="6581" y="2174"/>
              <a:ext cx="1247" cy="1247"/>
            </a:xfrm>
            <a:prstGeom prst="ellipse">
              <a:avLst/>
            </a:prstGeom>
            <a:solidFill>
              <a:srgbClr val="DD0000"/>
            </a:solidFill>
            <a:ln w="25400" cap="flat" cmpd="sng" algn="ctr">
              <a:noFill/>
              <a:prstDash val="solid"/>
            </a:ln>
            <a:effectLst/>
          </p:spPr>
          <p:txBody>
            <a:bodyPr rtlCol="0" anchor="ctr"/>
            <a:lstStyle/>
            <a:p>
              <a:pPr algn="ctr" defTabSz="1218565">
                <a:defRPr/>
              </a:pPr>
              <a:endParaRPr lang="zh-CN" altLang="en-US" kern="0">
                <a:solidFill>
                  <a:sysClr val="window" lastClr="FFFFFF"/>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2" name="TextBox 14"/>
            <p:cNvSpPr txBox="1"/>
            <p:nvPr/>
          </p:nvSpPr>
          <p:spPr>
            <a:xfrm>
              <a:off x="6208" y="2284"/>
              <a:ext cx="1983" cy="102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4271" tIns="47135" rIns="94271" bIns="47135">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en-US" altLang="zh-CN" sz="3600" kern="0" dirty="0">
                  <a:solidFill>
                    <a:sysClr val="window" lastClr="FFFFFF"/>
                  </a:solidFill>
                  <a:effectLst/>
                  <a:latin typeface="思源黑体 CN Medium" panose="020B0600000000000000" pitchFamily="34" charset="-122"/>
                  <a:ea typeface="思源黑体 CN Medium" panose="020B0600000000000000" pitchFamily="34" charset="-122"/>
                  <a:sym typeface="思源黑体 CN Medium" panose="020B0600000000000000" pitchFamily="34" charset="-122"/>
                </a:rPr>
                <a:t>4</a:t>
              </a:r>
              <a:endParaRPr lang="zh-CN" altLang="en-US" sz="3600" kern="0" dirty="0">
                <a:solidFill>
                  <a:sysClr val="window" lastClr="FFFFFF"/>
                </a:solidFill>
                <a:effectLst/>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pic>
        <p:nvPicPr>
          <p:cNvPr id="35" name="图片 3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86380" y="3294380"/>
            <a:ext cx="3569970" cy="57340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824730" y="1254125"/>
            <a:ext cx="3581400" cy="3058795"/>
            <a:chOff x="1179444" y="3181295"/>
            <a:chExt cx="4916556" cy="3058656"/>
          </a:xfrm>
        </p:grpSpPr>
        <p:sp>
          <p:nvSpPr>
            <p:cNvPr id="20" name="矩形 19"/>
            <p:cNvSpPr/>
            <p:nvPr/>
          </p:nvSpPr>
          <p:spPr>
            <a:xfrm>
              <a:off x="1179444" y="3181295"/>
              <a:ext cx="4916556" cy="3058656"/>
            </a:xfrm>
            <a:prstGeom prst="rect">
              <a:avLst/>
            </a:prstGeom>
            <a:noFill/>
            <a:ln>
              <a:solidFill>
                <a:srgbClr val="F4C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242391" y="3259024"/>
              <a:ext cx="4790661" cy="2903197"/>
            </a:xfrm>
            <a:prstGeom prst="rect">
              <a:avLst/>
            </a:prstGeom>
            <a:solidFill>
              <a:schemeClr val="bg1">
                <a:alpha val="62000"/>
              </a:schemeClr>
            </a:solidFill>
            <a:ln>
              <a:solidFill>
                <a:srgbClr val="F4C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61365" y="1254125"/>
            <a:ext cx="3581400" cy="3058795"/>
            <a:chOff x="1179444" y="3181295"/>
            <a:chExt cx="4916556" cy="3058656"/>
          </a:xfrm>
        </p:grpSpPr>
        <p:sp>
          <p:nvSpPr>
            <p:cNvPr id="25" name="矩形 24"/>
            <p:cNvSpPr/>
            <p:nvPr/>
          </p:nvSpPr>
          <p:spPr>
            <a:xfrm>
              <a:off x="1179444" y="3181295"/>
              <a:ext cx="4916556" cy="3058656"/>
            </a:xfrm>
            <a:prstGeom prst="rect">
              <a:avLst/>
            </a:prstGeom>
            <a:noFill/>
            <a:ln>
              <a:solidFill>
                <a:srgbClr val="F4C9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242391" y="3259024"/>
              <a:ext cx="4790661" cy="2903197"/>
            </a:xfrm>
            <a:prstGeom prst="rect">
              <a:avLst/>
            </a:prstGeom>
            <a:solidFill>
              <a:schemeClr val="bg1">
                <a:alpha val="61000"/>
              </a:schemeClr>
            </a:solidFill>
            <a:ln>
              <a:solidFill>
                <a:srgbClr val="F4C9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descr="E:\五中全会\解读\66.png66"/>
          <p:cNvPicPr>
            <a:picLocks noChangeAspect="1"/>
          </p:cNvPicPr>
          <p:nvPr/>
        </p:nvPicPr>
        <p:blipFill>
          <a:blip r:embed="rId4" cstate="print"/>
          <a:srcRect/>
          <a:stretch>
            <a:fillRect/>
          </a:stretch>
        </p:blipFill>
        <p:spPr>
          <a:xfrm>
            <a:off x="7399655" y="285115"/>
            <a:ext cx="1744345" cy="1744345"/>
          </a:xfrm>
          <a:prstGeom prst="rect">
            <a:avLst/>
          </a:prstGeom>
        </p:spPr>
      </p:pic>
      <p:sp>
        <p:nvSpPr>
          <p:cNvPr id="81" name="Rectangle 48"/>
          <p:cNvSpPr/>
          <p:nvPr/>
        </p:nvSpPr>
        <p:spPr>
          <a:xfrm>
            <a:off x="1210945" y="1445895"/>
            <a:ext cx="2682240" cy="2333625"/>
          </a:xfrm>
          <a:prstGeom prst="rect">
            <a:avLst/>
          </a:prstGeom>
        </p:spPr>
        <p:txBody>
          <a:bodyPr wrap="square" lIns="0" tIns="0" rIns="0" bIns="0">
            <a:noAutofit/>
          </a:bodyPr>
          <a:lstStyle/>
          <a:p>
            <a:pPr algn="just" fontAlgn="auto">
              <a:lnSpc>
                <a:spcPct val="150000"/>
              </a:lnSpc>
            </a:pPr>
            <a:r>
              <a:rPr lang="zh-CN" altLang="en-US" dirty="0">
                <a:solidFill>
                  <a:srgbClr val="E70000"/>
                </a:solidFill>
                <a:latin typeface="微软雅黑" panose="020B0503020204020204" charset="-122"/>
                <a:ea typeface="微软雅黑" panose="020B0503020204020204" charset="-122"/>
                <a:sym typeface="字魂35号-经典雅黑" panose="02000000000000000000" pitchFamily="2" charset="-122"/>
              </a:rPr>
              <a:t>新发展格局</a:t>
            </a:r>
            <a:r>
              <a:rPr lang="zh-CN" altLang="en-US" sz="1600" dirty="0">
                <a:latin typeface="微软雅黑" panose="020B0503020204020204" charset="-122"/>
                <a:ea typeface="微软雅黑" panose="020B0503020204020204" charset="-122"/>
                <a:sym typeface="字魂35号-经典雅黑" panose="02000000000000000000" pitchFamily="2" charset="-122"/>
              </a:rPr>
              <a:t>强调的是国内国际双循环，不是国内经济的单循环。国内循环也是建立在国内统一大市场基础上的大循环，不是每个地方都搞自我小循环，不是说层层要搞省内循环、市内循环、县内循环。</a:t>
            </a:r>
          </a:p>
        </p:txBody>
      </p:sp>
      <p:cxnSp>
        <p:nvCxnSpPr>
          <p:cNvPr id="8" name="直接连接符 7"/>
          <p:cNvCxnSpPr/>
          <p:nvPr/>
        </p:nvCxnSpPr>
        <p:spPr>
          <a:xfrm>
            <a:off x="950595" y="530860"/>
            <a:ext cx="793686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499225" y="254635"/>
            <a:ext cx="2458720" cy="275590"/>
          </a:xfrm>
          <a:prstGeom prst="rect">
            <a:avLst/>
          </a:prstGeom>
          <a:noFill/>
        </p:spPr>
        <p:txBody>
          <a:bodyPr wrap="square">
            <a:spAutoFit/>
          </a:bodyPr>
          <a:lstStyle/>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2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党的十九届五中全会精神学习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12" name="图片 11" descr="未标题圆角"/>
          <p:cNvPicPr>
            <a:picLocks noChangeAspect="1"/>
          </p:cNvPicPr>
          <p:nvPr/>
        </p:nvPicPr>
        <p:blipFill>
          <a:blip r:embed="rId5" cstate="print"/>
          <a:stretch>
            <a:fillRect/>
          </a:stretch>
        </p:blipFill>
        <p:spPr>
          <a:xfrm>
            <a:off x="-16510" y="-8255"/>
            <a:ext cx="626745" cy="293370"/>
          </a:xfrm>
          <a:prstGeom prst="rect">
            <a:avLst/>
          </a:prstGeom>
        </p:spPr>
      </p:pic>
      <p:pic>
        <p:nvPicPr>
          <p:cNvPr id="13" name="图片 12" descr="圆角2"/>
          <p:cNvPicPr>
            <a:picLocks noChangeAspect="1"/>
          </p:cNvPicPr>
          <p:nvPr/>
        </p:nvPicPr>
        <p:blipFill>
          <a:blip r:embed="rId6" cstate="print"/>
          <a:stretch>
            <a:fillRect/>
          </a:stretch>
        </p:blipFill>
        <p:spPr>
          <a:xfrm>
            <a:off x="635" y="4655820"/>
            <a:ext cx="9143365" cy="487680"/>
          </a:xfrm>
          <a:prstGeom prst="rect">
            <a:avLst/>
          </a:prstGeom>
        </p:spPr>
      </p:pic>
      <p:pic>
        <p:nvPicPr>
          <p:cNvPr id="3" name="图片 2" descr="未标题-12"/>
          <p:cNvPicPr>
            <a:picLocks noChangeAspect="1"/>
          </p:cNvPicPr>
          <p:nvPr>
            <p:custDataLst>
              <p:tags r:id="rId1"/>
            </p:custDataLst>
          </p:nvPr>
        </p:nvPicPr>
        <p:blipFill>
          <a:blip r:embed="rId7" cstate="print"/>
          <a:stretch>
            <a:fillRect/>
          </a:stretch>
        </p:blipFill>
        <p:spPr>
          <a:xfrm>
            <a:off x="342900" y="229870"/>
            <a:ext cx="605790" cy="601980"/>
          </a:xfrm>
          <a:prstGeom prst="rect">
            <a:avLst/>
          </a:prstGeom>
        </p:spPr>
      </p:pic>
      <p:sp>
        <p:nvSpPr>
          <p:cNvPr id="18" name="Rectangle 42"/>
          <p:cNvSpPr/>
          <p:nvPr/>
        </p:nvSpPr>
        <p:spPr>
          <a:xfrm>
            <a:off x="5179060" y="1445895"/>
            <a:ext cx="2873375" cy="2392045"/>
          </a:xfrm>
          <a:prstGeom prst="rect">
            <a:avLst/>
          </a:prstGeom>
        </p:spPr>
        <p:txBody>
          <a:bodyPr wrap="square" lIns="0" tIns="0" rIns="0" bIns="0"/>
          <a:lstStyle/>
          <a:p>
            <a:pPr algn="just" fontAlgn="auto">
              <a:lnSpc>
                <a:spcPct val="150000"/>
              </a:lnSpc>
            </a:pPr>
            <a:r>
              <a:rPr lang="zh-CN" altLang="en-US">
                <a:solidFill>
                  <a:srgbClr val="E70000"/>
                </a:solidFill>
                <a:latin typeface="微软雅黑" panose="020B0503020204020204" charset="-122"/>
                <a:ea typeface="微软雅黑" panose="020B0503020204020204" charset="-122"/>
                <a:sym typeface="字魂35号-经典雅黑" panose="02000000000000000000" pitchFamily="2" charset="-122"/>
              </a:rPr>
              <a:t>构建新发展格局</a:t>
            </a:r>
            <a:r>
              <a:rPr lang="zh-CN" altLang="en-US" sz="1600">
                <a:latin typeface="微软雅黑" panose="020B0503020204020204" charset="-122"/>
                <a:ea typeface="微软雅黑" panose="020B0503020204020204" charset="-122"/>
                <a:sym typeface="字魂35号-经典雅黑" panose="02000000000000000000" pitchFamily="2" charset="-122"/>
              </a:rPr>
              <a:t>绝不意味着对外开放地位的下降。相反，展望未来，我国外贸进口和出口、利用外资、对外投资的规模将会持续地扩大，在国际上的地位也会持续地提升，这也是大国经济的重要特征。</a:t>
            </a:r>
          </a:p>
        </p:txBody>
      </p:sp>
    </p:spTree>
  </p:cSld>
  <p:clrMapOvr>
    <a:masterClrMapping/>
  </p:clrMapOvr>
  <mc:AlternateContent xmlns:mc="http://schemas.openxmlformats.org/markup-compatibility/2006">
    <mc:Choice xmlns=""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ppt_y</p:attrName>
                                        </p:attrNameLst>
                                      </p:cBhvr>
                                      <p:tavLst>
                                        <p:tav tm="0">
                                          <p:val>
                                            <p:strVal val="#ppt_y+#ppt_h*1.125000"/>
                                          </p:val>
                                        </p:tav>
                                        <p:tav tm="100000">
                                          <p:val>
                                            <p:strVal val="#ppt_y"/>
                                          </p:val>
                                        </p:tav>
                                      </p:tavLst>
                                    </p:anim>
                                    <p:animEffect transition="in" filter="wipe(up)">
                                      <p:cBhvr>
                                        <p:cTn id="8" dur="500"/>
                                        <p:tgtEl>
                                          <p:spTgt spid="27"/>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500"/>
                                        <p:tgtEl>
                                          <p:spTgt spid="81"/>
                                        </p:tgtEl>
                                        <p:attrNameLst>
                                          <p:attrName>ppt_y</p:attrName>
                                        </p:attrNameLst>
                                      </p:cBhvr>
                                      <p:tavLst>
                                        <p:tav tm="0">
                                          <p:val>
                                            <p:strVal val="#ppt_y+#ppt_h*1.125000"/>
                                          </p:val>
                                        </p:tav>
                                        <p:tav tm="100000">
                                          <p:val>
                                            <p:strVal val="#ppt_y"/>
                                          </p:val>
                                        </p:tav>
                                      </p:tavLst>
                                    </p:anim>
                                    <p:animEffect transition="in" filter="wipe(up)">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p:tgtEl>
                                          <p:spTgt spid="19"/>
                                        </p:tgtEl>
                                        <p:attrNameLst>
                                          <p:attrName>ppt_y</p:attrName>
                                        </p:attrNameLst>
                                      </p:cBhvr>
                                      <p:tavLst>
                                        <p:tav tm="0">
                                          <p:val>
                                            <p:strVal val="#ppt_y+#ppt_h*1.125000"/>
                                          </p:val>
                                        </p:tav>
                                        <p:tav tm="100000">
                                          <p:val>
                                            <p:strVal val="#ppt_y"/>
                                          </p:val>
                                        </p:tav>
                                      </p:tavLst>
                                    </p:anim>
                                    <p:animEffect transition="in" filter="wipe(up)">
                                      <p:cBhvr>
                                        <p:cTn id="18" dur="500"/>
                                        <p:tgtEl>
                                          <p:spTgt spid="19"/>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p:tgtEl>
                                          <p:spTgt spid="18"/>
                                        </p:tgtEl>
                                        <p:attrNameLst>
                                          <p:attrName>ppt_y</p:attrName>
                                        </p:attrNameLst>
                                      </p:cBhvr>
                                      <p:tavLst>
                                        <p:tav tm="0">
                                          <p:val>
                                            <p:strVal val="#ppt_y+#ppt_h*1.125000"/>
                                          </p:val>
                                        </p:tav>
                                        <p:tav tm="100000">
                                          <p:val>
                                            <p:strVal val="#ppt_y"/>
                                          </p:val>
                                        </p:tav>
                                      </p:tavLst>
                                    </p:anim>
                                    <p:animEffect transition="in" filter="wipe(up)">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1" grpId="1"/>
      <p:bldP spid="18" grpId="0"/>
      <p:bldP spid="18"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5330053" y="1801563"/>
            <a:ext cx="710750" cy="88254"/>
            <a:chOff x="7047471" y="3587545"/>
            <a:chExt cx="947667" cy="117672"/>
          </a:xfrm>
          <a:solidFill>
            <a:schemeClr val="accent2"/>
          </a:solidFill>
        </p:grpSpPr>
        <p:cxnSp>
          <p:nvCxnSpPr>
            <p:cNvPr id="4" name="直接连接符 3"/>
            <p:cNvCxnSpPr/>
            <p:nvPr/>
          </p:nvCxnSpPr>
          <p:spPr>
            <a:xfrm>
              <a:off x="7165144" y="3646381"/>
              <a:ext cx="829994"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7047471" y="3587545"/>
              <a:ext cx="117672" cy="11767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000" b="1">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grpSp>
      <p:grpSp>
        <p:nvGrpSpPr>
          <p:cNvPr id="7" name="组合 6"/>
          <p:cNvGrpSpPr/>
          <p:nvPr/>
        </p:nvGrpSpPr>
        <p:grpSpPr>
          <a:xfrm>
            <a:off x="3102136" y="1801563"/>
            <a:ext cx="710750" cy="88254"/>
            <a:chOff x="4076914" y="3587545"/>
            <a:chExt cx="947666" cy="117672"/>
          </a:xfrm>
          <a:solidFill>
            <a:schemeClr val="accent1"/>
          </a:solidFill>
        </p:grpSpPr>
        <p:cxnSp>
          <p:nvCxnSpPr>
            <p:cNvPr id="8" name="直接连接符 7"/>
            <p:cNvCxnSpPr/>
            <p:nvPr/>
          </p:nvCxnSpPr>
          <p:spPr>
            <a:xfrm>
              <a:off x="4076914" y="3646381"/>
              <a:ext cx="829994"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906908" y="3587545"/>
              <a:ext cx="117672" cy="11767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000" b="1">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grpSp>
      <p:sp>
        <p:nvSpPr>
          <p:cNvPr id="11" name="文本框 10"/>
          <p:cNvSpPr txBox="1"/>
          <p:nvPr/>
        </p:nvSpPr>
        <p:spPr>
          <a:xfrm>
            <a:off x="1862455" y="2709545"/>
            <a:ext cx="5425440" cy="64516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algn="l"/>
            <a:r>
              <a:rPr lang="zh-CN" altLang="en-US" sz="3600" b="1">
                <a:solidFill>
                  <a:srgbClr val="E70000"/>
                </a:solidFill>
                <a:latin typeface="微软雅黑" panose="020B0503020204020204" charset="-122"/>
                <a:ea typeface="微软雅黑" panose="020B0503020204020204" charset="-122"/>
              </a:rPr>
              <a:t>如何实现</a:t>
            </a:r>
            <a:r>
              <a:rPr lang="en-US" altLang="zh-CN" sz="3600" b="1">
                <a:solidFill>
                  <a:srgbClr val="E70000"/>
                </a:solidFill>
                <a:latin typeface="微软雅黑" panose="020B0503020204020204" charset="-122"/>
                <a:ea typeface="微软雅黑" panose="020B0503020204020204" charset="-122"/>
              </a:rPr>
              <a:t>2035</a:t>
            </a:r>
            <a:r>
              <a:rPr lang="zh-CN" altLang="en-US" sz="3600" b="1">
                <a:solidFill>
                  <a:srgbClr val="E70000"/>
                </a:solidFill>
                <a:latin typeface="微软雅黑" panose="020B0503020204020204" charset="-122"/>
                <a:ea typeface="微软雅黑" panose="020B0503020204020204" charset="-122"/>
              </a:rPr>
              <a:t>年远景目标</a:t>
            </a:r>
          </a:p>
        </p:txBody>
      </p:sp>
      <p:grpSp>
        <p:nvGrpSpPr>
          <p:cNvPr id="23" name="组合 22"/>
          <p:cNvGrpSpPr/>
          <p:nvPr/>
        </p:nvGrpSpPr>
        <p:grpSpPr>
          <a:xfrm>
            <a:off x="3948430" y="1290320"/>
            <a:ext cx="1259205" cy="972185"/>
            <a:chOff x="6218" y="2032"/>
            <a:chExt cx="1983" cy="1531"/>
          </a:xfrm>
        </p:grpSpPr>
        <p:sp>
          <p:nvSpPr>
            <p:cNvPr id="20" name="椭圆 19"/>
            <p:cNvSpPr/>
            <p:nvPr/>
          </p:nvSpPr>
          <p:spPr>
            <a:xfrm>
              <a:off x="6434" y="2032"/>
              <a:ext cx="1531" cy="1531"/>
            </a:xfrm>
            <a:prstGeom prst="ellipse">
              <a:avLst/>
            </a:prstGeom>
            <a:solidFill>
              <a:schemeClr val="accent1">
                <a:lumMod val="40000"/>
                <a:lumOff val="60000"/>
                <a:alpha val="50000"/>
              </a:schemeClr>
            </a:solidFill>
            <a:ln w="25400" cap="flat" cmpd="sng" algn="ctr">
              <a:noFill/>
              <a:prstDash val="solid"/>
            </a:ln>
            <a:effectLst/>
          </p:spPr>
          <p:txBody>
            <a:bodyPr rtlCol="0" anchor="ctr"/>
            <a:lstStyle/>
            <a:p>
              <a:pPr algn="ctr" defTabSz="1218565">
                <a:defRPr/>
              </a:pPr>
              <a:endParaRPr lang="zh-CN" altLang="en-US" kern="0">
                <a:solidFill>
                  <a:sysClr val="window" lastClr="FFFFFF"/>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椭圆 20"/>
            <p:cNvSpPr/>
            <p:nvPr/>
          </p:nvSpPr>
          <p:spPr>
            <a:xfrm>
              <a:off x="6581" y="2174"/>
              <a:ext cx="1247" cy="1247"/>
            </a:xfrm>
            <a:prstGeom prst="ellipse">
              <a:avLst/>
            </a:prstGeom>
            <a:solidFill>
              <a:srgbClr val="DD0000"/>
            </a:solidFill>
            <a:ln w="25400" cap="flat" cmpd="sng" algn="ctr">
              <a:noFill/>
              <a:prstDash val="solid"/>
            </a:ln>
            <a:effectLst/>
          </p:spPr>
          <p:txBody>
            <a:bodyPr rtlCol="0" anchor="ctr"/>
            <a:lstStyle/>
            <a:p>
              <a:pPr algn="ctr" defTabSz="1218565">
                <a:defRPr/>
              </a:pPr>
              <a:endParaRPr lang="zh-CN" altLang="en-US" kern="0">
                <a:solidFill>
                  <a:sysClr val="window" lastClr="FFFFFF"/>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2" name="TextBox 14"/>
            <p:cNvSpPr txBox="1"/>
            <p:nvPr/>
          </p:nvSpPr>
          <p:spPr>
            <a:xfrm>
              <a:off x="6218" y="2303"/>
              <a:ext cx="1983" cy="102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4271" tIns="47135" rIns="94271" bIns="47135">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en-US" altLang="zh-CN" sz="3600" kern="0" dirty="0">
                  <a:solidFill>
                    <a:sysClr val="window" lastClr="FFFFFF"/>
                  </a:solidFill>
                  <a:effectLst/>
                  <a:latin typeface="思源黑体 CN Medium" panose="020B0600000000000000" pitchFamily="34" charset="-122"/>
                  <a:ea typeface="思源黑体 CN Medium" panose="020B0600000000000000" pitchFamily="34" charset="-122"/>
                  <a:sym typeface="思源黑体 CN Medium" panose="020B0600000000000000" pitchFamily="34" charset="-122"/>
                </a:rPr>
                <a:t>5</a:t>
              </a:r>
            </a:p>
          </p:txBody>
        </p:sp>
      </p:grpSp>
      <p:pic>
        <p:nvPicPr>
          <p:cNvPr id="35" name="图片 3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86380" y="3294380"/>
            <a:ext cx="3569970" cy="57340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311275" y="1398270"/>
            <a:ext cx="6493510" cy="2245995"/>
            <a:chOff x="1179444" y="3181295"/>
            <a:chExt cx="4916556" cy="3058656"/>
          </a:xfrm>
        </p:grpSpPr>
        <p:sp>
          <p:nvSpPr>
            <p:cNvPr id="20" name="矩形 19"/>
            <p:cNvSpPr/>
            <p:nvPr/>
          </p:nvSpPr>
          <p:spPr>
            <a:xfrm>
              <a:off x="1179444" y="3181295"/>
              <a:ext cx="4916556" cy="3058656"/>
            </a:xfrm>
            <a:prstGeom prst="rect">
              <a:avLst/>
            </a:prstGeom>
            <a:noFill/>
            <a:ln>
              <a:solidFill>
                <a:srgbClr val="F4C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242391" y="3259024"/>
              <a:ext cx="4790661" cy="2903197"/>
            </a:xfrm>
            <a:prstGeom prst="rect">
              <a:avLst/>
            </a:prstGeom>
            <a:solidFill>
              <a:schemeClr val="bg1">
                <a:alpha val="62000"/>
              </a:schemeClr>
            </a:solidFill>
            <a:ln>
              <a:solidFill>
                <a:srgbClr val="F4C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hidden="1"/>
          <p:cNvSpPr/>
          <p:nvPr/>
        </p:nvSpPr>
        <p:spPr>
          <a:xfrm>
            <a:off x="875030" y="1254125"/>
            <a:ext cx="7440295" cy="2506980"/>
          </a:xfrm>
          <a:prstGeom prst="rect">
            <a:avLst/>
          </a:prstGeom>
          <a:solidFill>
            <a:schemeClr val="bg1">
              <a:alpha val="48000"/>
            </a:schemeClr>
          </a:solidFill>
          <a:ln w="12700" cmpd="sng">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875030" y="310515"/>
            <a:ext cx="3812540" cy="398780"/>
          </a:xfrm>
          <a:prstGeom prst="rect">
            <a:avLst/>
          </a:prstGeom>
          <a:noFill/>
          <a:effectLst/>
        </p:spPr>
        <p:txBody>
          <a:bodyPr wrap="square" rtlCol="0">
            <a:spAutoFit/>
          </a:bodyPr>
          <a:lstStyle/>
          <a:p>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适宜的外部环境</a:t>
            </a:r>
          </a:p>
        </p:txBody>
      </p:sp>
      <p:sp>
        <p:nvSpPr>
          <p:cNvPr id="4" name="文本框 3"/>
          <p:cNvSpPr txBox="1"/>
          <p:nvPr/>
        </p:nvSpPr>
        <p:spPr>
          <a:xfrm>
            <a:off x="1539240" y="1704340"/>
            <a:ext cx="6064885" cy="1568450"/>
          </a:xfrm>
          <a:prstGeom prst="rect">
            <a:avLst/>
          </a:prstGeom>
          <a:noFill/>
          <a:ln w="9525">
            <a:noFill/>
          </a:ln>
        </p:spPr>
        <p:txBody>
          <a:bodyPr wrap="square">
            <a:spAutoFit/>
          </a:bodyPr>
          <a:lstStyle/>
          <a:p>
            <a:pPr marL="0" indent="0" algn="just" fontAlgn="auto">
              <a:lnSpc>
                <a:spcPct val="150000"/>
              </a:lnSpc>
            </a:pPr>
            <a:r>
              <a:rPr lang="en-US" altLang="zh-CN" sz="1600" b="0">
                <a:latin typeface="微软雅黑" panose="020B0503020204020204" charset="-122"/>
                <a:ea typeface="微软雅黑" panose="020B0503020204020204" charset="-122"/>
                <a:cs typeface="微软雅黑" panose="020B0503020204020204" charset="-122"/>
              </a:rPr>
              <a:t>       </a:t>
            </a:r>
            <a:r>
              <a:rPr lang="zh-CN" altLang="en-US" sz="1600" b="0">
                <a:latin typeface="微软雅黑" panose="020B0503020204020204" charset="-122"/>
                <a:ea typeface="微软雅黑" panose="020B0503020204020204" charset="-122"/>
                <a:cs typeface="微软雅黑" panose="020B0503020204020204" charset="-122"/>
              </a:rPr>
              <a:t>实现</a:t>
            </a:r>
            <a:r>
              <a:rPr lang="en-US" altLang="zh-CN" sz="1600" b="0">
                <a:latin typeface="微软雅黑" panose="020B0503020204020204" charset="-122"/>
                <a:ea typeface="微软雅黑" panose="020B0503020204020204" charset="-122"/>
                <a:cs typeface="微软雅黑" panose="020B0503020204020204" charset="-122"/>
              </a:rPr>
              <a:t>2035</a:t>
            </a:r>
            <a:r>
              <a:rPr lang="zh-CN" altLang="en-US" sz="1600" b="0">
                <a:latin typeface="微软雅黑" panose="020B0503020204020204" charset="-122"/>
                <a:ea typeface="微软雅黑" panose="020B0503020204020204" charset="-122"/>
                <a:cs typeface="微软雅黑" panose="020B0503020204020204" charset="-122"/>
              </a:rPr>
              <a:t>年远景目标，确实需要适宜的外部环境。当前，国际环境日趋复杂，不稳定性不确定性明显增加，严峻性、挑战性的一面在上升。但是和平与发展仍然是时代主题，是人心所向。经济全球化虽然遇到逆流，但是今后还会在曲折中深入发展。</a:t>
            </a:r>
          </a:p>
        </p:txBody>
      </p:sp>
      <p:pic>
        <p:nvPicPr>
          <p:cNvPr id="27" name="图片 26" descr="圆角2"/>
          <p:cNvPicPr>
            <a:picLocks noChangeAspect="1"/>
          </p:cNvPicPr>
          <p:nvPr/>
        </p:nvPicPr>
        <p:blipFill>
          <a:blip r:embed="rId4" cstate="print"/>
          <a:stretch>
            <a:fillRect/>
          </a:stretch>
        </p:blipFill>
        <p:spPr>
          <a:xfrm>
            <a:off x="635" y="4655820"/>
            <a:ext cx="9143365" cy="487680"/>
          </a:xfrm>
          <a:prstGeom prst="rect">
            <a:avLst/>
          </a:prstGeom>
        </p:spPr>
      </p:pic>
      <p:cxnSp>
        <p:nvCxnSpPr>
          <p:cNvPr id="9" name="直接连接符 8"/>
          <p:cNvCxnSpPr/>
          <p:nvPr/>
        </p:nvCxnSpPr>
        <p:spPr>
          <a:xfrm>
            <a:off x="2901950" y="530860"/>
            <a:ext cx="5985510"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499225" y="254635"/>
            <a:ext cx="2458720" cy="275590"/>
          </a:xfrm>
          <a:prstGeom prst="rect">
            <a:avLst/>
          </a:prstGeom>
          <a:noFill/>
        </p:spPr>
        <p:txBody>
          <a:bodyPr wrap="square">
            <a:spAutoFit/>
          </a:bodyPr>
          <a:lstStyle/>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2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党的十九届五中全会精神学习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12" name="图片 11" descr="未标题圆角"/>
          <p:cNvPicPr>
            <a:picLocks noChangeAspect="1"/>
          </p:cNvPicPr>
          <p:nvPr/>
        </p:nvPicPr>
        <p:blipFill>
          <a:blip r:embed="rId5" cstate="print"/>
          <a:stretch>
            <a:fillRect/>
          </a:stretch>
        </p:blipFill>
        <p:spPr>
          <a:xfrm>
            <a:off x="-16510" y="-8255"/>
            <a:ext cx="626745" cy="293370"/>
          </a:xfrm>
          <a:prstGeom prst="rect">
            <a:avLst/>
          </a:prstGeom>
        </p:spPr>
      </p:pic>
      <p:pic>
        <p:nvPicPr>
          <p:cNvPr id="35" name="图片 34" descr="未标题-12"/>
          <p:cNvPicPr>
            <a:picLocks noChangeAspect="1"/>
          </p:cNvPicPr>
          <p:nvPr>
            <p:custDataLst>
              <p:tags r:id="rId1"/>
            </p:custDataLst>
          </p:nvPr>
        </p:nvPicPr>
        <p:blipFill>
          <a:blip r:embed="rId6" cstate="print"/>
          <a:stretch>
            <a:fillRect/>
          </a:stretch>
        </p:blipFill>
        <p:spPr>
          <a:xfrm>
            <a:off x="342900" y="229870"/>
            <a:ext cx="605790" cy="601980"/>
          </a:xfrm>
          <a:prstGeom prst="rect">
            <a:avLst/>
          </a:prstGeom>
        </p:spPr>
      </p:pic>
      <p:pic>
        <p:nvPicPr>
          <p:cNvPr id="3" name="图片 2" descr="E:\五中全会\解读\66.png66"/>
          <p:cNvPicPr>
            <a:picLocks noChangeAspect="1"/>
          </p:cNvPicPr>
          <p:nvPr/>
        </p:nvPicPr>
        <p:blipFill>
          <a:blip r:embed="rId7" cstate="print"/>
          <a:srcRect/>
          <a:stretch>
            <a:fillRect/>
          </a:stretch>
        </p:blipFill>
        <p:spPr>
          <a:xfrm>
            <a:off x="7295515" y="422910"/>
            <a:ext cx="1744345" cy="174434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325245" y="1449070"/>
            <a:ext cx="6493510" cy="2245995"/>
            <a:chOff x="1179444" y="3181295"/>
            <a:chExt cx="4916556" cy="3058656"/>
          </a:xfrm>
        </p:grpSpPr>
        <p:sp>
          <p:nvSpPr>
            <p:cNvPr id="20" name="矩形 19"/>
            <p:cNvSpPr/>
            <p:nvPr/>
          </p:nvSpPr>
          <p:spPr>
            <a:xfrm>
              <a:off x="1179444" y="3181295"/>
              <a:ext cx="4916556" cy="3058656"/>
            </a:xfrm>
            <a:prstGeom prst="rect">
              <a:avLst/>
            </a:prstGeom>
            <a:noFill/>
            <a:ln>
              <a:solidFill>
                <a:srgbClr val="F4C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242391" y="3259024"/>
              <a:ext cx="4790661" cy="2903197"/>
            </a:xfrm>
            <a:prstGeom prst="rect">
              <a:avLst/>
            </a:prstGeom>
            <a:solidFill>
              <a:schemeClr val="bg1">
                <a:alpha val="62000"/>
              </a:schemeClr>
            </a:solidFill>
            <a:ln>
              <a:solidFill>
                <a:srgbClr val="F4C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hidden="1"/>
          <p:cNvSpPr/>
          <p:nvPr/>
        </p:nvSpPr>
        <p:spPr>
          <a:xfrm rot="16200000">
            <a:off x="5667375" y="288925"/>
            <a:ext cx="715010" cy="2948305"/>
          </a:xfrm>
          <a:prstGeom prst="rect">
            <a:avLst/>
          </a:prstGeom>
          <a:solidFill>
            <a:srgbClr val="EA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40000"/>
              </a:lnSpc>
            </a:pPr>
            <a:endParaRPr lang="zh-CN" altLang="en-US" dirty="0">
              <a:latin typeface="Noto Sans S Chinese Regular" panose="020B0500000000000000" pitchFamily="34" charset="-122"/>
              <a:ea typeface="Noto Sans S Chinese Regular" panose="020B0500000000000000" pitchFamily="34" charset="-122"/>
              <a:cs typeface="+mn-ea"/>
              <a:sym typeface="+mn-lt"/>
            </a:endParaRPr>
          </a:p>
        </p:txBody>
      </p:sp>
      <p:sp>
        <p:nvSpPr>
          <p:cNvPr id="37" name="矩形 36" hidden="1"/>
          <p:cNvSpPr/>
          <p:nvPr/>
        </p:nvSpPr>
        <p:spPr>
          <a:xfrm rot="16200000">
            <a:off x="3208020" y="279400"/>
            <a:ext cx="715010" cy="2967355"/>
          </a:xfrm>
          <a:prstGeom prst="rect">
            <a:avLst/>
          </a:prstGeom>
          <a:solidFill>
            <a:srgbClr val="EA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40000"/>
              </a:lnSpc>
            </a:pPr>
            <a:endParaRPr lang="zh-CN" altLang="en-US" dirty="0">
              <a:latin typeface="Noto Sans S Chinese Regular" panose="020B0500000000000000" pitchFamily="34" charset="-122"/>
              <a:ea typeface="Noto Sans S Chinese Regular" panose="020B0500000000000000" pitchFamily="34" charset="-122"/>
              <a:cs typeface="+mn-ea"/>
              <a:sym typeface="+mn-lt"/>
            </a:endParaRPr>
          </a:p>
        </p:txBody>
      </p:sp>
      <p:sp>
        <p:nvSpPr>
          <p:cNvPr id="38" name="矩形 37" hidden="1"/>
          <p:cNvSpPr/>
          <p:nvPr/>
        </p:nvSpPr>
        <p:spPr>
          <a:xfrm rot="16200000">
            <a:off x="2245360" y="787400"/>
            <a:ext cx="715010" cy="1951355"/>
          </a:xfrm>
          <a:prstGeom prst="rect">
            <a:avLst/>
          </a:prstGeom>
          <a:solidFill>
            <a:srgbClr val="EA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40000"/>
              </a:lnSpc>
            </a:pPr>
            <a:endParaRPr lang="zh-CN" altLang="en-US" dirty="0">
              <a:latin typeface="Noto Sans S Chinese Regular" panose="020B0500000000000000" pitchFamily="34" charset="-122"/>
              <a:ea typeface="Noto Sans S Chinese Regular" panose="020B0500000000000000" pitchFamily="34" charset="-122"/>
              <a:cs typeface="+mn-ea"/>
              <a:sym typeface="+mn-lt"/>
            </a:endParaRPr>
          </a:p>
        </p:txBody>
      </p:sp>
      <p:sp>
        <p:nvSpPr>
          <p:cNvPr id="39" name="矩形 38" hidden="1"/>
          <p:cNvSpPr/>
          <p:nvPr/>
        </p:nvSpPr>
        <p:spPr>
          <a:xfrm rot="16200000">
            <a:off x="1611630" y="1525905"/>
            <a:ext cx="715010" cy="474980"/>
          </a:xfrm>
          <a:prstGeom prst="rect">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0000"/>
              </a:lnSpc>
            </a:pPr>
            <a:endParaRPr lang="zh-CN" altLang="en-US">
              <a:latin typeface="Noto Sans S Chinese Regular" panose="020B0500000000000000" pitchFamily="34" charset="-122"/>
              <a:ea typeface="Noto Sans S Chinese Regular" panose="020B0500000000000000" pitchFamily="34" charset="-122"/>
              <a:cs typeface="+mn-ea"/>
              <a:sym typeface="+mn-lt"/>
            </a:endParaRPr>
          </a:p>
        </p:txBody>
      </p:sp>
      <p:sp>
        <p:nvSpPr>
          <p:cNvPr id="40" name="矩形 39" hidden="1"/>
          <p:cNvSpPr/>
          <p:nvPr/>
        </p:nvSpPr>
        <p:spPr>
          <a:xfrm rot="16200000">
            <a:off x="4580890" y="279400"/>
            <a:ext cx="715010" cy="2967355"/>
          </a:xfrm>
          <a:prstGeom prst="rect">
            <a:avLst/>
          </a:prstGeom>
          <a:solidFill>
            <a:srgbClr val="EA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40000"/>
              </a:lnSpc>
            </a:pPr>
            <a:endParaRPr lang="zh-CN" altLang="en-US" dirty="0">
              <a:latin typeface="Noto Sans S Chinese Regular" panose="020B0500000000000000" pitchFamily="34" charset="-122"/>
              <a:ea typeface="Noto Sans S Chinese Regular" panose="020B0500000000000000" pitchFamily="34" charset="-122"/>
              <a:cs typeface="+mn-ea"/>
              <a:sym typeface="+mn-lt"/>
            </a:endParaRPr>
          </a:p>
        </p:txBody>
      </p:sp>
      <p:pic>
        <p:nvPicPr>
          <p:cNvPr id="117" name="图片 116" descr="1212" hidden="1"/>
          <p:cNvPicPr>
            <a:picLocks noChangeAspect="1"/>
          </p:cNvPicPr>
          <p:nvPr/>
        </p:nvPicPr>
        <p:blipFill>
          <a:blip r:embed="rId4" cstate="print"/>
          <a:stretch>
            <a:fillRect/>
          </a:stretch>
        </p:blipFill>
        <p:spPr>
          <a:xfrm>
            <a:off x="1311275" y="1304290"/>
            <a:ext cx="6605270" cy="2328545"/>
          </a:xfrm>
          <a:prstGeom prst="rect">
            <a:avLst/>
          </a:prstGeom>
          <a:noFill/>
          <a:effectLst>
            <a:outerShdw blurRad="50800" dist="38100" algn="l" rotWithShape="0">
              <a:prstClr val="black">
                <a:alpha val="40000"/>
              </a:prstClr>
            </a:outerShdw>
          </a:effectLst>
        </p:spPr>
      </p:pic>
      <p:sp>
        <p:nvSpPr>
          <p:cNvPr id="47" name="文本框 46"/>
          <p:cNvSpPr txBox="1"/>
          <p:nvPr/>
        </p:nvSpPr>
        <p:spPr>
          <a:xfrm>
            <a:off x="885825" y="321310"/>
            <a:ext cx="4966335" cy="398780"/>
          </a:xfrm>
          <a:prstGeom prst="rect">
            <a:avLst/>
          </a:prstGeom>
          <a:noFill/>
          <a:effectLst/>
        </p:spPr>
        <p:txBody>
          <a:bodyPr wrap="square" rtlCol="0">
            <a:spAutoFit/>
          </a:bodyPr>
          <a:lstStyle/>
          <a:p>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立足基本国情，着力办好中国自己的事</a:t>
            </a:r>
          </a:p>
        </p:txBody>
      </p:sp>
      <p:sp>
        <p:nvSpPr>
          <p:cNvPr id="100" name="文本框 99"/>
          <p:cNvSpPr txBox="1"/>
          <p:nvPr/>
        </p:nvSpPr>
        <p:spPr>
          <a:xfrm>
            <a:off x="1726565" y="1972310"/>
            <a:ext cx="5568950" cy="1198880"/>
          </a:xfrm>
          <a:prstGeom prst="rect">
            <a:avLst/>
          </a:prstGeom>
          <a:noFill/>
          <a:ln w="9525">
            <a:noFill/>
          </a:ln>
        </p:spPr>
        <p:txBody>
          <a:bodyPr wrap="square">
            <a:spAutoFit/>
          </a:bodyPr>
          <a:lstStyle/>
          <a:p>
            <a:pPr marL="0" indent="0" algn="just" fontAlgn="auto">
              <a:lnSpc>
                <a:spcPct val="150000"/>
              </a:lnSpc>
            </a:pPr>
            <a:r>
              <a:rPr lang="en-US" sz="1600" b="0">
                <a:latin typeface="微软雅黑" panose="020B0503020204020204" charset="-122"/>
                <a:ea typeface="微软雅黑" panose="020B0503020204020204" charset="-122"/>
                <a:cs typeface="微软雅黑" panose="020B0503020204020204" charset="-122"/>
              </a:rPr>
              <a:t>       </a:t>
            </a:r>
            <a:r>
              <a:rPr sz="1600" b="0">
                <a:latin typeface="微软雅黑" panose="020B0503020204020204" charset="-122"/>
                <a:ea typeface="微软雅黑" panose="020B0503020204020204" charset="-122"/>
                <a:cs typeface="微软雅黑" panose="020B0503020204020204" charset="-122"/>
              </a:rPr>
              <a:t>实现2035年远景目标，关键还是要练好内功，立足于社会主义初级阶段的基本国情，着力办好中国自己的事。有三件事情特别重要，就是改革、开放、创新。</a:t>
            </a:r>
          </a:p>
        </p:txBody>
      </p:sp>
      <p:pic>
        <p:nvPicPr>
          <p:cNvPr id="30" name="图片 29" descr="圆角2"/>
          <p:cNvPicPr>
            <a:picLocks noChangeAspect="1"/>
          </p:cNvPicPr>
          <p:nvPr/>
        </p:nvPicPr>
        <p:blipFill>
          <a:blip r:embed="rId5" cstate="print"/>
          <a:stretch>
            <a:fillRect/>
          </a:stretch>
        </p:blipFill>
        <p:spPr>
          <a:xfrm>
            <a:off x="635" y="4655820"/>
            <a:ext cx="9143365" cy="487680"/>
          </a:xfrm>
          <a:prstGeom prst="rect">
            <a:avLst/>
          </a:prstGeom>
        </p:spPr>
      </p:pic>
      <p:cxnSp>
        <p:nvCxnSpPr>
          <p:cNvPr id="31" name="直接连接符 30"/>
          <p:cNvCxnSpPr/>
          <p:nvPr/>
        </p:nvCxnSpPr>
        <p:spPr>
          <a:xfrm>
            <a:off x="5573395" y="530860"/>
            <a:ext cx="331406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6499225" y="254635"/>
            <a:ext cx="2458720" cy="275590"/>
          </a:xfrm>
          <a:prstGeom prst="rect">
            <a:avLst/>
          </a:prstGeom>
          <a:noFill/>
        </p:spPr>
        <p:txBody>
          <a:bodyPr wrap="square">
            <a:spAutoFit/>
          </a:bodyPr>
          <a:lstStyle/>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2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党的十九届五中全会精神学习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34" name="图片 33" descr="未标题圆角"/>
          <p:cNvPicPr>
            <a:picLocks noChangeAspect="1"/>
          </p:cNvPicPr>
          <p:nvPr/>
        </p:nvPicPr>
        <p:blipFill>
          <a:blip r:embed="rId6" cstate="print"/>
          <a:stretch>
            <a:fillRect/>
          </a:stretch>
        </p:blipFill>
        <p:spPr>
          <a:xfrm>
            <a:off x="-16510" y="-8255"/>
            <a:ext cx="626745" cy="293370"/>
          </a:xfrm>
          <a:prstGeom prst="rect">
            <a:avLst/>
          </a:prstGeom>
        </p:spPr>
      </p:pic>
      <p:pic>
        <p:nvPicPr>
          <p:cNvPr id="35" name="图片 34" descr="未标题-12"/>
          <p:cNvPicPr>
            <a:picLocks noChangeAspect="1"/>
          </p:cNvPicPr>
          <p:nvPr>
            <p:custDataLst>
              <p:tags r:id="rId1"/>
            </p:custDataLst>
          </p:nvPr>
        </p:nvPicPr>
        <p:blipFill>
          <a:blip r:embed="rId7" cstate="print"/>
          <a:stretch>
            <a:fillRect/>
          </a:stretch>
        </p:blipFill>
        <p:spPr>
          <a:xfrm>
            <a:off x="342900" y="229870"/>
            <a:ext cx="605790" cy="601980"/>
          </a:xfrm>
          <a:prstGeom prst="rect">
            <a:avLst/>
          </a:prstGeom>
        </p:spPr>
      </p:pic>
      <p:pic>
        <p:nvPicPr>
          <p:cNvPr id="4" name="图片 3" descr="E:\五中全会\解读\66.png66"/>
          <p:cNvPicPr>
            <a:picLocks noChangeAspect="1"/>
          </p:cNvPicPr>
          <p:nvPr/>
        </p:nvPicPr>
        <p:blipFill>
          <a:blip r:embed="rId8" cstate="print"/>
          <a:srcRect/>
          <a:stretch>
            <a:fillRect/>
          </a:stretch>
        </p:blipFill>
        <p:spPr>
          <a:xfrm>
            <a:off x="7295515" y="422910"/>
            <a:ext cx="1744345" cy="174434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ppt_x</p:attrName>
                                        </p:attrNameLst>
                                      </p:cBhvr>
                                      <p:tavLst>
                                        <p:tav tm="0">
                                          <p:val>
                                            <p:strVal val="#ppt_x-.2"/>
                                          </p:val>
                                        </p:tav>
                                        <p:tav tm="100000">
                                          <p:val>
                                            <p:strVal val="#ppt_x"/>
                                          </p:val>
                                        </p:tav>
                                      </p:tavLst>
                                    </p:anim>
                                    <p:anim calcmode="lin" valueType="num">
                                      <p:cBhvr>
                                        <p:cTn id="8"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000" fill="hold"/>
                                        <p:tgtEl>
                                          <p:spTgt spid="39"/>
                                        </p:tgtEl>
                                        <p:attrNameLst>
                                          <p:attrName>ppt_x</p:attrName>
                                        </p:attrNameLst>
                                      </p:cBhvr>
                                      <p:tavLst>
                                        <p:tav tm="0">
                                          <p:val>
                                            <p:strVal val="#ppt_x-.2"/>
                                          </p:val>
                                        </p:tav>
                                        <p:tav tm="100000">
                                          <p:val>
                                            <p:strVal val="#ppt_x"/>
                                          </p:val>
                                        </p:tav>
                                      </p:tavLst>
                                    </p:anim>
                                    <p:anim calcmode="lin" valueType="num">
                                      <p:cBhvr>
                                        <p:cTn id="13"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9"/>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000" fill="hold"/>
                                        <p:tgtEl>
                                          <p:spTgt spid="40"/>
                                        </p:tgtEl>
                                        <p:attrNameLst>
                                          <p:attrName>ppt_x</p:attrName>
                                        </p:attrNameLst>
                                      </p:cBhvr>
                                      <p:tavLst>
                                        <p:tav tm="0">
                                          <p:val>
                                            <p:strVal val="#ppt_x-.2"/>
                                          </p:val>
                                        </p:tav>
                                        <p:tav tm="100000">
                                          <p:val>
                                            <p:strVal val="#ppt_x"/>
                                          </p:val>
                                        </p:tav>
                                      </p:tavLst>
                                    </p:anim>
                                    <p:anim calcmode="lin" valueType="num">
                                      <p:cBhvr>
                                        <p:cTn id="18"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0"/>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1000" fill="hold"/>
                                        <p:tgtEl>
                                          <p:spTgt spid="36"/>
                                        </p:tgtEl>
                                        <p:attrNameLst>
                                          <p:attrName>ppt_x</p:attrName>
                                        </p:attrNameLst>
                                      </p:cBhvr>
                                      <p:tavLst>
                                        <p:tav tm="0">
                                          <p:val>
                                            <p:strVal val="#ppt_x-.2"/>
                                          </p:val>
                                        </p:tav>
                                        <p:tav tm="100000">
                                          <p:val>
                                            <p:strVal val="#ppt_x"/>
                                          </p:val>
                                        </p:tav>
                                      </p:tavLst>
                                    </p:anim>
                                    <p:anim calcmode="lin" valueType="num">
                                      <p:cBhvr>
                                        <p:cTn id="23"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6"/>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1000" fill="hold"/>
                                        <p:tgtEl>
                                          <p:spTgt spid="37"/>
                                        </p:tgtEl>
                                        <p:attrNameLst>
                                          <p:attrName>ppt_x</p:attrName>
                                        </p:attrNameLst>
                                      </p:cBhvr>
                                      <p:tavLst>
                                        <p:tav tm="0">
                                          <p:val>
                                            <p:strVal val="#ppt_x-.2"/>
                                          </p:val>
                                        </p:tav>
                                        <p:tav tm="100000">
                                          <p:val>
                                            <p:strVal val="#ppt_x"/>
                                          </p:val>
                                        </p:tav>
                                      </p:tavLst>
                                    </p:anim>
                                    <p:anim calcmode="lin" valueType="num">
                                      <p:cBhvr>
                                        <p:cTn id="28"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dissolve">
                                      <p:cBhvr>
                                        <p:cTn id="3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6" grpId="1" animBg="1"/>
      <p:bldP spid="37" grpId="0" bldLvl="0" animBg="1"/>
      <p:bldP spid="37" grpId="1" animBg="1"/>
      <p:bldP spid="38" grpId="0" bldLvl="0" animBg="1"/>
      <p:bldP spid="38" grpId="1" animBg="1"/>
      <p:bldP spid="39" grpId="0" bldLvl="0" animBg="1"/>
      <p:bldP spid="39" grpId="1" animBg="1"/>
      <p:bldP spid="40" grpId="0" bldLvl="0" animBg="1"/>
      <p:bldP spid="40" grpId="1" animBg="1"/>
      <p:bldP spid="100" grpId="0"/>
      <p:bldP spid="10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749800" y="678815"/>
            <a:ext cx="4079240" cy="3785652"/>
          </a:xfrm>
          <a:prstGeom prst="rect">
            <a:avLst/>
          </a:prstGeom>
          <a:noFill/>
          <a:ln w="9525">
            <a:noFill/>
          </a:ln>
        </p:spPr>
        <p:txBody>
          <a:bodyPr wrap="square">
            <a:spAutoFit/>
          </a:bodyPr>
          <a:lstStyle/>
          <a:p>
            <a:pPr indent="457200"/>
            <a:r>
              <a:rPr lang="zh-CN" altLang="en-US" sz="1600" dirty="0" smtClean="0">
                <a:solidFill>
                  <a:srgbClr val="E70000"/>
                </a:solidFill>
                <a:latin typeface="微软雅黑" panose="020B0503020204020204" charset="-122"/>
                <a:ea typeface="微软雅黑" panose="020B0503020204020204" charset="-122"/>
                <a:cs typeface="微软雅黑" panose="020B0503020204020204" charset="-122"/>
              </a:rPr>
              <a:t>中国共产党第十九届中央委员会第一次全体会议，于</a:t>
            </a:r>
            <a:r>
              <a:rPr lang="en-US" altLang="zh-CN" sz="1600" dirty="0" smtClean="0">
                <a:solidFill>
                  <a:srgbClr val="E70000"/>
                </a:solidFill>
                <a:latin typeface="微软雅黑" panose="020B0503020204020204" charset="-122"/>
                <a:ea typeface="微软雅黑" panose="020B0503020204020204" charset="-122"/>
                <a:cs typeface="微软雅黑" panose="020B0503020204020204" charset="-122"/>
              </a:rPr>
              <a:t>2017</a:t>
            </a:r>
            <a:r>
              <a:rPr lang="zh-CN" altLang="en-US" sz="1600" dirty="0" smtClean="0">
                <a:solidFill>
                  <a:srgbClr val="E70000"/>
                </a:solidFill>
                <a:latin typeface="微软雅黑" panose="020B0503020204020204" charset="-122"/>
                <a:ea typeface="微软雅黑" panose="020B0503020204020204" charset="-122"/>
                <a:cs typeface="微软雅黑" panose="020B0503020204020204" charset="-122"/>
              </a:rPr>
              <a:t>年</a:t>
            </a:r>
            <a:r>
              <a:rPr lang="en-US" altLang="zh-CN" sz="1600" dirty="0" smtClean="0">
                <a:solidFill>
                  <a:srgbClr val="E70000"/>
                </a:solidFill>
                <a:latin typeface="微软雅黑" panose="020B0503020204020204" charset="-122"/>
                <a:ea typeface="微软雅黑" panose="020B0503020204020204" charset="-122"/>
                <a:cs typeface="微软雅黑" panose="020B0503020204020204" charset="-122"/>
              </a:rPr>
              <a:t>10</a:t>
            </a:r>
            <a:r>
              <a:rPr lang="zh-CN" altLang="en-US" sz="1600" dirty="0" smtClean="0">
                <a:solidFill>
                  <a:srgbClr val="E70000"/>
                </a:solidFill>
                <a:latin typeface="微软雅黑" panose="020B0503020204020204" charset="-122"/>
                <a:ea typeface="微软雅黑" panose="020B0503020204020204" charset="-122"/>
                <a:cs typeface="微软雅黑" panose="020B0503020204020204" charset="-122"/>
              </a:rPr>
              <a:t>月</a:t>
            </a:r>
            <a:r>
              <a:rPr lang="en-US" altLang="zh-CN" sz="1600" dirty="0" smtClean="0">
                <a:solidFill>
                  <a:srgbClr val="E70000"/>
                </a:solidFill>
                <a:latin typeface="微软雅黑" panose="020B0503020204020204" charset="-122"/>
                <a:ea typeface="微软雅黑" panose="020B0503020204020204" charset="-122"/>
                <a:cs typeface="微软雅黑" panose="020B0503020204020204" charset="-122"/>
              </a:rPr>
              <a:t>25</a:t>
            </a:r>
            <a:r>
              <a:rPr lang="zh-CN" altLang="en-US" sz="1600" dirty="0" smtClean="0">
                <a:solidFill>
                  <a:srgbClr val="E70000"/>
                </a:solidFill>
                <a:latin typeface="微软雅黑" panose="020B0503020204020204" charset="-122"/>
                <a:ea typeface="微软雅黑" panose="020B0503020204020204" charset="-122"/>
                <a:cs typeface="微软雅黑" panose="020B0503020204020204" charset="-122"/>
              </a:rPr>
              <a:t>日在北京举行。</a:t>
            </a:r>
          </a:p>
          <a:p>
            <a:pPr indent="457200"/>
            <a:r>
              <a:rPr lang="zh-CN" altLang="en-US" sz="1600" dirty="0" smtClean="0">
                <a:solidFill>
                  <a:srgbClr val="E70000"/>
                </a:solidFill>
                <a:latin typeface="微软雅黑" panose="020B0503020204020204" charset="-122"/>
                <a:ea typeface="微软雅黑" panose="020B0503020204020204" charset="-122"/>
                <a:cs typeface="微软雅黑" panose="020B0503020204020204" charset="-122"/>
              </a:rPr>
              <a:t>出席全会的有中央委员</a:t>
            </a:r>
            <a:r>
              <a:rPr lang="en-US" altLang="zh-CN" sz="1600" dirty="0" smtClean="0">
                <a:solidFill>
                  <a:srgbClr val="E70000"/>
                </a:solidFill>
                <a:latin typeface="微软雅黑" panose="020B0503020204020204" charset="-122"/>
                <a:ea typeface="微软雅黑" panose="020B0503020204020204" charset="-122"/>
                <a:cs typeface="微软雅黑" panose="020B0503020204020204" charset="-122"/>
              </a:rPr>
              <a:t>204</a:t>
            </a:r>
            <a:r>
              <a:rPr lang="zh-CN" altLang="en-US" sz="1600" dirty="0" smtClean="0">
                <a:solidFill>
                  <a:srgbClr val="E70000"/>
                </a:solidFill>
                <a:latin typeface="微软雅黑" panose="020B0503020204020204" charset="-122"/>
                <a:ea typeface="微软雅黑" panose="020B0503020204020204" charset="-122"/>
                <a:cs typeface="微软雅黑" panose="020B0503020204020204" charset="-122"/>
              </a:rPr>
              <a:t>人，候补中央委员</a:t>
            </a:r>
            <a:r>
              <a:rPr lang="en-US" altLang="zh-CN" sz="1600" dirty="0" smtClean="0">
                <a:solidFill>
                  <a:srgbClr val="E70000"/>
                </a:solidFill>
                <a:latin typeface="微软雅黑" panose="020B0503020204020204" charset="-122"/>
                <a:ea typeface="微软雅黑" panose="020B0503020204020204" charset="-122"/>
                <a:cs typeface="微软雅黑" panose="020B0503020204020204" charset="-122"/>
              </a:rPr>
              <a:t>172</a:t>
            </a:r>
            <a:r>
              <a:rPr lang="zh-CN" altLang="en-US" sz="1600" dirty="0" smtClean="0">
                <a:solidFill>
                  <a:srgbClr val="E70000"/>
                </a:solidFill>
                <a:latin typeface="微软雅黑" panose="020B0503020204020204" charset="-122"/>
                <a:ea typeface="微软雅黑" panose="020B0503020204020204" charset="-122"/>
                <a:cs typeface="微软雅黑" panose="020B0503020204020204" charset="-122"/>
              </a:rPr>
              <a:t>人。中央纪律检查委员会委员列席会议。</a:t>
            </a:r>
          </a:p>
          <a:p>
            <a:pPr indent="457200"/>
            <a:r>
              <a:rPr lang="zh-CN" altLang="en-US" sz="1600" dirty="0" smtClean="0">
                <a:solidFill>
                  <a:srgbClr val="E70000"/>
                </a:solidFill>
                <a:latin typeface="微软雅黑" panose="020B0503020204020204" charset="-122"/>
                <a:ea typeface="微软雅黑" panose="020B0503020204020204" charset="-122"/>
                <a:cs typeface="微软雅黑" panose="020B0503020204020204" charset="-122"/>
              </a:rPr>
              <a:t>习近平同志主持会议并在当选中共中央委员会总书记后作了重要讲话。</a:t>
            </a:r>
          </a:p>
          <a:p>
            <a:pPr indent="457200"/>
            <a:r>
              <a:rPr lang="zh-CN" altLang="en-US" sz="1600" dirty="0" smtClean="0">
                <a:solidFill>
                  <a:srgbClr val="E70000"/>
                </a:solidFill>
                <a:latin typeface="微软雅黑" panose="020B0503020204020204" charset="-122"/>
                <a:ea typeface="微软雅黑" panose="020B0503020204020204" charset="-122"/>
                <a:cs typeface="微软雅黑" panose="020B0503020204020204" charset="-122"/>
              </a:rPr>
              <a:t>全会选举了中央政治局委员、中央政治局常务委员会委员、中央委员会总书记；根据中央政治局常务委员会的提名，通过了中央书记处成员，决定了中央军事委员会组成人员；批准了十九届中央纪律检查委员会第一次全体会议选举产生的书记、副书记和常务委员会委员人选。</a:t>
            </a:r>
            <a:endParaRPr lang="zh-CN" altLang="en-US" sz="1600" dirty="0">
              <a:solidFill>
                <a:srgbClr val="E70000"/>
              </a:solidFill>
              <a:latin typeface="微软雅黑" panose="020B0503020204020204" charset="-122"/>
              <a:ea typeface="微软雅黑" panose="020B0503020204020204" charset="-122"/>
              <a:cs typeface="微软雅黑" panose="020B0503020204020204" charset="-122"/>
            </a:endParaRPr>
          </a:p>
        </p:txBody>
      </p:sp>
      <p:cxnSp>
        <p:nvCxnSpPr>
          <p:cNvPr id="5" name="直接连接符 4"/>
          <p:cNvCxnSpPr/>
          <p:nvPr/>
        </p:nvCxnSpPr>
        <p:spPr>
          <a:xfrm>
            <a:off x="1029335" y="530860"/>
            <a:ext cx="785812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pic>
        <p:nvPicPr>
          <p:cNvPr id="3" name="图片 2" descr="未标题圆角"/>
          <p:cNvPicPr>
            <a:picLocks noChangeAspect="1"/>
          </p:cNvPicPr>
          <p:nvPr/>
        </p:nvPicPr>
        <p:blipFill>
          <a:blip r:embed="rId4" cstate="print"/>
          <a:stretch>
            <a:fillRect/>
          </a:stretch>
        </p:blipFill>
        <p:spPr>
          <a:xfrm>
            <a:off x="-16510" y="-8255"/>
            <a:ext cx="626745" cy="293370"/>
          </a:xfrm>
          <a:prstGeom prst="rect">
            <a:avLst/>
          </a:prstGeom>
        </p:spPr>
      </p:pic>
      <p:pic>
        <p:nvPicPr>
          <p:cNvPr id="4" name="图片 3" descr="圆角2"/>
          <p:cNvPicPr>
            <a:picLocks noChangeAspect="1"/>
          </p:cNvPicPr>
          <p:nvPr/>
        </p:nvPicPr>
        <p:blipFill>
          <a:blip r:embed="rId5" cstate="print"/>
          <a:stretch>
            <a:fillRect/>
          </a:stretch>
        </p:blipFill>
        <p:spPr>
          <a:xfrm>
            <a:off x="635" y="4655820"/>
            <a:ext cx="9143365" cy="487680"/>
          </a:xfrm>
          <a:prstGeom prst="rect">
            <a:avLst/>
          </a:prstGeom>
        </p:spPr>
      </p:pic>
      <p:pic>
        <p:nvPicPr>
          <p:cNvPr id="8" name="图片 7" descr="未标题-12"/>
          <p:cNvPicPr>
            <a:picLocks noChangeAspect="1"/>
          </p:cNvPicPr>
          <p:nvPr>
            <p:custDataLst>
              <p:tags r:id="rId1"/>
            </p:custDataLst>
          </p:nvPr>
        </p:nvPicPr>
        <p:blipFill>
          <a:blip r:embed="rId6" cstate="print"/>
          <a:stretch>
            <a:fillRect/>
          </a:stretch>
        </p:blipFill>
        <p:spPr>
          <a:xfrm>
            <a:off x="342900" y="229870"/>
            <a:ext cx="605790" cy="601980"/>
          </a:xfrm>
          <a:prstGeom prst="rect">
            <a:avLst/>
          </a:prstGeom>
        </p:spPr>
      </p:pic>
      <p:pic>
        <p:nvPicPr>
          <p:cNvPr id="10242" name="Picture 2" descr="http://cpc.people.com.cn/NMediaFile/2017/1025/MAIN201710251251194758015071313.jpg"/>
          <p:cNvPicPr>
            <a:picLocks noChangeAspect="1" noChangeArrowheads="1"/>
          </p:cNvPicPr>
          <p:nvPr/>
        </p:nvPicPr>
        <p:blipFill>
          <a:blip r:embed="rId7" cstate="print"/>
          <a:srcRect/>
          <a:stretch>
            <a:fillRect/>
          </a:stretch>
        </p:blipFill>
        <p:spPr bwMode="auto">
          <a:xfrm>
            <a:off x="0" y="1270000"/>
            <a:ext cx="4581525" cy="2565655"/>
          </a:xfrm>
          <a:prstGeom prst="rect">
            <a:avLst/>
          </a:prstGeom>
          <a:noFill/>
        </p:spPr>
      </p:pic>
      <p:sp>
        <p:nvSpPr>
          <p:cNvPr id="10" name="文本框 56"/>
          <p:cNvSpPr txBox="1"/>
          <p:nvPr/>
        </p:nvSpPr>
        <p:spPr>
          <a:xfrm>
            <a:off x="6499225" y="254635"/>
            <a:ext cx="2458720" cy="338554"/>
          </a:xfrm>
          <a:prstGeom prst="rect">
            <a:avLst/>
          </a:prstGeom>
          <a:noFill/>
        </p:spPr>
        <p:txBody>
          <a:bodyPr wrap="square">
            <a:spAutoFit/>
          </a:bodyPr>
          <a:lstStyle/>
          <a:p>
            <a:pPr algn="l"/>
            <a:r>
              <a:rPr lang="zh-CN" altLang="en-US" sz="16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6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党的十九届一中全会◇</a:t>
            </a:r>
            <a:endParaRPr lang="zh-CN" altLang="en-US" sz="16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p:cNvSpPr txBox="1"/>
          <p:nvPr/>
        </p:nvSpPr>
        <p:spPr>
          <a:xfrm>
            <a:off x="885825" y="321310"/>
            <a:ext cx="4966335" cy="398780"/>
          </a:xfrm>
          <a:prstGeom prst="rect">
            <a:avLst/>
          </a:prstGeom>
          <a:noFill/>
          <a:effectLst/>
        </p:spPr>
        <p:txBody>
          <a:bodyPr wrap="square" rtlCol="0">
            <a:spAutoFit/>
          </a:bodyPr>
          <a:lstStyle/>
          <a:p>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立足基本国情，着力办好中国自己的事</a:t>
            </a:r>
          </a:p>
        </p:txBody>
      </p:sp>
      <p:sp>
        <p:nvSpPr>
          <p:cNvPr id="166" name="椭圆 165"/>
          <p:cNvSpPr/>
          <p:nvPr/>
        </p:nvSpPr>
        <p:spPr>
          <a:xfrm>
            <a:off x="1022350" y="2234565"/>
            <a:ext cx="633730" cy="633730"/>
          </a:xfrm>
          <a:prstGeom prst="ellipse">
            <a:avLst/>
          </a:prstGeom>
          <a:solidFill>
            <a:srgbClr val="C8161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latin typeface="微软雅黑" panose="020B0503020204020204" charset="-122"/>
                <a:ea typeface="微软雅黑" panose="020B0503020204020204" charset="-122"/>
              </a:rPr>
              <a:t>1</a:t>
            </a:r>
            <a:endParaRPr lang="zh-CN" altLang="en-US" sz="2000" b="1" dirty="0">
              <a:latin typeface="微软雅黑" panose="020B0503020204020204" charset="-122"/>
              <a:ea typeface="微软雅黑" panose="020B0503020204020204" charset="-122"/>
            </a:endParaRPr>
          </a:p>
        </p:txBody>
      </p:sp>
      <p:sp>
        <p:nvSpPr>
          <p:cNvPr id="167" name="标题 11"/>
          <p:cNvSpPr txBox="1"/>
          <p:nvPr/>
        </p:nvSpPr>
        <p:spPr>
          <a:xfrm>
            <a:off x="1022350" y="2409825"/>
            <a:ext cx="633730" cy="44831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2000" b="1" dirty="0">
              <a:solidFill>
                <a:schemeClr val="bg1"/>
              </a:solidFill>
              <a:latin typeface="微软雅黑" panose="020B0503020204020204" charset="-122"/>
              <a:ea typeface="微软雅黑" panose="020B0503020204020204" charset="-122"/>
            </a:endParaRPr>
          </a:p>
        </p:txBody>
      </p:sp>
      <p:grpSp>
        <p:nvGrpSpPr>
          <p:cNvPr id="180" name="组合 179"/>
          <p:cNvGrpSpPr/>
          <p:nvPr/>
        </p:nvGrpSpPr>
        <p:grpSpPr>
          <a:xfrm rot="5400000">
            <a:off x="973455" y="2009775"/>
            <a:ext cx="906780" cy="1082675"/>
            <a:chOff x="2118676" y="1475656"/>
            <a:chExt cx="1656506" cy="1974038"/>
          </a:xfrm>
        </p:grpSpPr>
        <p:cxnSp>
          <p:nvCxnSpPr>
            <p:cNvPr id="181" name="直接连接符 180"/>
            <p:cNvCxnSpPr/>
            <p:nvPr/>
          </p:nvCxnSpPr>
          <p:spPr>
            <a:xfrm>
              <a:off x="2911233" y="1475656"/>
              <a:ext cx="0" cy="315162"/>
            </a:xfrm>
            <a:prstGeom prst="line">
              <a:avLst/>
            </a:prstGeom>
            <a:ln>
              <a:solidFill>
                <a:srgbClr val="C8161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2" name="弧形 181"/>
            <p:cNvSpPr/>
            <p:nvPr/>
          </p:nvSpPr>
          <p:spPr>
            <a:xfrm rot="19174364">
              <a:off x="2118676" y="1793188"/>
              <a:ext cx="1656506" cy="1656506"/>
            </a:xfrm>
            <a:prstGeom prst="arc">
              <a:avLst>
                <a:gd name="adj1" fmla="val 15307624"/>
                <a:gd name="adj2" fmla="val 343732"/>
              </a:avLst>
            </a:prstGeom>
            <a:ln>
              <a:solidFill>
                <a:srgbClr val="C8161D"/>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b="1">
                <a:latin typeface="微软雅黑" panose="020B0503020204020204" charset="-122"/>
                <a:ea typeface="微软雅黑" panose="020B0503020204020204" charset="-122"/>
              </a:endParaRPr>
            </a:p>
          </p:txBody>
        </p:sp>
        <p:sp>
          <p:nvSpPr>
            <p:cNvPr id="183" name="椭圆 182"/>
            <p:cNvSpPr/>
            <p:nvPr/>
          </p:nvSpPr>
          <p:spPr>
            <a:xfrm>
              <a:off x="2857227" y="1736812"/>
              <a:ext cx="108012" cy="108012"/>
            </a:xfrm>
            <a:prstGeom prst="ellipse">
              <a:avLst/>
            </a:prstGeom>
            <a:solidFill>
              <a:schemeClr val="bg1"/>
            </a:solidFill>
            <a:ln>
              <a:solidFill>
                <a:srgbClr val="C816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charset="-122"/>
                <a:ea typeface="微软雅黑" panose="020B0503020204020204" charset="-122"/>
              </a:endParaRPr>
            </a:p>
          </p:txBody>
        </p:sp>
      </p:grpSp>
      <p:sp>
        <p:nvSpPr>
          <p:cNvPr id="82" name="Text Placeholder 2"/>
          <p:cNvSpPr txBox="1"/>
          <p:nvPr/>
        </p:nvSpPr>
        <p:spPr>
          <a:xfrm>
            <a:off x="3076575" y="1843405"/>
            <a:ext cx="5092065" cy="1477010"/>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lnSpc>
                <a:spcPct val="150000"/>
              </a:lnSpc>
            </a:pPr>
            <a:r>
              <a:rPr lang="en-US" altLang="zh-CN" sz="1600" dirty="0">
                <a:solidFill>
                  <a:schemeClr val="tx1"/>
                </a:solidFill>
                <a:latin typeface="微软雅黑" panose="020B0503020204020204" charset="-122"/>
                <a:ea typeface="微软雅黑" panose="020B0503020204020204" charset="-122"/>
                <a:cs typeface="+mn-ea"/>
                <a:sym typeface="+mn-lt"/>
              </a:rPr>
              <a:t>       改革是推动发展的强大动力。通过全面深化改革，构建高水平社会主义市场经济体制，将会使14亿中国人民的活力充分激发出来，创造更多社会财富、追求更加美好生活、逐步迈向共同富裕。</a:t>
            </a:r>
          </a:p>
        </p:txBody>
      </p:sp>
      <p:sp>
        <p:nvSpPr>
          <p:cNvPr id="83" name="文本框 36"/>
          <p:cNvSpPr txBox="1"/>
          <p:nvPr/>
        </p:nvSpPr>
        <p:spPr>
          <a:xfrm>
            <a:off x="1979295" y="2321560"/>
            <a:ext cx="869950" cy="4603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smtClean="0">
                <a:solidFill>
                  <a:srgbClr val="EA0000"/>
                </a:solidFill>
                <a:latin typeface="微软雅黑" panose="020B0503020204020204" charset="-122"/>
                <a:ea typeface="微软雅黑" panose="020B0503020204020204" charset="-122"/>
              </a:rPr>
              <a:t>改革</a:t>
            </a:r>
          </a:p>
        </p:txBody>
      </p:sp>
      <p:sp>
        <p:nvSpPr>
          <p:cNvPr id="6" name="标题 11"/>
          <p:cNvSpPr txBox="1"/>
          <p:nvPr/>
        </p:nvSpPr>
        <p:spPr>
          <a:xfrm>
            <a:off x="1125855" y="5144135"/>
            <a:ext cx="633730" cy="44831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2000" b="1" dirty="0">
              <a:solidFill>
                <a:schemeClr val="bg1"/>
              </a:solidFill>
              <a:latin typeface="微软雅黑" panose="020B0503020204020204" charset="-122"/>
              <a:ea typeface="微软雅黑" panose="020B0503020204020204" charset="-122"/>
            </a:endParaRPr>
          </a:p>
        </p:txBody>
      </p:sp>
      <p:pic>
        <p:nvPicPr>
          <p:cNvPr id="13" name="图片 12" descr="圆角2"/>
          <p:cNvPicPr>
            <a:picLocks noChangeAspect="1"/>
          </p:cNvPicPr>
          <p:nvPr/>
        </p:nvPicPr>
        <p:blipFill>
          <a:blip r:embed="rId4" cstate="print"/>
          <a:stretch>
            <a:fillRect/>
          </a:stretch>
        </p:blipFill>
        <p:spPr>
          <a:xfrm>
            <a:off x="635" y="4655820"/>
            <a:ext cx="9143365" cy="487680"/>
          </a:xfrm>
          <a:prstGeom prst="rect">
            <a:avLst/>
          </a:prstGeom>
        </p:spPr>
      </p:pic>
      <p:cxnSp>
        <p:nvCxnSpPr>
          <p:cNvPr id="14" name="直接连接符 13"/>
          <p:cNvCxnSpPr/>
          <p:nvPr/>
        </p:nvCxnSpPr>
        <p:spPr>
          <a:xfrm>
            <a:off x="5535295" y="530860"/>
            <a:ext cx="335216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499225" y="254635"/>
            <a:ext cx="2458720" cy="275590"/>
          </a:xfrm>
          <a:prstGeom prst="rect">
            <a:avLst/>
          </a:prstGeom>
          <a:noFill/>
        </p:spPr>
        <p:txBody>
          <a:bodyPr wrap="square">
            <a:spAutoFit/>
          </a:bodyPr>
          <a:lstStyle/>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2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党的十九届五中全会精神学习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17" name="图片 16" descr="未标题圆角"/>
          <p:cNvPicPr>
            <a:picLocks noChangeAspect="1"/>
          </p:cNvPicPr>
          <p:nvPr/>
        </p:nvPicPr>
        <p:blipFill>
          <a:blip r:embed="rId5" cstate="print"/>
          <a:stretch>
            <a:fillRect/>
          </a:stretch>
        </p:blipFill>
        <p:spPr>
          <a:xfrm>
            <a:off x="-16510" y="-8255"/>
            <a:ext cx="626745" cy="293370"/>
          </a:xfrm>
          <a:prstGeom prst="rect">
            <a:avLst/>
          </a:prstGeom>
        </p:spPr>
      </p:pic>
      <p:pic>
        <p:nvPicPr>
          <p:cNvPr id="18" name="图片 17" descr="未标题-12"/>
          <p:cNvPicPr>
            <a:picLocks noChangeAspect="1"/>
          </p:cNvPicPr>
          <p:nvPr>
            <p:custDataLst>
              <p:tags r:id="rId1"/>
            </p:custDataLst>
          </p:nvPr>
        </p:nvPicPr>
        <p:blipFill>
          <a:blip r:embed="rId6" cstate="print"/>
          <a:stretch>
            <a:fillRect/>
          </a:stretch>
        </p:blipFill>
        <p:spPr>
          <a:xfrm>
            <a:off x="342900" y="229870"/>
            <a:ext cx="605790" cy="601980"/>
          </a:xfrm>
          <a:prstGeom prst="rect">
            <a:avLst/>
          </a:prstGeom>
        </p:spPr>
      </p:pic>
      <p:pic>
        <p:nvPicPr>
          <p:cNvPr id="7" name="图片 6" descr="E:\五中全会\解读\66.png66"/>
          <p:cNvPicPr>
            <a:picLocks noChangeAspect="1"/>
          </p:cNvPicPr>
          <p:nvPr/>
        </p:nvPicPr>
        <p:blipFill>
          <a:blip r:embed="rId7" cstate="print"/>
          <a:srcRect/>
          <a:stretch>
            <a:fillRect/>
          </a:stretch>
        </p:blipFill>
        <p:spPr>
          <a:xfrm>
            <a:off x="7295515" y="422910"/>
            <a:ext cx="1744345" cy="174434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5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166"/>
                                        </p:tgtEl>
                                        <p:attrNameLst>
                                          <p:attrName>style.visibility</p:attrName>
                                        </p:attrNameLst>
                                      </p:cBhvr>
                                      <p:to>
                                        <p:strVal val="visible"/>
                                      </p:to>
                                    </p:set>
                                    <p:anim calcmode="lin" valueType="num">
                                      <p:cBhvr additive="base">
                                        <p:cTn id="14" dur="500"/>
                                        <p:tgtEl>
                                          <p:spTgt spid="166"/>
                                        </p:tgtEl>
                                        <p:attrNameLst>
                                          <p:attrName>ppt_y</p:attrName>
                                        </p:attrNameLst>
                                      </p:cBhvr>
                                      <p:tavLst>
                                        <p:tav tm="0">
                                          <p:val>
                                            <p:strVal val="#ppt_y+#ppt_h*1.125000"/>
                                          </p:val>
                                        </p:tav>
                                        <p:tav tm="100000">
                                          <p:val>
                                            <p:strVal val="#ppt_y"/>
                                          </p:val>
                                        </p:tav>
                                      </p:tavLst>
                                    </p:anim>
                                    <p:animEffect transition="in" filter="wipe(up)">
                                      <p:cBhvr>
                                        <p:cTn id="15" dur="500"/>
                                        <p:tgtEl>
                                          <p:spTgt spid="166"/>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67"/>
                                        </p:tgtEl>
                                        <p:attrNameLst>
                                          <p:attrName>style.visibility</p:attrName>
                                        </p:attrNameLst>
                                      </p:cBhvr>
                                      <p:to>
                                        <p:strVal val="visible"/>
                                      </p:to>
                                    </p:set>
                                    <p:anim calcmode="lin" valueType="num">
                                      <p:cBhvr additive="base">
                                        <p:cTn id="18" dur="500"/>
                                        <p:tgtEl>
                                          <p:spTgt spid="167"/>
                                        </p:tgtEl>
                                        <p:attrNameLst>
                                          <p:attrName>ppt_y</p:attrName>
                                        </p:attrNameLst>
                                      </p:cBhvr>
                                      <p:tavLst>
                                        <p:tav tm="0">
                                          <p:val>
                                            <p:strVal val="#ppt_y+#ppt_h*1.125000"/>
                                          </p:val>
                                        </p:tav>
                                        <p:tav tm="100000">
                                          <p:val>
                                            <p:strVal val="#ppt_y"/>
                                          </p:val>
                                        </p:tav>
                                      </p:tavLst>
                                    </p:anim>
                                    <p:animEffect transition="in" filter="wipe(up)">
                                      <p:cBhvr>
                                        <p:cTn id="19" dur="500"/>
                                        <p:tgtEl>
                                          <p:spTgt spid="167"/>
                                        </p:tgtEl>
                                      </p:cBhvr>
                                    </p:animEffect>
                                  </p:childTnLst>
                                </p:cTn>
                              </p:par>
                              <p:par>
                                <p:cTn id="20" presetID="12" presetClass="entr" presetSubtype="4" fill="hold" nodeType="withEffect">
                                  <p:stCondLst>
                                    <p:cond delay="0"/>
                                  </p:stCondLst>
                                  <p:childTnLst>
                                    <p:set>
                                      <p:cBhvr>
                                        <p:cTn id="21" dur="1" fill="hold">
                                          <p:stCondLst>
                                            <p:cond delay="0"/>
                                          </p:stCondLst>
                                        </p:cTn>
                                        <p:tgtEl>
                                          <p:spTgt spid="180"/>
                                        </p:tgtEl>
                                        <p:attrNameLst>
                                          <p:attrName>style.visibility</p:attrName>
                                        </p:attrNameLst>
                                      </p:cBhvr>
                                      <p:to>
                                        <p:strVal val="visible"/>
                                      </p:to>
                                    </p:set>
                                    <p:anim calcmode="lin" valueType="num">
                                      <p:cBhvr additive="base">
                                        <p:cTn id="22" dur="500"/>
                                        <p:tgtEl>
                                          <p:spTgt spid="180"/>
                                        </p:tgtEl>
                                        <p:attrNameLst>
                                          <p:attrName>ppt_y</p:attrName>
                                        </p:attrNameLst>
                                      </p:cBhvr>
                                      <p:tavLst>
                                        <p:tav tm="0">
                                          <p:val>
                                            <p:strVal val="#ppt_y+#ppt_h*1.125000"/>
                                          </p:val>
                                        </p:tav>
                                        <p:tav tm="100000">
                                          <p:val>
                                            <p:strVal val="#ppt_y"/>
                                          </p:val>
                                        </p:tav>
                                      </p:tavLst>
                                    </p:anim>
                                    <p:animEffect transition="in" filter="wipe(up)">
                                      <p:cBhvr>
                                        <p:cTn id="23" dur="500"/>
                                        <p:tgtEl>
                                          <p:spTgt spid="180"/>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83"/>
                                        </p:tgtEl>
                                        <p:attrNameLst>
                                          <p:attrName>style.visibility</p:attrName>
                                        </p:attrNameLst>
                                      </p:cBhvr>
                                      <p:to>
                                        <p:strVal val="visible"/>
                                      </p:to>
                                    </p:set>
                                    <p:anim calcmode="lin" valueType="num">
                                      <p:cBhvr additive="base">
                                        <p:cTn id="26" dur="500"/>
                                        <p:tgtEl>
                                          <p:spTgt spid="83"/>
                                        </p:tgtEl>
                                        <p:attrNameLst>
                                          <p:attrName>ppt_y</p:attrName>
                                        </p:attrNameLst>
                                      </p:cBhvr>
                                      <p:tavLst>
                                        <p:tav tm="0">
                                          <p:val>
                                            <p:strVal val="#ppt_y+#ppt_h*1.125000"/>
                                          </p:val>
                                        </p:tav>
                                        <p:tav tm="100000">
                                          <p:val>
                                            <p:strVal val="#ppt_y"/>
                                          </p:val>
                                        </p:tav>
                                      </p:tavLst>
                                    </p:anim>
                                    <p:animEffect transition="in" filter="wipe(up)">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dissolve">
                                      <p:cBhvr>
                                        <p:cTn id="3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6" grpId="1" animBg="1"/>
      <p:bldP spid="167" grpId="0"/>
      <p:bldP spid="167" grpId="1"/>
      <p:bldP spid="82" grpId="0"/>
      <p:bldP spid="82" grpId="1"/>
      <p:bldP spid="83" grpId="0"/>
      <p:bldP spid="83" grpId="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p:cNvSpPr txBox="1"/>
          <p:nvPr/>
        </p:nvSpPr>
        <p:spPr>
          <a:xfrm>
            <a:off x="885825" y="321310"/>
            <a:ext cx="4966335" cy="398780"/>
          </a:xfrm>
          <a:prstGeom prst="rect">
            <a:avLst/>
          </a:prstGeom>
          <a:noFill/>
          <a:effectLst/>
        </p:spPr>
        <p:txBody>
          <a:bodyPr wrap="square" rtlCol="0">
            <a:spAutoFit/>
          </a:bodyPr>
          <a:lstStyle/>
          <a:p>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立足基本国情，着力办好中国自己的事</a:t>
            </a:r>
          </a:p>
        </p:txBody>
      </p:sp>
      <p:sp>
        <p:nvSpPr>
          <p:cNvPr id="84" name="Text Placeholder 2"/>
          <p:cNvSpPr txBox="1"/>
          <p:nvPr/>
        </p:nvSpPr>
        <p:spPr>
          <a:xfrm>
            <a:off x="3110230" y="1826260"/>
            <a:ext cx="5066665" cy="1477010"/>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lnSpc>
                <a:spcPct val="150000"/>
              </a:lnSpc>
            </a:pPr>
            <a:r>
              <a:rPr lang="en-US" altLang="zh-CN" sz="1600" dirty="0">
                <a:solidFill>
                  <a:schemeClr val="tx1"/>
                </a:solidFill>
                <a:latin typeface="微软雅黑" panose="020B0503020204020204" charset="-122"/>
                <a:ea typeface="微软雅黑" panose="020B0503020204020204" charset="-122"/>
                <a:cs typeface="+mn-ea"/>
                <a:sym typeface="+mn-lt"/>
              </a:rPr>
              <a:t>       开放是促进发展的必然选择。通过实行高水平对外开放，中国将为世界各国提供更大的市场、更多的机会，这既有利于中国自身发展，也有利于形成更加公正合理的世界经济治理体系，推动构建人类命运共同体。</a:t>
            </a:r>
          </a:p>
        </p:txBody>
      </p:sp>
      <p:sp>
        <p:nvSpPr>
          <p:cNvPr id="6" name="标题 11"/>
          <p:cNvSpPr txBox="1"/>
          <p:nvPr/>
        </p:nvSpPr>
        <p:spPr>
          <a:xfrm>
            <a:off x="1125855" y="5144135"/>
            <a:ext cx="633730" cy="44831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2000" b="1" dirty="0">
              <a:solidFill>
                <a:schemeClr val="bg1"/>
              </a:solidFill>
              <a:latin typeface="微软雅黑" panose="020B0503020204020204" charset="-122"/>
              <a:ea typeface="微软雅黑" panose="020B0503020204020204" charset="-122"/>
            </a:endParaRPr>
          </a:p>
        </p:txBody>
      </p:sp>
      <p:pic>
        <p:nvPicPr>
          <p:cNvPr id="13" name="图片 12" descr="圆角2"/>
          <p:cNvPicPr>
            <a:picLocks noChangeAspect="1"/>
          </p:cNvPicPr>
          <p:nvPr/>
        </p:nvPicPr>
        <p:blipFill>
          <a:blip r:embed="rId4" cstate="print"/>
          <a:stretch>
            <a:fillRect/>
          </a:stretch>
        </p:blipFill>
        <p:spPr>
          <a:xfrm>
            <a:off x="635" y="4655820"/>
            <a:ext cx="9143365" cy="487680"/>
          </a:xfrm>
          <a:prstGeom prst="rect">
            <a:avLst/>
          </a:prstGeom>
        </p:spPr>
      </p:pic>
      <p:cxnSp>
        <p:nvCxnSpPr>
          <p:cNvPr id="14" name="直接连接符 13"/>
          <p:cNvCxnSpPr/>
          <p:nvPr/>
        </p:nvCxnSpPr>
        <p:spPr>
          <a:xfrm>
            <a:off x="5535295" y="530860"/>
            <a:ext cx="335216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499225" y="254635"/>
            <a:ext cx="2458720" cy="275590"/>
          </a:xfrm>
          <a:prstGeom prst="rect">
            <a:avLst/>
          </a:prstGeom>
          <a:noFill/>
        </p:spPr>
        <p:txBody>
          <a:bodyPr wrap="square">
            <a:spAutoFit/>
          </a:bodyPr>
          <a:lstStyle/>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2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党的十九届五中全会精神学习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17" name="图片 16" descr="未标题圆角"/>
          <p:cNvPicPr>
            <a:picLocks noChangeAspect="1"/>
          </p:cNvPicPr>
          <p:nvPr/>
        </p:nvPicPr>
        <p:blipFill>
          <a:blip r:embed="rId5" cstate="print"/>
          <a:stretch>
            <a:fillRect/>
          </a:stretch>
        </p:blipFill>
        <p:spPr>
          <a:xfrm>
            <a:off x="-16510" y="-8255"/>
            <a:ext cx="626745" cy="293370"/>
          </a:xfrm>
          <a:prstGeom prst="rect">
            <a:avLst/>
          </a:prstGeom>
        </p:spPr>
      </p:pic>
      <p:pic>
        <p:nvPicPr>
          <p:cNvPr id="18" name="图片 17" descr="未标题-12"/>
          <p:cNvPicPr>
            <a:picLocks noChangeAspect="1"/>
          </p:cNvPicPr>
          <p:nvPr>
            <p:custDataLst>
              <p:tags r:id="rId1"/>
            </p:custDataLst>
          </p:nvPr>
        </p:nvPicPr>
        <p:blipFill>
          <a:blip r:embed="rId6" cstate="print"/>
          <a:stretch>
            <a:fillRect/>
          </a:stretch>
        </p:blipFill>
        <p:spPr>
          <a:xfrm>
            <a:off x="342900" y="229870"/>
            <a:ext cx="605790" cy="601980"/>
          </a:xfrm>
          <a:prstGeom prst="rect">
            <a:avLst/>
          </a:prstGeom>
        </p:spPr>
      </p:pic>
      <p:sp>
        <p:nvSpPr>
          <p:cNvPr id="7" name="椭圆 6"/>
          <p:cNvSpPr/>
          <p:nvPr/>
        </p:nvSpPr>
        <p:spPr>
          <a:xfrm>
            <a:off x="1022350" y="2234565"/>
            <a:ext cx="633730" cy="633730"/>
          </a:xfrm>
          <a:prstGeom prst="ellipse">
            <a:avLst/>
          </a:prstGeom>
          <a:solidFill>
            <a:srgbClr val="C8161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charset="-122"/>
                <a:ea typeface="微软雅黑" panose="020B0503020204020204" charset="-122"/>
              </a:rPr>
              <a:t>2</a:t>
            </a:r>
          </a:p>
        </p:txBody>
      </p:sp>
      <p:grpSp>
        <p:nvGrpSpPr>
          <p:cNvPr id="9" name="组合 8"/>
          <p:cNvGrpSpPr/>
          <p:nvPr/>
        </p:nvGrpSpPr>
        <p:grpSpPr>
          <a:xfrm rot="5400000">
            <a:off x="973455" y="2009775"/>
            <a:ext cx="906780" cy="1082675"/>
            <a:chOff x="2118676" y="1475656"/>
            <a:chExt cx="1656506" cy="1974038"/>
          </a:xfrm>
        </p:grpSpPr>
        <p:cxnSp>
          <p:nvCxnSpPr>
            <p:cNvPr id="10" name="直接连接符 9"/>
            <p:cNvCxnSpPr/>
            <p:nvPr/>
          </p:nvCxnSpPr>
          <p:spPr>
            <a:xfrm>
              <a:off x="2911233" y="1475656"/>
              <a:ext cx="0" cy="315162"/>
            </a:xfrm>
            <a:prstGeom prst="line">
              <a:avLst/>
            </a:prstGeom>
            <a:ln>
              <a:solidFill>
                <a:srgbClr val="C8161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弧形 10"/>
            <p:cNvSpPr/>
            <p:nvPr/>
          </p:nvSpPr>
          <p:spPr>
            <a:xfrm rot="19174364">
              <a:off x="2118676" y="1793188"/>
              <a:ext cx="1656506" cy="1656506"/>
            </a:xfrm>
            <a:prstGeom prst="arc">
              <a:avLst>
                <a:gd name="adj1" fmla="val 15307624"/>
                <a:gd name="adj2" fmla="val 343732"/>
              </a:avLst>
            </a:prstGeom>
            <a:ln>
              <a:solidFill>
                <a:srgbClr val="C8161D"/>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b="1">
                <a:latin typeface="微软雅黑" panose="020B0503020204020204" charset="-122"/>
                <a:ea typeface="微软雅黑" panose="020B0503020204020204" charset="-122"/>
              </a:endParaRPr>
            </a:p>
          </p:txBody>
        </p:sp>
        <p:sp>
          <p:nvSpPr>
            <p:cNvPr id="12" name="椭圆 11"/>
            <p:cNvSpPr/>
            <p:nvPr/>
          </p:nvSpPr>
          <p:spPr>
            <a:xfrm>
              <a:off x="2857227" y="1736812"/>
              <a:ext cx="108012" cy="108012"/>
            </a:xfrm>
            <a:prstGeom prst="ellipse">
              <a:avLst/>
            </a:prstGeom>
            <a:solidFill>
              <a:schemeClr val="bg1"/>
            </a:solidFill>
            <a:ln>
              <a:solidFill>
                <a:srgbClr val="C816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charset="-122"/>
                <a:ea typeface="微软雅黑" panose="020B0503020204020204" charset="-122"/>
              </a:endParaRPr>
            </a:p>
          </p:txBody>
        </p:sp>
      </p:grpSp>
      <p:sp>
        <p:nvSpPr>
          <p:cNvPr id="16" name="文本框 36"/>
          <p:cNvSpPr txBox="1"/>
          <p:nvPr/>
        </p:nvSpPr>
        <p:spPr>
          <a:xfrm>
            <a:off x="1979295" y="2321560"/>
            <a:ext cx="869950" cy="4603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smtClean="0">
                <a:solidFill>
                  <a:srgbClr val="EA0000"/>
                </a:solidFill>
                <a:latin typeface="微软雅黑" panose="020B0503020204020204" charset="-122"/>
                <a:ea typeface="微软雅黑" panose="020B0503020204020204" charset="-122"/>
              </a:rPr>
              <a:t>开放</a:t>
            </a:r>
            <a:endParaRPr lang="zh-CN" altLang="en-US" sz="2400" b="1" dirty="0" smtClean="0">
              <a:solidFill>
                <a:srgbClr val="C00000"/>
              </a:solidFill>
              <a:latin typeface="微软雅黑" panose="020B0503020204020204" charset="-122"/>
              <a:ea typeface="微软雅黑" panose="020B0503020204020204" charset="-122"/>
            </a:endParaRPr>
          </a:p>
        </p:txBody>
      </p:sp>
      <p:pic>
        <p:nvPicPr>
          <p:cNvPr id="19" name="图片 18" descr="E:\五中全会\解读\66.png66"/>
          <p:cNvPicPr>
            <a:picLocks noChangeAspect="1"/>
          </p:cNvPicPr>
          <p:nvPr/>
        </p:nvPicPr>
        <p:blipFill>
          <a:blip r:embed="rId7" cstate="print"/>
          <a:srcRect/>
          <a:stretch>
            <a:fillRect/>
          </a:stretch>
        </p:blipFill>
        <p:spPr>
          <a:xfrm>
            <a:off x="7295515" y="422910"/>
            <a:ext cx="1744345" cy="174434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5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p:tgtEl>
                                          <p:spTgt spid="7"/>
                                        </p:tgtEl>
                                        <p:attrNameLst>
                                          <p:attrName>ppt_y</p:attrName>
                                        </p:attrNameLst>
                                      </p:cBhvr>
                                      <p:tavLst>
                                        <p:tav tm="0">
                                          <p:val>
                                            <p:strVal val="#ppt_y+#ppt_h*1.125000"/>
                                          </p:val>
                                        </p:tav>
                                        <p:tav tm="100000">
                                          <p:val>
                                            <p:strVal val="#ppt_y"/>
                                          </p:val>
                                        </p:tav>
                                      </p:tavLst>
                                    </p:anim>
                                    <p:animEffect transition="in" filter="wipe(up)">
                                      <p:cBhvr>
                                        <p:cTn id="15" dur="500"/>
                                        <p:tgtEl>
                                          <p:spTgt spid="7"/>
                                        </p:tgtEl>
                                      </p:cBhvr>
                                    </p:animEffect>
                                  </p:childTnLst>
                                </p:cTn>
                              </p:par>
                              <p:par>
                                <p:cTn id="16" presetID="1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ppt_y</p:attrName>
                                        </p:attrNameLst>
                                      </p:cBhvr>
                                      <p:tavLst>
                                        <p:tav tm="0">
                                          <p:val>
                                            <p:strVal val="#ppt_y+#ppt_h*1.125000"/>
                                          </p:val>
                                        </p:tav>
                                        <p:tav tm="100000">
                                          <p:val>
                                            <p:strVal val="#ppt_y"/>
                                          </p:val>
                                        </p:tav>
                                      </p:tavLst>
                                    </p:anim>
                                    <p:animEffect transition="in" filter="wipe(up)">
                                      <p:cBhvr>
                                        <p:cTn id="19" dur="500"/>
                                        <p:tgtEl>
                                          <p:spTgt spid="9"/>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p:tgtEl>
                                          <p:spTgt spid="16"/>
                                        </p:tgtEl>
                                        <p:attrNameLst>
                                          <p:attrName>ppt_y</p:attrName>
                                        </p:attrNameLst>
                                      </p:cBhvr>
                                      <p:tavLst>
                                        <p:tav tm="0">
                                          <p:val>
                                            <p:strVal val="#ppt_y+#ppt_h*1.125000"/>
                                          </p:val>
                                        </p:tav>
                                        <p:tav tm="100000">
                                          <p:val>
                                            <p:strVal val="#ppt_y"/>
                                          </p:val>
                                        </p:tav>
                                      </p:tavLst>
                                    </p:anim>
                                    <p:animEffect transition="in" filter="wipe(up)">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dissolve">
                                      <p:cBhvr>
                                        <p:cTn id="2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4" grpId="1"/>
      <p:bldP spid="6" grpId="0"/>
      <p:bldP spid="7" grpId="0" animBg="1"/>
      <p:bldP spid="7" grpId="1" animBg="1"/>
      <p:bldP spid="16" grpId="0"/>
      <p:bldP spid="16"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p:cNvSpPr txBox="1"/>
          <p:nvPr/>
        </p:nvSpPr>
        <p:spPr>
          <a:xfrm>
            <a:off x="885825" y="321310"/>
            <a:ext cx="4966335" cy="398780"/>
          </a:xfrm>
          <a:prstGeom prst="rect">
            <a:avLst/>
          </a:prstGeom>
          <a:noFill/>
          <a:effectLst/>
        </p:spPr>
        <p:txBody>
          <a:bodyPr wrap="square" rtlCol="0">
            <a:spAutoFit/>
          </a:bodyPr>
          <a:lstStyle/>
          <a:p>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立足基本国情，着力办好中国自己的事</a:t>
            </a:r>
          </a:p>
        </p:txBody>
      </p:sp>
      <p:sp>
        <p:nvSpPr>
          <p:cNvPr id="86" name="Text Placeholder 2"/>
          <p:cNvSpPr txBox="1"/>
          <p:nvPr/>
        </p:nvSpPr>
        <p:spPr>
          <a:xfrm>
            <a:off x="3105785" y="1928495"/>
            <a:ext cx="5185410" cy="1107440"/>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pPr>
            <a:r>
              <a:rPr lang="en-US" altLang="zh-CN" sz="1600" dirty="0">
                <a:solidFill>
                  <a:schemeClr val="tx1"/>
                </a:solidFill>
                <a:latin typeface="微软雅黑" panose="020B0503020204020204" charset="-122"/>
                <a:ea typeface="微软雅黑" panose="020B0503020204020204" charset="-122"/>
                <a:cs typeface="+mn-ea"/>
                <a:sym typeface="+mn-lt"/>
              </a:rPr>
              <a:t>       创新是引领发展的第一动力。我们将把科技自立自强作为国家发展的战略支撑，加快建设科技强国，全面塑造发展新优势，有力支撑经济高质量发展、人民高品质生活</a:t>
            </a:r>
            <a:r>
              <a:rPr lang="zh-CN" altLang="en-US" sz="1600" dirty="0">
                <a:solidFill>
                  <a:schemeClr val="tx1"/>
                </a:solidFill>
                <a:latin typeface="微软雅黑" panose="020B0503020204020204" charset="-122"/>
                <a:ea typeface="微软雅黑" panose="020B0503020204020204" charset="-122"/>
                <a:cs typeface="+mn-ea"/>
                <a:sym typeface="+mn-lt"/>
              </a:rPr>
              <a:t>。</a:t>
            </a:r>
          </a:p>
        </p:txBody>
      </p:sp>
      <p:sp>
        <p:nvSpPr>
          <p:cNvPr id="6" name="标题 11"/>
          <p:cNvSpPr txBox="1"/>
          <p:nvPr/>
        </p:nvSpPr>
        <p:spPr>
          <a:xfrm>
            <a:off x="1125855" y="5144135"/>
            <a:ext cx="633730" cy="44831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2000" b="1" dirty="0">
              <a:solidFill>
                <a:schemeClr val="bg1"/>
              </a:solidFill>
              <a:latin typeface="微软雅黑" panose="020B0503020204020204" charset="-122"/>
              <a:ea typeface="微软雅黑" panose="020B0503020204020204" charset="-122"/>
            </a:endParaRPr>
          </a:p>
        </p:txBody>
      </p:sp>
      <p:pic>
        <p:nvPicPr>
          <p:cNvPr id="13" name="图片 12" descr="圆角2"/>
          <p:cNvPicPr>
            <a:picLocks noChangeAspect="1"/>
          </p:cNvPicPr>
          <p:nvPr/>
        </p:nvPicPr>
        <p:blipFill>
          <a:blip r:embed="rId4" cstate="print"/>
          <a:stretch>
            <a:fillRect/>
          </a:stretch>
        </p:blipFill>
        <p:spPr>
          <a:xfrm>
            <a:off x="635" y="4655820"/>
            <a:ext cx="9143365" cy="487680"/>
          </a:xfrm>
          <a:prstGeom prst="rect">
            <a:avLst/>
          </a:prstGeom>
        </p:spPr>
      </p:pic>
      <p:cxnSp>
        <p:nvCxnSpPr>
          <p:cNvPr id="14" name="直接连接符 13"/>
          <p:cNvCxnSpPr/>
          <p:nvPr/>
        </p:nvCxnSpPr>
        <p:spPr>
          <a:xfrm>
            <a:off x="5535295" y="530860"/>
            <a:ext cx="335216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499225" y="254635"/>
            <a:ext cx="2458720" cy="275590"/>
          </a:xfrm>
          <a:prstGeom prst="rect">
            <a:avLst/>
          </a:prstGeom>
          <a:noFill/>
        </p:spPr>
        <p:txBody>
          <a:bodyPr wrap="square">
            <a:spAutoFit/>
          </a:bodyPr>
          <a:lstStyle/>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2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党的十九届五中全会精神学习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17" name="图片 16" descr="未标题圆角"/>
          <p:cNvPicPr>
            <a:picLocks noChangeAspect="1"/>
          </p:cNvPicPr>
          <p:nvPr/>
        </p:nvPicPr>
        <p:blipFill>
          <a:blip r:embed="rId5" cstate="print"/>
          <a:stretch>
            <a:fillRect/>
          </a:stretch>
        </p:blipFill>
        <p:spPr>
          <a:xfrm>
            <a:off x="-16510" y="-8255"/>
            <a:ext cx="626745" cy="293370"/>
          </a:xfrm>
          <a:prstGeom prst="rect">
            <a:avLst/>
          </a:prstGeom>
        </p:spPr>
      </p:pic>
      <p:pic>
        <p:nvPicPr>
          <p:cNvPr id="18" name="图片 17" descr="未标题-12"/>
          <p:cNvPicPr>
            <a:picLocks noChangeAspect="1"/>
          </p:cNvPicPr>
          <p:nvPr>
            <p:custDataLst>
              <p:tags r:id="rId1"/>
            </p:custDataLst>
          </p:nvPr>
        </p:nvPicPr>
        <p:blipFill>
          <a:blip r:embed="rId6" cstate="print"/>
          <a:stretch>
            <a:fillRect/>
          </a:stretch>
        </p:blipFill>
        <p:spPr>
          <a:xfrm>
            <a:off x="342900" y="229870"/>
            <a:ext cx="605790" cy="601980"/>
          </a:xfrm>
          <a:prstGeom prst="rect">
            <a:avLst/>
          </a:prstGeom>
        </p:spPr>
      </p:pic>
      <p:sp>
        <p:nvSpPr>
          <p:cNvPr id="20" name="椭圆 19"/>
          <p:cNvSpPr/>
          <p:nvPr/>
        </p:nvSpPr>
        <p:spPr>
          <a:xfrm>
            <a:off x="1022350" y="2234565"/>
            <a:ext cx="633730" cy="633730"/>
          </a:xfrm>
          <a:prstGeom prst="ellipse">
            <a:avLst/>
          </a:prstGeom>
          <a:solidFill>
            <a:srgbClr val="C8161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charset="-122"/>
                <a:ea typeface="微软雅黑" panose="020B0503020204020204" charset="-122"/>
              </a:rPr>
              <a:t>3</a:t>
            </a:r>
          </a:p>
        </p:txBody>
      </p:sp>
      <p:grpSp>
        <p:nvGrpSpPr>
          <p:cNvPr id="22" name="组合 21"/>
          <p:cNvGrpSpPr/>
          <p:nvPr/>
        </p:nvGrpSpPr>
        <p:grpSpPr>
          <a:xfrm rot="5400000">
            <a:off x="973455" y="2009775"/>
            <a:ext cx="906780" cy="1082675"/>
            <a:chOff x="2118676" y="1475656"/>
            <a:chExt cx="1656506" cy="1974038"/>
          </a:xfrm>
        </p:grpSpPr>
        <p:cxnSp>
          <p:nvCxnSpPr>
            <p:cNvPr id="23" name="直接连接符 22"/>
            <p:cNvCxnSpPr/>
            <p:nvPr/>
          </p:nvCxnSpPr>
          <p:spPr>
            <a:xfrm>
              <a:off x="2911233" y="1475656"/>
              <a:ext cx="0" cy="315162"/>
            </a:xfrm>
            <a:prstGeom prst="line">
              <a:avLst/>
            </a:prstGeom>
            <a:ln>
              <a:solidFill>
                <a:srgbClr val="C8161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弧形 23"/>
            <p:cNvSpPr/>
            <p:nvPr/>
          </p:nvSpPr>
          <p:spPr>
            <a:xfrm rot="19174364">
              <a:off x="2118676" y="1793188"/>
              <a:ext cx="1656506" cy="1656506"/>
            </a:xfrm>
            <a:prstGeom prst="arc">
              <a:avLst>
                <a:gd name="adj1" fmla="val 15307624"/>
                <a:gd name="adj2" fmla="val 343732"/>
              </a:avLst>
            </a:prstGeom>
            <a:ln>
              <a:solidFill>
                <a:srgbClr val="C8161D"/>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b="1">
                <a:latin typeface="微软雅黑" panose="020B0503020204020204" charset="-122"/>
                <a:ea typeface="微软雅黑" panose="020B0503020204020204" charset="-122"/>
              </a:endParaRPr>
            </a:p>
          </p:txBody>
        </p:sp>
        <p:sp>
          <p:nvSpPr>
            <p:cNvPr id="25" name="椭圆 24"/>
            <p:cNvSpPr/>
            <p:nvPr/>
          </p:nvSpPr>
          <p:spPr>
            <a:xfrm>
              <a:off x="2857227" y="1736812"/>
              <a:ext cx="108012" cy="108012"/>
            </a:xfrm>
            <a:prstGeom prst="ellipse">
              <a:avLst/>
            </a:prstGeom>
            <a:solidFill>
              <a:schemeClr val="bg1"/>
            </a:solidFill>
            <a:ln>
              <a:solidFill>
                <a:srgbClr val="C816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charset="-122"/>
                <a:ea typeface="微软雅黑" panose="020B0503020204020204" charset="-122"/>
              </a:endParaRPr>
            </a:p>
          </p:txBody>
        </p:sp>
      </p:grpSp>
      <p:sp>
        <p:nvSpPr>
          <p:cNvPr id="26" name="文本框 36"/>
          <p:cNvSpPr txBox="1"/>
          <p:nvPr/>
        </p:nvSpPr>
        <p:spPr>
          <a:xfrm>
            <a:off x="1979295" y="2321560"/>
            <a:ext cx="869950" cy="4603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smtClean="0">
                <a:solidFill>
                  <a:srgbClr val="EA0000"/>
                </a:solidFill>
                <a:latin typeface="微软雅黑" panose="020B0503020204020204" charset="-122"/>
                <a:ea typeface="微软雅黑" panose="020B0503020204020204" charset="-122"/>
              </a:rPr>
              <a:t>创新</a:t>
            </a:r>
            <a:endParaRPr lang="zh-CN" altLang="en-US" sz="2400" b="1" dirty="0" smtClean="0">
              <a:solidFill>
                <a:srgbClr val="C00000"/>
              </a:solidFill>
              <a:latin typeface="微软雅黑" panose="020B0503020204020204" charset="-122"/>
              <a:ea typeface="微软雅黑" panose="020B0503020204020204" charset="-122"/>
            </a:endParaRPr>
          </a:p>
        </p:txBody>
      </p:sp>
      <p:pic>
        <p:nvPicPr>
          <p:cNvPr id="27" name="图片 26" descr="E:\五中全会\解读\66.png66"/>
          <p:cNvPicPr>
            <a:picLocks noChangeAspect="1"/>
          </p:cNvPicPr>
          <p:nvPr/>
        </p:nvPicPr>
        <p:blipFill>
          <a:blip r:embed="rId7" cstate="print"/>
          <a:srcRect/>
          <a:stretch>
            <a:fillRect/>
          </a:stretch>
        </p:blipFill>
        <p:spPr>
          <a:xfrm>
            <a:off x="7295515" y="422910"/>
            <a:ext cx="1744345" cy="174434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5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p:tgtEl>
                                          <p:spTgt spid="20"/>
                                        </p:tgtEl>
                                        <p:attrNameLst>
                                          <p:attrName>ppt_y</p:attrName>
                                        </p:attrNameLst>
                                      </p:cBhvr>
                                      <p:tavLst>
                                        <p:tav tm="0">
                                          <p:val>
                                            <p:strVal val="#ppt_y+#ppt_h*1.125000"/>
                                          </p:val>
                                        </p:tav>
                                        <p:tav tm="100000">
                                          <p:val>
                                            <p:strVal val="#ppt_y"/>
                                          </p:val>
                                        </p:tav>
                                      </p:tavLst>
                                    </p:anim>
                                    <p:animEffect transition="in" filter="wipe(up)">
                                      <p:cBhvr>
                                        <p:cTn id="15" dur="500"/>
                                        <p:tgtEl>
                                          <p:spTgt spid="20"/>
                                        </p:tgtEl>
                                      </p:cBhvr>
                                    </p:animEffect>
                                  </p:childTnLst>
                                </p:cTn>
                              </p:par>
                              <p:par>
                                <p:cTn id="16" presetID="1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p:tgtEl>
                                          <p:spTgt spid="22"/>
                                        </p:tgtEl>
                                        <p:attrNameLst>
                                          <p:attrName>ppt_y</p:attrName>
                                        </p:attrNameLst>
                                      </p:cBhvr>
                                      <p:tavLst>
                                        <p:tav tm="0">
                                          <p:val>
                                            <p:strVal val="#ppt_y+#ppt_h*1.125000"/>
                                          </p:val>
                                        </p:tav>
                                        <p:tav tm="100000">
                                          <p:val>
                                            <p:strVal val="#ppt_y"/>
                                          </p:val>
                                        </p:tav>
                                      </p:tavLst>
                                    </p:anim>
                                    <p:animEffect transition="in" filter="wipe(up)">
                                      <p:cBhvr>
                                        <p:cTn id="19" dur="500"/>
                                        <p:tgtEl>
                                          <p:spTgt spid="22"/>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p:tgtEl>
                                          <p:spTgt spid="26"/>
                                        </p:tgtEl>
                                        <p:attrNameLst>
                                          <p:attrName>ppt_y</p:attrName>
                                        </p:attrNameLst>
                                      </p:cBhvr>
                                      <p:tavLst>
                                        <p:tav tm="0">
                                          <p:val>
                                            <p:strVal val="#ppt_y+#ppt_h*1.125000"/>
                                          </p:val>
                                        </p:tav>
                                        <p:tav tm="100000">
                                          <p:val>
                                            <p:strVal val="#ppt_y"/>
                                          </p:val>
                                        </p:tav>
                                      </p:tavLst>
                                    </p:anim>
                                    <p:animEffect transition="in" filter="wipe(up)">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dissolve">
                                      <p:cBhvr>
                                        <p:cTn id="2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6" grpId="1"/>
      <p:bldP spid="6" grpId="0"/>
      <p:bldP spid="20" grpId="0" animBg="1"/>
      <p:bldP spid="20" grpId="1" animBg="1"/>
      <p:bldP spid="26" grpId="0"/>
      <p:bldP spid="26" grpId="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2700" y="2505075"/>
            <a:ext cx="9177020" cy="2653030"/>
          </a:xfrm>
          <a:prstGeom prst="rect">
            <a:avLst/>
          </a:prstGeom>
          <a:solidFill>
            <a:srgbClr val="FFF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53390" y="2877820"/>
            <a:ext cx="8354695" cy="1476375"/>
          </a:xfrm>
          <a:prstGeom prst="rect">
            <a:avLst/>
          </a:prstGeom>
          <a:noFill/>
        </p:spPr>
        <p:txBody>
          <a:bodyPr wrap="square" rtlCol="0" anchor="t">
            <a:spAutoFit/>
          </a:bodyPr>
          <a:lstStyle/>
          <a:p>
            <a:pPr algn="just" fontAlgn="auto">
              <a:lnSpc>
                <a:spcPct val="150000"/>
              </a:lnSpc>
            </a:pPr>
            <a:r>
              <a:rPr lang="en-US" sz="2000" b="1">
                <a:solidFill>
                  <a:srgbClr val="EA0000"/>
                </a:solidFill>
                <a:effectLst/>
                <a:latin typeface="微软雅黑" panose="020B0503020204020204" charset="-122"/>
                <a:ea typeface="微软雅黑" panose="020B0503020204020204" charset="-122"/>
                <a:cs typeface="微软雅黑" panose="020B0503020204020204" charset="-122"/>
                <a:sym typeface="+mn-ea"/>
              </a:rPr>
              <a:t>       </a:t>
            </a:r>
            <a:r>
              <a:rPr sz="2000" b="1">
                <a:solidFill>
                  <a:srgbClr val="EA0000"/>
                </a:solidFill>
                <a:effectLst/>
                <a:latin typeface="微软雅黑" panose="020B0503020204020204" charset="-122"/>
                <a:ea typeface="微软雅黑" panose="020B0503020204020204" charset="-122"/>
                <a:cs typeface="微软雅黑" panose="020B0503020204020204" charset="-122"/>
                <a:sym typeface="+mn-ea"/>
              </a:rPr>
              <a:t>党的十九届五中全会站在“两个一百年”奋斗目标的历史交汇点，擘画发展蓝图、规划实践路径、作出战略部署，为夺取全面建设社会主义现代化国家新胜利注入强大思想和行动力量。</a:t>
            </a:r>
          </a:p>
        </p:txBody>
      </p:sp>
      <p:pic>
        <p:nvPicPr>
          <p:cNvPr id="4" name="图片 3" descr="未标题-12"/>
          <p:cNvPicPr>
            <a:picLocks noChangeAspect="1"/>
          </p:cNvPicPr>
          <p:nvPr>
            <p:custDataLst>
              <p:tags r:id="rId1"/>
            </p:custDataLst>
          </p:nvPr>
        </p:nvPicPr>
        <p:blipFill>
          <a:blip r:embed="rId5" cstate="print"/>
          <a:stretch>
            <a:fillRect/>
          </a:stretch>
        </p:blipFill>
        <p:spPr>
          <a:xfrm>
            <a:off x="3742055" y="320040"/>
            <a:ext cx="1777365" cy="1763395"/>
          </a:xfrm>
          <a:prstGeom prst="rect">
            <a:avLst/>
          </a:prstGeom>
        </p:spPr>
      </p:pic>
      <p:sp>
        <p:nvSpPr>
          <p:cNvPr id="5" name="文本框 4"/>
          <p:cNvSpPr txBox="1"/>
          <p:nvPr/>
        </p:nvSpPr>
        <p:spPr>
          <a:xfrm>
            <a:off x="5789295" y="4791710"/>
            <a:ext cx="3230880" cy="275590"/>
          </a:xfrm>
          <a:prstGeom prst="rect">
            <a:avLst/>
          </a:prstGeom>
          <a:noFill/>
        </p:spPr>
        <p:txBody>
          <a:bodyPr wrap="none" rtlCol="0">
            <a:spAutoFit/>
          </a:bodyPr>
          <a:lstStyle/>
          <a:p>
            <a:r>
              <a:rPr lang="zh-CN" altLang="en-US" sz="1200">
                <a:latin typeface="微软雅黑" panose="020B0503020204020204" charset="-122"/>
                <a:ea typeface="微软雅黑" panose="020B0503020204020204" charset="-122"/>
              </a:rPr>
              <a:t>资料来源：新华社、人民网、央视新闻客户端</a:t>
            </a:r>
          </a:p>
        </p:txBody>
      </p:sp>
    </p:spTree>
  </p:cSld>
  <p:clrMapOvr>
    <a:masterClrMapping/>
  </p:clrMapOvr>
  <mc:AlternateContent xmlns:mc="http://schemas.openxmlformats.org/markup-compatibility/2006">
    <mc:Choice xmlns=""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par>
                                <p:cTn id="13" presetID="1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711700" y="945515"/>
            <a:ext cx="4079240" cy="1569660"/>
          </a:xfrm>
          <a:prstGeom prst="rect">
            <a:avLst/>
          </a:prstGeom>
          <a:noFill/>
          <a:ln w="9525">
            <a:noFill/>
          </a:ln>
        </p:spPr>
        <p:txBody>
          <a:bodyPr wrap="square">
            <a:spAutoFit/>
          </a:bodyPr>
          <a:lstStyle/>
          <a:p>
            <a:pPr indent="406400" algn="just" fontAlgn="auto">
              <a:lnSpc>
                <a:spcPct val="150000"/>
              </a:lnSpc>
            </a:pPr>
            <a:r>
              <a:rPr lang="zh-CN" altLang="en-US" sz="1600" dirty="0" smtClean="0">
                <a:solidFill>
                  <a:srgbClr val="E70000"/>
                </a:solidFill>
                <a:latin typeface="微软雅黑" panose="020B0503020204020204" charset="-122"/>
                <a:ea typeface="微软雅黑" panose="020B0503020204020204" charset="-122"/>
                <a:cs typeface="微软雅黑" panose="020B0503020204020204" charset="-122"/>
              </a:rPr>
              <a:t>中国共产党第十九届中央委员会第二次全体会议，于</a:t>
            </a:r>
            <a:r>
              <a:rPr lang="en-US" altLang="zh-CN" sz="1600" dirty="0" smtClean="0">
                <a:solidFill>
                  <a:srgbClr val="E70000"/>
                </a:solidFill>
                <a:latin typeface="微软雅黑" panose="020B0503020204020204" charset="-122"/>
                <a:ea typeface="微软雅黑" panose="020B0503020204020204" charset="-122"/>
                <a:cs typeface="微软雅黑" panose="020B0503020204020204" charset="-122"/>
              </a:rPr>
              <a:t>2018</a:t>
            </a:r>
            <a:r>
              <a:rPr lang="zh-CN" altLang="en-US" sz="1600" dirty="0" smtClean="0">
                <a:solidFill>
                  <a:srgbClr val="E70000"/>
                </a:solidFill>
                <a:latin typeface="微软雅黑" panose="020B0503020204020204" charset="-122"/>
                <a:ea typeface="微软雅黑" panose="020B0503020204020204" charset="-122"/>
                <a:cs typeface="微软雅黑" panose="020B0503020204020204" charset="-122"/>
              </a:rPr>
              <a:t>年</a:t>
            </a:r>
            <a:r>
              <a:rPr lang="en-US" altLang="zh-CN" sz="1600" dirty="0" smtClean="0">
                <a:solidFill>
                  <a:srgbClr val="E70000"/>
                </a:solidFill>
                <a:latin typeface="微软雅黑" panose="020B0503020204020204" charset="-122"/>
                <a:ea typeface="微软雅黑" panose="020B0503020204020204" charset="-122"/>
                <a:cs typeface="微软雅黑" panose="020B0503020204020204" charset="-122"/>
              </a:rPr>
              <a:t>1</a:t>
            </a:r>
            <a:r>
              <a:rPr lang="zh-CN" altLang="en-US" sz="1600" dirty="0" smtClean="0">
                <a:solidFill>
                  <a:srgbClr val="E70000"/>
                </a:solidFill>
                <a:latin typeface="微软雅黑" panose="020B0503020204020204" charset="-122"/>
                <a:ea typeface="微软雅黑" panose="020B0503020204020204" charset="-122"/>
                <a:cs typeface="微软雅黑" panose="020B0503020204020204" charset="-122"/>
              </a:rPr>
              <a:t>月</a:t>
            </a:r>
            <a:r>
              <a:rPr lang="en-US" altLang="zh-CN" sz="1600" dirty="0" smtClean="0">
                <a:solidFill>
                  <a:srgbClr val="E70000"/>
                </a:solidFill>
                <a:latin typeface="微软雅黑" panose="020B0503020204020204" charset="-122"/>
                <a:ea typeface="微软雅黑" panose="020B0503020204020204" charset="-122"/>
                <a:cs typeface="微软雅黑" panose="020B0503020204020204" charset="-122"/>
              </a:rPr>
              <a:t>18</a:t>
            </a:r>
            <a:r>
              <a:rPr lang="zh-CN" altLang="en-US" sz="1600" dirty="0" smtClean="0">
                <a:solidFill>
                  <a:srgbClr val="E70000"/>
                </a:solidFill>
                <a:latin typeface="微软雅黑" panose="020B0503020204020204" charset="-122"/>
                <a:ea typeface="微软雅黑" panose="020B0503020204020204" charset="-122"/>
                <a:cs typeface="微软雅黑" panose="020B0503020204020204" charset="-122"/>
              </a:rPr>
              <a:t>日至</a:t>
            </a:r>
            <a:r>
              <a:rPr lang="en-US" altLang="zh-CN" sz="1600" dirty="0" smtClean="0">
                <a:solidFill>
                  <a:srgbClr val="E70000"/>
                </a:solidFill>
                <a:latin typeface="微软雅黑" panose="020B0503020204020204" charset="-122"/>
                <a:ea typeface="微软雅黑" panose="020B0503020204020204" charset="-122"/>
                <a:cs typeface="微软雅黑" panose="020B0503020204020204" charset="-122"/>
              </a:rPr>
              <a:t>19</a:t>
            </a:r>
            <a:r>
              <a:rPr lang="zh-CN" altLang="en-US" sz="1600" dirty="0" smtClean="0">
                <a:solidFill>
                  <a:srgbClr val="E70000"/>
                </a:solidFill>
                <a:latin typeface="微软雅黑" panose="020B0503020204020204" charset="-122"/>
                <a:ea typeface="微软雅黑" panose="020B0503020204020204" charset="-122"/>
                <a:cs typeface="微软雅黑" panose="020B0503020204020204" charset="-122"/>
              </a:rPr>
              <a:t>日在北京举行</a:t>
            </a:r>
            <a:r>
              <a:rPr lang="zh-CN" altLang="en-US" sz="1600" dirty="0" smtClean="0"/>
              <a:t>。</a:t>
            </a:r>
            <a:r>
              <a:rPr lang="zh-CN" altLang="en-US" sz="1600" dirty="0" smtClean="0">
                <a:solidFill>
                  <a:srgbClr val="E70000"/>
                </a:solidFill>
                <a:latin typeface="微软雅黑" panose="020B0503020204020204" charset="-122"/>
                <a:ea typeface="微软雅黑" panose="020B0503020204020204" charset="-122"/>
                <a:cs typeface="微软雅黑" panose="020B0503020204020204" charset="-122"/>
              </a:rPr>
              <a:t>全会审议通过了</a:t>
            </a:r>
            <a:r>
              <a:rPr lang="en-US" altLang="zh-CN" sz="1600" dirty="0" smtClean="0">
                <a:solidFill>
                  <a:srgbClr val="E70000"/>
                </a:solidFill>
                <a:latin typeface="微软雅黑" panose="020B0503020204020204" charset="-122"/>
                <a:ea typeface="微软雅黑" panose="020B0503020204020204" charset="-122"/>
                <a:cs typeface="微软雅黑" panose="020B0503020204020204" charset="-122"/>
              </a:rPr>
              <a:t>《</a:t>
            </a:r>
            <a:r>
              <a:rPr lang="zh-CN" altLang="en-US" sz="1600" dirty="0" smtClean="0">
                <a:solidFill>
                  <a:srgbClr val="E70000"/>
                </a:solidFill>
                <a:latin typeface="微软雅黑" panose="020B0503020204020204" charset="-122"/>
                <a:ea typeface="微软雅黑" panose="020B0503020204020204" charset="-122"/>
                <a:cs typeface="微软雅黑" panose="020B0503020204020204" charset="-122"/>
              </a:rPr>
              <a:t>中共中央关于修改宪法部分内容的建议</a:t>
            </a:r>
            <a:r>
              <a:rPr lang="en-US" altLang="zh-CN" sz="1600" dirty="0" smtClean="0">
                <a:solidFill>
                  <a:srgbClr val="E70000"/>
                </a:solidFill>
                <a:latin typeface="微软雅黑" panose="020B0503020204020204" charset="-122"/>
                <a:ea typeface="微软雅黑" panose="020B0503020204020204" charset="-122"/>
                <a:cs typeface="微软雅黑" panose="020B0503020204020204" charset="-122"/>
              </a:rPr>
              <a:t>》</a:t>
            </a:r>
            <a:r>
              <a:rPr lang="zh-CN" altLang="en-US" sz="1600" dirty="0" smtClean="0">
                <a:solidFill>
                  <a:srgbClr val="E70000"/>
                </a:solidFill>
                <a:latin typeface="微软雅黑" panose="020B0503020204020204" charset="-122"/>
                <a:ea typeface="微软雅黑" panose="020B0503020204020204" charset="-122"/>
                <a:cs typeface="微软雅黑" panose="020B0503020204020204" charset="-122"/>
              </a:rPr>
              <a:t>。</a:t>
            </a:r>
            <a:endParaRPr lang="zh-CN" sz="1600" b="0" dirty="0">
              <a:solidFill>
                <a:srgbClr val="E70000"/>
              </a:solidFill>
              <a:latin typeface="微软雅黑" panose="020B0503020204020204" charset="-122"/>
              <a:ea typeface="微软雅黑" panose="020B0503020204020204" charset="-122"/>
              <a:cs typeface="微软雅黑" panose="020B0503020204020204" charset="-122"/>
            </a:endParaRPr>
          </a:p>
        </p:txBody>
      </p:sp>
      <p:cxnSp>
        <p:nvCxnSpPr>
          <p:cNvPr id="5" name="直接连接符 4"/>
          <p:cNvCxnSpPr/>
          <p:nvPr/>
        </p:nvCxnSpPr>
        <p:spPr>
          <a:xfrm>
            <a:off x="1029335" y="530860"/>
            <a:ext cx="785812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pic>
        <p:nvPicPr>
          <p:cNvPr id="3" name="图片 2" descr="未标题圆角"/>
          <p:cNvPicPr>
            <a:picLocks noChangeAspect="1"/>
          </p:cNvPicPr>
          <p:nvPr/>
        </p:nvPicPr>
        <p:blipFill>
          <a:blip r:embed="rId4" cstate="print"/>
          <a:stretch>
            <a:fillRect/>
          </a:stretch>
        </p:blipFill>
        <p:spPr>
          <a:xfrm>
            <a:off x="-16510" y="-8255"/>
            <a:ext cx="626745" cy="293370"/>
          </a:xfrm>
          <a:prstGeom prst="rect">
            <a:avLst/>
          </a:prstGeom>
        </p:spPr>
      </p:pic>
      <p:pic>
        <p:nvPicPr>
          <p:cNvPr id="4" name="图片 3" descr="圆角2"/>
          <p:cNvPicPr>
            <a:picLocks noChangeAspect="1"/>
          </p:cNvPicPr>
          <p:nvPr/>
        </p:nvPicPr>
        <p:blipFill>
          <a:blip r:embed="rId5" cstate="print"/>
          <a:stretch>
            <a:fillRect/>
          </a:stretch>
        </p:blipFill>
        <p:spPr>
          <a:xfrm>
            <a:off x="635" y="4655820"/>
            <a:ext cx="9143365" cy="487680"/>
          </a:xfrm>
          <a:prstGeom prst="rect">
            <a:avLst/>
          </a:prstGeom>
        </p:spPr>
      </p:pic>
      <p:pic>
        <p:nvPicPr>
          <p:cNvPr id="8" name="图片 7" descr="未标题-12"/>
          <p:cNvPicPr>
            <a:picLocks noChangeAspect="1"/>
          </p:cNvPicPr>
          <p:nvPr>
            <p:custDataLst>
              <p:tags r:id="rId1"/>
            </p:custDataLst>
          </p:nvPr>
        </p:nvPicPr>
        <p:blipFill>
          <a:blip r:embed="rId6" cstate="print"/>
          <a:stretch>
            <a:fillRect/>
          </a:stretch>
        </p:blipFill>
        <p:spPr>
          <a:xfrm>
            <a:off x="342900" y="229870"/>
            <a:ext cx="605790" cy="601980"/>
          </a:xfrm>
          <a:prstGeom prst="rect">
            <a:avLst/>
          </a:prstGeom>
        </p:spPr>
      </p:pic>
      <p:sp>
        <p:nvSpPr>
          <p:cNvPr id="9" name="文本框 56"/>
          <p:cNvSpPr txBox="1"/>
          <p:nvPr/>
        </p:nvSpPr>
        <p:spPr>
          <a:xfrm>
            <a:off x="6499225" y="254635"/>
            <a:ext cx="2458720" cy="338554"/>
          </a:xfrm>
          <a:prstGeom prst="rect">
            <a:avLst/>
          </a:prstGeom>
          <a:noFill/>
        </p:spPr>
        <p:txBody>
          <a:bodyPr wrap="square">
            <a:spAutoFit/>
          </a:bodyPr>
          <a:lstStyle/>
          <a:p>
            <a:pPr algn="l"/>
            <a:r>
              <a:rPr lang="zh-CN" altLang="en-US" sz="16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6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党的十九届二中全会◇</a:t>
            </a:r>
            <a:endParaRPr lang="zh-CN" altLang="en-US" sz="16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6146" name="Picture 2" descr="http://www.xinhuanet.com/politics/2018-01/19/1122286278_15163628862421n.jpg"/>
          <p:cNvPicPr>
            <a:picLocks noChangeAspect="1" noChangeArrowheads="1"/>
          </p:cNvPicPr>
          <p:nvPr/>
        </p:nvPicPr>
        <p:blipFill>
          <a:blip r:embed="rId7" cstate="print"/>
          <a:srcRect/>
          <a:stretch>
            <a:fillRect/>
          </a:stretch>
        </p:blipFill>
        <p:spPr bwMode="auto">
          <a:xfrm>
            <a:off x="368301" y="1138238"/>
            <a:ext cx="4229100" cy="2814702"/>
          </a:xfrm>
          <a:prstGeom prst="rect">
            <a:avLst/>
          </a:prstGeom>
          <a:noFill/>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584700" y="767715"/>
            <a:ext cx="4180840" cy="3901068"/>
          </a:xfrm>
          <a:prstGeom prst="rect">
            <a:avLst/>
          </a:prstGeom>
          <a:noFill/>
          <a:ln w="9525">
            <a:noFill/>
          </a:ln>
        </p:spPr>
        <p:txBody>
          <a:bodyPr wrap="square">
            <a:spAutoFit/>
          </a:bodyPr>
          <a:lstStyle/>
          <a:p>
            <a:pPr indent="406400" algn="just" fontAlgn="auto">
              <a:lnSpc>
                <a:spcPct val="150000"/>
              </a:lnSpc>
            </a:pPr>
            <a:r>
              <a:rPr lang="zh-CN" altLang="en-US" sz="1100" dirty="0" smtClean="0">
                <a:solidFill>
                  <a:srgbClr val="E70000"/>
                </a:solidFill>
                <a:latin typeface="微软雅黑" panose="020B0503020204020204" charset="-122"/>
                <a:ea typeface="微软雅黑" panose="020B0503020204020204" charset="-122"/>
                <a:cs typeface="微软雅黑" panose="020B0503020204020204" charset="-122"/>
              </a:rPr>
              <a:t>中</a:t>
            </a:r>
            <a:r>
              <a:rPr lang="zh-CN" altLang="en-US" sz="1100" dirty="0" smtClean="0">
                <a:solidFill>
                  <a:srgbClr val="E70000"/>
                </a:solidFill>
                <a:latin typeface="微软雅黑" panose="020B0503020204020204" charset="-122"/>
                <a:ea typeface="微软雅黑" panose="020B0503020204020204" charset="-122"/>
                <a:cs typeface="微软雅黑" panose="020B0503020204020204" charset="-122"/>
              </a:rPr>
              <a:t>国共产党第十九届中央委员会第三次全体会议，于</a:t>
            </a:r>
            <a:r>
              <a:rPr lang="en-US" altLang="zh-CN" sz="1100" dirty="0" smtClean="0">
                <a:solidFill>
                  <a:srgbClr val="E70000"/>
                </a:solidFill>
                <a:latin typeface="微软雅黑" panose="020B0503020204020204" charset="-122"/>
                <a:ea typeface="微软雅黑" panose="020B0503020204020204" charset="-122"/>
                <a:cs typeface="微软雅黑" panose="020B0503020204020204" charset="-122"/>
              </a:rPr>
              <a:t>2018</a:t>
            </a:r>
            <a:r>
              <a:rPr lang="zh-CN" altLang="en-US" sz="1100" dirty="0" smtClean="0">
                <a:solidFill>
                  <a:srgbClr val="E70000"/>
                </a:solidFill>
                <a:latin typeface="微软雅黑" panose="020B0503020204020204" charset="-122"/>
                <a:ea typeface="微软雅黑" panose="020B0503020204020204" charset="-122"/>
                <a:cs typeface="微软雅黑" panose="020B0503020204020204" charset="-122"/>
              </a:rPr>
              <a:t>年</a:t>
            </a:r>
            <a:r>
              <a:rPr lang="en-US" altLang="zh-CN" sz="1100" dirty="0" smtClean="0">
                <a:solidFill>
                  <a:srgbClr val="E70000"/>
                </a:solidFill>
                <a:latin typeface="微软雅黑" panose="020B0503020204020204" charset="-122"/>
                <a:ea typeface="微软雅黑" panose="020B0503020204020204" charset="-122"/>
                <a:cs typeface="微软雅黑" panose="020B0503020204020204" charset="-122"/>
              </a:rPr>
              <a:t>2</a:t>
            </a:r>
            <a:r>
              <a:rPr lang="zh-CN" altLang="en-US" sz="1100" dirty="0" smtClean="0">
                <a:solidFill>
                  <a:srgbClr val="E70000"/>
                </a:solidFill>
                <a:latin typeface="微软雅黑" panose="020B0503020204020204" charset="-122"/>
                <a:ea typeface="微软雅黑" panose="020B0503020204020204" charset="-122"/>
                <a:cs typeface="微软雅黑" panose="020B0503020204020204" charset="-122"/>
              </a:rPr>
              <a:t>月</a:t>
            </a:r>
            <a:r>
              <a:rPr lang="en-US" altLang="zh-CN" sz="1100" dirty="0" smtClean="0">
                <a:solidFill>
                  <a:srgbClr val="E70000"/>
                </a:solidFill>
                <a:latin typeface="微软雅黑" panose="020B0503020204020204" charset="-122"/>
                <a:ea typeface="微软雅黑" panose="020B0503020204020204" charset="-122"/>
                <a:cs typeface="微软雅黑" panose="020B0503020204020204" charset="-122"/>
              </a:rPr>
              <a:t>26</a:t>
            </a:r>
            <a:r>
              <a:rPr lang="zh-CN" altLang="en-US" sz="1100" dirty="0" smtClean="0">
                <a:solidFill>
                  <a:srgbClr val="E70000"/>
                </a:solidFill>
                <a:latin typeface="微软雅黑" panose="020B0503020204020204" charset="-122"/>
                <a:ea typeface="微软雅黑" panose="020B0503020204020204" charset="-122"/>
                <a:cs typeface="微软雅黑" panose="020B0503020204020204" charset="-122"/>
              </a:rPr>
              <a:t>日至</a:t>
            </a:r>
            <a:r>
              <a:rPr lang="en-US" altLang="zh-CN" sz="1100" dirty="0" smtClean="0">
                <a:solidFill>
                  <a:srgbClr val="E70000"/>
                </a:solidFill>
                <a:latin typeface="微软雅黑" panose="020B0503020204020204" charset="-122"/>
                <a:ea typeface="微软雅黑" panose="020B0503020204020204" charset="-122"/>
                <a:cs typeface="微软雅黑" panose="020B0503020204020204" charset="-122"/>
              </a:rPr>
              <a:t>28</a:t>
            </a:r>
            <a:r>
              <a:rPr lang="zh-CN" altLang="en-US" sz="1100" dirty="0" smtClean="0">
                <a:solidFill>
                  <a:srgbClr val="E70000"/>
                </a:solidFill>
                <a:latin typeface="微软雅黑" panose="020B0503020204020204" charset="-122"/>
                <a:ea typeface="微软雅黑" panose="020B0503020204020204" charset="-122"/>
                <a:cs typeface="微软雅黑" panose="020B0503020204020204" charset="-122"/>
              </a:rPr>
              <a:t>日在北京举行。</a:t>
            </a:r>
          </a:p>
          <a:p>
            <a:pPr indent="406400" algn="just" fontAlgn="auto">
              <a:lnSpc>
                <a:spcPct val="150000"/>
              </a:lnSpc>
            </a:pPr>
            <a:r>
              <a:rPr lang="zh-CN" altLang="en-US" sz="1100" dirty="0" smtClean="0">
                <a:solidFill>
                  <a:srgbClr val="E70000"/>
                </a:solidFill>
                <a:latin typeface="微软雅黑" panose="020B0503020204020204" charset="-122"/>
                <a:ea typeface="微软雅黑" panose="020B0503020204020204" charset="-122"/>
                <a:cs typeface="微软雅黑" panose="020B0503020204020204" charset="-122"/>
              </a:rPr>
              <a:t>出席</a:t>
            </a:r>
            <a:r>
              <a:rPr lang="zh-CN" altLang="en-US" sz="1100" dirty="0" smtClean="0">
                <a:solidFill>
                  <a:srgbClr val="E70000"/>
                </a:solidFill>
                <a:latin typeface="微软雅黑" panose="020B0503020204020204" charset="-122"/>
                <a:ea typeface="微软雅黑" panose="020B0503020204020204" charset="-122"/>
                <a:cs typeface="微软雅黑" panose="020B0503020204020204" charset="-122"/>
              </a:rPr>
              <a:t>这次全会的有，中央委员</a:t>
            </a:r>
            <a:r>
              <a:rPr lang="en-US" altLang="zh-CN" sz="1100" dirty="0" smtClean="0">
                <a:solidFill>
                  <a:srgbClr val="E70000"/>
                </a:solidFill>
                <a:latin typeface="微软雅黑" panose="020B0503020204020204" charset="-122"/>
                <a:ea typeface="微软雅黑" panose="020B0503020204020204" charset="-122"/>
                <a:cs typeface="微软雅黑" panose="020B0503020204020204" charset="-122"/>
              </a:rPr>
              <a:t>202</a:t>
            </a:r>
            <a:r>
              <a:rPr lang="zh-CN" altLang="en-US" sz="1100" dirty="0" smtClean="0">
                <a:solidFill>
                  <a:srgbClr val="E70000"/>
                </a:solidFill>
                <a:latin typeface="微软雅黑" panose="020B0503020204020204" charset="-122"/>
                <a:ea typeface="微软雅黑" panose="020B0503020204020204" charset="-122"/>
                <a:cs typeface="微软雅黑" panose="020B0503020204020204" charset="-122"/>
              </a:rPr>
              <a:t>人，候补中央委员</a:t>
            </a:r>
            <a:r>
              <a:rPr lang="en-US" altLang="zh-CN" sz="1100" dirty="0" smtClean="0">
                <a:solidFill>
                  <a:srgbClr val="E70000"/>
                </a:solidFill>
                <a:latin typeface="微软雅黑" panose="020B0503020204020204" charset="-122"/>
                <a:ea typeface="微软雅黑" panose="020B0503020204020204" charset="-122"/>
                <a:cs typeface="微软雅黑" panose="020B0503020204020204" charset="-122"/>
              </a:rPr>
              <a:t>171</a:t>
            </a:r>
            <a:r>
              <a:rPr lang="zh-CN" altLang="en-US" sz="1100" dirty="0" smtClean="0">
                <a:solidFill>
                  <a:srgbClr val="E70000"/>
                </a:solidFill>
                <a:latin typeface="微软雅黑" panose="020B0503020204020204" charset="-122"/>
                <a:ea typeface="微软雅黑" panose="020B0503020204020204" charset="-122"/>
                <a:cs typeface="微软雅黑" panose="020B0503020204020204" charset="-122"/>
              </a:rPr>
              <a:t>人。中央纪律检查委员会副书记和有关方面负责同志列席会议</a:t>
            </a:r>
            <a:r>
              <a:rPr lang="zh-CN" altLang="en-US" sz="1100" dirty="0" smtClean="0">
                <a:solidFill>
                  <a:srgbClr val="E70000"/>
                </a:solidFill>
                <a:latin typeface="微软雅黑" panose="020B0503020204020204" charset="-122"/>
                <a:ea typeface="微软雅黑" panose="020B0503020204020204" charset="-122"/>
                <a:cs typeface="微软雅黑" panose="020B0503020204020204" charset="-122"/>
              </a:rPr>
              <a:t>。全</a:t>
            </a:r>
            <a:r>
              <a:rPr lang="zh-CN" altLang="en-US" sz="1100" dirty="0" smtClean="0">
                <a:solidFill>
                  <a:srgbClr val="E70000"/>
                </a:solidFill>
                <a:latin typeface="微软雅黑" panose="020B0503020204020204" charset="-122"/>
                <a:ea typeface="微软雅黑" panose="020B0503020204020204" charset="-122"/>
                <a:cs typeface="微软雅黑" panose="020B0503020204020204" charset="-122"/>
              </a:rPr>
              <a:t>会由中央政治局主持。中央委员会总书记习近平作了重要讲话</a:t>
            </a:r>
            <a:r>
              <a:rPr lang="zh-CN" altLang="en-US" sz="1100" dirty="0" smtClean="0">
                <a:solidFill>
                  <a:srgbClr val="E70000"/>
                </a:solidFill>
                <a:latin typeface="微软雅黑" panose="020B0503020204020204" charset="-122"/>
                <a:ea typeface="微软雅黑" panose="020B0503020204020204" charset="-122"/>
                <a:cs typeface="微软雅黑" panose="020B0503020204020204" charset="-122"/>
              </a:rPr>
              <a:t>。</a:t>
            </a:r>
            <a:endParaRPr lang="en-US" altLang="zh-CN" sz="1100" dirty="0" smtClean="0">
              <a:solidFill>
                <a:srgbClr val="E70000"/>
              </a:solidFill>
              <a:latin typeface="微软雅黑" panose="020B0503020204020204" charset="-122"/>
              <a:ea typeface="微软雅黑" panose="020B0503020204020204" charset="-122"/>
              <a:cs typeface="微软雅黑" panose="020B0503020204020204" charset="-122"/>
            </a:endParaRPr>
          </a:p>
          <a:p>
            <a:pPr indent="406400" algn="just">
              <a:lnSpc>
                <a:spcPct val="150000"/>
              </a:lnSpc>
            </a:pPr>
            <a:r>
              <a:rPr lang="zh-CN" altLang="en-US" sz="1100" dirty="0" smtClean="0">
                <a:solidFill>
                  <a:srgbClr val="E70000"/>
                </a:solidFill>
                <a:latin typeface="微软雅黑" panose="020B0503020204020204" charset="-122"/>
                <a:ea typeface="微软雅黑" panose="020B0503020204020204" charset="-122"/>
                <a:cs typeface="微软雅黑" panose="020B0503020204020204" charset="-122"/>
              </a:rPr>
              <a:t>全</a:t>
            </a:r>
            <a:r>
              <a:rPr lang="zh-CN" altLang="en-US" sz="1100" dirty="0" smtClean="0">
                <a:solidFill>
                  <a:srgbClr val="E70000"/>
                </a:solidFill>
                <a:latin typeface="微软雅黑" panose="020B0503020204020204" charset="-122"/>
                <a:ea typeface="微软雅黑" panose="020B0503020204020204" charset="-122"/>
                <a:cs typeface="微软雅黑" panose="020B0503020204020204" charset="-122"/>
              </a:rPr>
              <a:t>会听取和讨论了习近平受中央政治局委托作的工作报告。全会审议通过了中央政治局在广泛征求党内外意见、反复酝酿协商的基础上提出的拟向十三届全国人大一次会议推荐的国家机构领导人员人选建议名单和拟向全国政协十三届一次会议推荐的全国政协领导人员人选建议名单，决定将这两个建议名单分别向十三届全国人大一次会议主席团和全国政协十三届一次会议主席团推荐。全会审议通过了</a:t>
            </a:r>
            <a:r>
              <a:rPr lang="en-US" altLang="zh-CN" sz="1100" dirty="0" smtClean="0">
                <a:solidFill>
                  <a:srgbClr val="E70000"/>
                </a:solidFill>
                <a:latin typeface="微软雅黑" panose="020B0503020204020204" charset="-122"/>
                <a:ea typeface="微软雅黑" panose="020B0503020204020204" charset="-122"/>
                <a:cs typeface="微软雅黑" panose="020B0503020204020204" charset="-122"/>
              </a:rPr>
              <a:t>《</a:t>
            </a:r>
            <a:r>
              <a:rPr lang="zh-CN" altLang="en-US" sz="1100" dirty="0" smtClean="0">
                <a:solidFill>
                  <a:srgbClr val="E70000"/>
                </a:solidFill>
                <a:latin typeface="微软雅黑" panose="020B0503020204020204" charset="-122"/>
                <a:ea typeface="微软雅黑" panose="020B0503020204020204" charset="-122"/>
                <a:cs typeface="微软雅黑" panose="020B0503020204020204" charset="-122"/>
              </a:rPr>
              <a:t>中共中央关于深化党和国家机构改革的决定</a:t>
            </a:r>
            <a:r>
              <a:rPr lang="en-US" altLang="zh-CN" sz="1100" dirty="0" smtClean="0">
                <a:solidFill>
                  <a:srgbClr val="E70000"/>
                </a:solidFill>
                <a:latin typeface="微软雅黑" panose="020B0503020204020204" charset="-122"/>
                <a:ea typeface="微软雅黑" panose="020B0503020204020204" charset="-122"/>
                <a:cs typeface="微软雅黑" panose="020B0503020204020204" charset="-122"/>
              </a:rPr>
              <a:t>》</a:t>
            </a:r>
            <a:r>
              <a:rPr lang="zh-CN" altLang="en-US" sz="1100" dirty="0" smtClean="0">
                <a:solidFill>
                  <a:srgbClr val="E70000"/>
                </a:solidFill>
                <a:latin typeface="微软雅黑" panose="020B0503020204020204" charset="-122"/>
                <a:ea typeface="微软雅黑" panose="020B0503020204020204" charset="-122"/>
                <a:cs typeface="微软雅黑" panose="020B0503020204020204" charset="-122"/>
              </a:rPr>
              <a:t>和</a:t>
            </a:r>
            <a:r>
              <a:rPr lang="en-US" altLang="zh-CN" sz="1100" dirty="0" smtClean="0">
                <a:solidFill>
                  <a:srgbClr val="E70000"/>
                </a:solidFill>
                <a:latin typeface="微软雅黑" panose="020B0503020204020204" charset="-122"/>
                <a:ea typeface="微软雅黑" panose="020B0503020204020204" charset="-122"/>
                <a:cs typeface="微软雅黑" panose="020B0503020204020204" charset="-122"/>
              </a:rPr>
              <a:t>《</a:t>
            </a:r>
            <a:r>
              <a:rPr lang="zh-CN" altLang="en-US" sz="1100" dirty="0" smtClean="0">
                <a:solidFill>
                  <a:srgbClr val="E70000"/>
                </a:solidFill>
                <a:latin typeface="微软雅黑" panose="020B0503020204020204" charset="-122"/>
                <a:ea typeface="微软雅黑" panose="020B0503020204020204" charset="-122"/>
                <a:cs typeface="微软雅黑" panose="020B0503020204020204" charset="-122"/>
              </a:rPr>
              <a:t>深化党和国家机构改革方案</a:t>
            </a:r>
            <a:r>
              <a:rPr lang="en-US" altLang="zh-CN" sz="1100" dirty="0" smtClean="0">
                <a:solidFill>
                  <a:srgbClr val="E70000"/>
                </a:solidFill>
                <a:latin typeface="微软雅黑" panose="020B0503020204020204" charset="-122"/>
                <a:ea typeface="微软雅黑" panose="020B0503020204020204" charset="-122"/>
                <a:cs typeface="微软雅黑" panose="020B0503020204020204" charset="-122"/>
              </a:rPr>
              <a:t>》</a:t>
            </a:r>
            <a:r>
              <a:rPr lang="zh-CN" altLang="en-US" sz="1100" dirty="0" smtClean="0">
                <a:solidFill>
                  <a:srgbClr val="E70000"/>
                </a:solidFill>
                <a:latin typeface="微软雅黑" panose="020B0503020204020204" charset="-122"/>
                <a:ea typeface="微软雅黑" panose="020B0503020204020204" charset="-122"/>
                <a:cs typeface="微软雅黑" panose="020B0503020204020204" charset="-122"/>
              </a:rPr>
              <a:t>，同意把</a:t>
            </a:r>
            <a:r>
              <a:rPr lang="en-US" altLang="zh-CN" sz="1100" dirty="0" smtClean="0">
                <a:solidFill>
                  <a:srgbClr val="E70000"/>
                </a:solidFill>
                <a:latin typeface="微软雅黑" panose="020B0503020204020204" charset="-122"/>
                <a:ea typeface="微软雅黑" panose="020B0503020204020204" charset="-122"/>
                <a:cs typeface="微软雅黑" panose="020B0503020204020204" charset="-122"/>
              </a:rPr>
              <a:t>《</a:t>
            </a:r>
            <a:r>
              <a:rPr lang="zh-CN" altLang="en-US" sz="1100" dirty="0" smtClean="0">
                <a:solidFill>
                  <a:srgbClr val="E70000"/>
                </a:solidFill>
                <a:latin typeface="微软雅黑" panose="020B0503020204020204" charset="-122"/>
                <a:ea typeface="微软雅黑" panose="020B0503020204020204" charset="-122"/>
                <a:cs typeface="微软雅黑" panose="020B0503020204020204" charset="-122"/>
              </a:rPr>
              <a:t>深化党和国家机构改革方案</a:t>
            </a:r>
            <a:r>
              <a:rPr lang="en-US" altLang="zh-CN" sz="1100" dirty="0" smtClean="0">
                <a:solidFill>
                  <a:srgbClr val="E70000"/>
                </a:solidFill>
                <a:latin typeface="微软雅黑" panose="020B0503020204020204" charset="-122"/>
                <a:ea typeface="微软雅黑" panose="020B0503020204020204" charset="-122"/>
                <a:cs typeface="微软雅黑" panose="020B0503020204020204" charset="-122"/>
              </a:rPr>
              <a:t>》</a:t>
            </a:r>
            <a:r>
              <a:rPr lang="zh-CN" altLang="en-US" sz="1100" dirty="0" smtClean="0">
                <a:solidFill>
                  <a:srgbClr val="E70000"/>
                </a:solidFill>
                <a:latin typeface="微软雅黑" panose="020B0503020204020204" charset="-122"/>
                <a:ea typeface="微软雅黑" panose="020B0503020204020204" charset="-122"/>
                <a:cs typeface="微软雅黑" panose="020B0503020204020204" charset="-122"/>
              </a:rPr>
              <a:t>的部分内容按照法定程序提交十三届全国人大一次会议审议</a:t>
            </a:r>
            <a:r>
              <a:rPr lang="zh-CN" altLang="en-US" sz="1100" dirty="0" smtClean="0">
                <a:solidFill>
                  <a:srgbClr val="E70000"/>
                </a:solidFill>
                <a:latin typeface="微软雅黑" panose="020B0503020204020204" charset="-122"/>
                <a:ea typeface="微软雅黑" panose="020B0503020204020204" charset="-122"/>
                <a:cs typeface="微软雅黑" panose="020B0503020204020204" charset="-122"/>
              </a:rPr>
              <a:t>。</a:t>
            </a:r>
            <a:endParaRPr lang="zh-CN" altLang="en-US" sz="1100" dirty="0" smtClean="0">
              <a:solidFill>
                <a:srgbClr val="E70000"/>
              </a:solidFill>
              <a:latin typeface="微软雅黑" panose="020B0503020204020204" charset="-122"/>
              <a:ea typeface="微软雅黑" panose="020B0503020204020204" charset="-122"/>
              <a:cs typeface="微软雅黑" panose="020B0503020204020204" charset="-122"/>
            </a:endParaRPr>
          </a:p>
        </p:txBody>
      </p:sp>
      <p:cxnSp>
        <p:nvCxnSpPr>
          <p:cNvPr id="5" name="直接连接符 4"/>
          <p:cNvCxnSpPr/>
          <p:nvPr/>
        </p:nvCxnSpPr>
        <p:spPr>
          <a:xfrm>
            <a:off x="1029335" y="530860"/>
            <a:ext cx="785812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pic>
        <p:nvPicPr>
          <p:cNvPr id="3" name="图片 2" descr="未标题圆角"/>
          <p:cNvPicPr>
            <a:picLocks noChangeAspect="1"/>
          </p:cNvPicPr>
          <p:nvPr/>
        </p:nvPicPr>
        <p:blipFill>
          <a:blip r:embed="rId4" cstate="print"/>
          <a:stretch>
            <a:fillRect/>
          </a:stretch>
        </p:blipFill>
        <p:spPr>
          <a:xfrm>
            <a:off x="-16510" y="-8255"/>
            <a:ext cx="626745" cy="293370"/>
          </a:xfrm>
          <a:prstGeom prst="rect">
            <a:avLst/>
          </a:prstGeom>
        </p:spPr>
      </p:pic>
      <p:pic>
        <p:nvPicPr>
          <p:cNvPr id="4" name="图片 3" descr="圆角2"/>
          <p:cNvPicPr>
            <a:picLocks noChangeAspect="1"/>
          </p:cNvPicPr>
          <p:nvPr/>
        </p:nvPicPr>
        <p:blipFill>
          <a:blip r:embed="rId5" cstate="print"/>
          <a:stretch>
            <a:fillRect/>
          </a:stretch>
        </p:blipFill>
        <p:spPr>
          <a:xfrm>
            <a:off x="635" y="4655820"/>
            <a:ext cx="9143365" cy="487680"/>
          </a:xfrm>
          <a:prstGeom prst="rect">
            <a:avLst/>
          </a:prstGeom>
        </p:spPr>
      </p:pic>
      <p:pic>
        <p:nvPicPr>
          <p:cNvPr id="8" name="图片 7" descr="未标题-12"/>
          <p:cNvPicPr>
            <a:picLocks noChangeAspect="1"/>
          </p:cNvPicPr>
          <p:nvPr>
            <p:custDataLst>
              <p:tags r:id="rId1"/>
            </p:custDataLst>
          </p:nvPr>
        </p:nvPicPr>
        <p:blipFill>
          <a:blip r:embed="rId6" cstate="print"/>
          <a:stretch>
            <a:fillRect/>
          </a:stretch>
        </p:blipFill>
        <p:spPr>
          <a:xfrm>
            <a:off x="342900" y="229870"/>
            <a:ext cx="605790" cy="601980"/>
          </a:xfrm>
          <a:prstGeom prst="rect">
            <a:avLst/>
          </a:prstGeom>
        </p:spPr>
      </p:pic>
      <p:sp>
        <p:nvSpPr>
          <p:cNvPr id="9" name="文本框 56"/>
          <p:cNvSpPr txBox="1"/>
          <p:nvPr/>
        </p:nvSpPr>
        <p:spPr>
          <a:xfrm>
            <a:off x="6499225" y="254635"/>
            <a:ext cx="2458720" cy="338554"/>
          </a:xfrm>
          <a:prstGeom prst="rect">
            <a:avLst/>
          </a:prstGeom>
          <a:noFill/>
        </p:spPr>
        <p:txBody>
          <a:bodyPr wrap="square">
            <a:spAutoFit/>
          </a:bodyPr>
          <a:lstStyle/>
          <a:p>
            <a:pPr algn="l"/>
            <a:r>
              <a:rPr lang="zh-CN" altLang="en-US" sz="16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6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a:t>
            </a:r>
            <a:r>
              <a:rPr lang="zh-CN" altLang="en-US" sz="16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三中</a:t>
            </a:r>
            <a:r>
              <a:rPr lang="zh-CN" altLang="en-US" sz="16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全会◇</a:t>
            </a:r>
            <a:endParaRPr lang="zh-CN" altLang="en-US" sz="16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4098" name="Picture 2" descr="http://www.people.com.cn/mediafile/pic/GQ/20180301/11/6424903889458872983.jpg"/>
          <p:cNvPicPr>
            <a:picLocks noChangeAspect="1" noChangeArrowheads="1"/>
          </p:cNvPicPr>
          <p:nvPr/>
        </p:nvPicPr>
        <p:blipFill>
          <a:blip r:embed="rId7" cstate="print"/>
          <a:srcRect/>
          <a:stretch>
            <a:fillRect/>
          </a:stretch>
        </p:blipFill>
        <p:spPr bwMode="auto">
          <a:xfrm>
            <a:off x="561975" y="1344612"/>
            <a:ext cx="3810000" cy="2571751"/>
          </a:xfrm>
          <a:prstGeom prst="rect">
            <a:avLst/>
          </a:prstGeom>
          <a:noFill/>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635500" y="1123315"/>
            <a:ext cx="4180840" cy="3106684"/>
          </a:xfrm>
          <a:prstGeom prst="rect">
            <a:avLst/>
          </a:prstGeom>
          <a:noFill/>
          <a:ln w="9525">
            <a:noFill/>
          </a:ln>
        </p:spPr>
        <p:txBody>
          <a:bodyPr wrap="square">
            <a:spAutoFit/>
          </a:bodyPr>
          <a:lstStyle/>
          <a:p>
            <a:pPr indent="406400" algn="just" fontAlgn="auto">
              <a:lnSpc>
                <a:spcPct val="150000"/>
              </a:lnSpc>
            </a:pP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中国共产党第十九届中央委员会第四次全体会议，于</a:t>
            </a:r>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2019</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年</a:t>
            </a:r>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10</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月</a:t>
            </a:r>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28</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日至</a:t>
            </a:r>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31</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日在北京举行</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a:t>
            </a:r>
            <a:endPar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endParaRPr>
          </a:p>
          <a:p>
            <a:pPr indent="406400" algn="just" fontAlgn="auto">
              <a:lnSpc>
                <a:spcPct val="150000"/>
              </a:lnSpc>
            </a:pP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出</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席这次全会的有，中央委员</a:t>
            </a:r>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202</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人，候补中央委员</a:t>
            </a:r>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169</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人。中央纪律检查委员会常务委员会委员和有关方面负责同志列席会议。党的十九大代表中的部分基层同志和专家学者也列席会议</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。全</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会由中央政治局主持。中央委员会总书记习近平作了重要讲话</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a:t>
            </a:r>
            <a:endPar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endParaRPr>
          </a:p>
          <a:p>
            <a:pPr indent="406400" algn="just">
              <a:lnSpc>
                <a:spcPct val="150000"/>
              </a:lnSpc>
            </a:pP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全会听取和讨论了习近平受中央政治局委托作的工作报告，审议通过了</a:t>
            </a:r>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中共中央关于坚持和完善中国特色社会主义制度、推进国家治理体系和治理能力现代化若干重大问题的决定</a:t>
            </a:r>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。习近平就</a:t>
            </a:r>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决定（讨论稿）</a:t>
            </a:r>
            <a:r>
              <a:rPr lang="en-US" altLang="zh-CN" sz="1200" dirty="0" smtClean="0">
                <a:solidFill>
                  <a:srgbClr val="E70000"/>
                </a:solidFill>
                <a:latin typeface="微软雅黑" panose="020B0503020204020204" charset="-122"/>
                <a:ea typeface="微软雅黑" panose="020B0503020204020204" charset="-122"/>
                <a:cs typeface="微软雅黑" panose="020B0503020204020204" charset="-122"/>
              </a:rPr>
              <a:t>》</a:t>
            </a:r>
            <a:r>
              <a:rPr lang="zh-CN" altLang="en-US" sz="1200" dirty="0" smtClean="0">
                <a:solidFill>
                  <a:srgbClr val="E70000"/>
                </a:solidFill>
                <a:latin typeface="微软雅黑" panose="020B0503020204020204" charset="-122"/>
                <a:ea typeface="微软雅黑" panose="020B0503020204020204" charset="-122"/>
                <a:cs typeface="微软雅黑" panose="020B0503020204020204" charset="-122"/>
              </a:rPr>
              <a:t>向全会作了说明。</a:t>
            </a:r>
          </a:p>
        </p:txBody>
      </p:sp>
      <p:cxnSp>
        <p:nvCxnSpPr>
          <p:cNvPr id="5" name="直接连接符 4"/>
          <p:cNvCxnSpPr/>
          <p:nvPr/>
        </p:nvCxnSpPr>
        <p:spPr>
          <a:xfrm>
            <a:off x="1029335" y="530860"/>
            <a:ext cx="785812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pic>
        <p:nvPicPr>
          <p:cNvPr id="3" name="图片 2" descr="未标题圆角"/>
          <p:cNvPicPr>
            <a:picLocks noChangeAspect="1"/>
          </p:cNvPicPr>
          <p:nvPr/>
        </p:nvPicPr>
        <p:blipFill>
          <a:blip r:embed="rId4" cstate="print"/>
          <a:stretch>
            <a:fillRect/>
          </a:stretch>
        </p:blipFill>
        <p:spPr>
          <a:xfrm>
            <a:off x="-16510" y="-8255"/>
            <a:ext cx="626745" cy="293370"/>
          </a:xfrm>
          <a:prstGeom prst="rect">
            <a:avLst/>
          </a:prstGeom>
        </p:spPr>
      </p:pic>
      <p:pic>
        <p:nvPicPr>
          <p:cNvPr id="4" name="图片 3" descr="圆角2"/>
          <p:cNvPicPr>
            <a:picLocks noChangeAspect="1"/>
          </p:cNvPicPr>
          <p:nvPr/>
        </p:nvPicPr>
        <p:blipFill>
          <a:blip r:embed="rId5" cstate="print"/>
          <a:stretch>
            <a:fillRect/>
          </a:stretch>
        </p:blipFill>
        <p:spPr>
          <a:xfrm>
            <a:off x="635" y="4655820"/>
            <a:ext cx="9143365" cy="487680"/>
          </a:xfrm>
          <a:prstGeom prst="rect">
            <a:avLst/>
          </a:prstGeom>
        </p:spPr>
      </p:pic>
      <p:pic>
        <p:nvPicPr>
          <p:cNvPr id="8" name="图片 7" descr="未标题-12"/>
          <p:cNvPicPr>
            <a:picLocks noChangeAspect="1"/>
          </p:cNvPicPr>
          <p:nvPr>
            <p:custDataLst>
              <p:tags r:id="rId1"/>
            </p:custDataLst>
          </p:nvPr>
        </p:nvPicPr>
        <p:blipFill>
          <a:blip r:embed="rId6" cstate="print"/>
          <a:stretch>
            <a:fillRect/>
          </a:stretch>
        </p:blipFill>
        <p:spPr>
          <a:xfrm>
            <a:off x="342900" y="229870"/>
            <a:ext cx="605790" cy="601980"/>
          </a:xfrm>
          <a:prstGeom prst="rect">
            <a:avLst/>
          </a:prstGeom>
        </p:spPr>
      </p:pic>
      <p:sp>
        <p:nvSpPr>
          <p:cNvPr id="9" name="文本框 56"/>
          <p:cNvSpPr txBox="1"/>
          <p:nvPr/>
        </p:nvSpPr>
        <p:spPr>
          <a:xfrm>
            <a:off x="6499225" y="254635"/>
            <a:ext cx="2458720" cy="338554"/>
          </a:xfrm>
          <a:prstGeom prst="rect">
            <a:avLst/>
          </a:prstGeom>
          <a:noFill/>
        </p:spPr>
        <p:txBody>
          <a:bodyPr wrap="square">
            <a:spAutoFit/>
          </a:bodyPr>
          <a:lstStyle/>
          <a:p>
            <a:pPr algn="l"/>
            <a:r>
              <a:rPr lang="zh-CN" altLang="en-US" sz="16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6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党的十九届四</a:t>
            </a:r>
            <a:r>
              <a:rPr lang="zh-CN" altLang="en-US" sz="16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中</a:t>
            </a:r>
            <a:r>
              <a:rPr lang="zh-CN" altLang="en-US" sz="16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全会◇</a:t>
            </a:r>
            <a:endParaRPr lang="zh-CN" altLang="en-US" sz="16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83970" name="Picture 2" descr="http://image.thepaper.cn/www/image/38/999/140.jpg"/>
          <p:cNvPicPr>
            <a:picLocks noChangeAspect="1" noChangeArrowheads="1"/>
          </p:cNvPicPr>
          <p:nvPr/>
        </p:nvPicPr>
        <p:blipFill>
          <a:blip r:embed="rId7" cstate="print"/>
          <a:srcRect/>
          <a:stretch>
            <a:fillRect/>
          </a:stretch>
        </p:blipFill>
        <p:spPr bwMode="auto">
          <a:xfrm>
            <a:off x="673100" y="985837"/>
            <a:ext cx="3759199" cy="3232911"/>
          </a:xfrm>
          <a:prstGeom prst="rect">
            <a:avLst/>
          </a:prstGeom>
          <a:noFill/>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4711700" y="945515"/>
            <a:ext cx="4079240" cy="3415030"/>
          </a:xfrm>
          <a:prstGeom prst="rect">
            <a:avLst/>
          </a:prstGeom>
          <a:noFill/>
          <a:ln w="9525">
            <a:noFill/>
          </a:ln>
        </p:spPr>
        <p:txBody>
          <a:bodyPr wrap="square">
            <a:spAutoFit/>
          </a:bodyPr>
          <a:lstStyle/>
          <a:p>
            <a:pPr indent="406400" algn="just" fontAlgn="auto">
              <a:lnSpc>
                <a:spcPct val="150000"/>
              </a:lnSpc>
            </a:pPr>
            <a:r>
              <a:rPr lang="zh-CN" sz="1600" b="0">
                <a:solidFill>
                  <a:srgbClr val="E70000"/>
                </a:solidFill>
                <a:latin typeface="微软雅黑" panose="020B0503020204020204" charset="-122"/>
                <a:ea typeface="微软雅黑" panose="020B0503020204020204" charset="-122"/>
                <a:cs typeface="微软雅黑" panose="020B0503020204020204" charset="-122"/>
              </a:rPr>
              <a:t>中国共产党第十九届中央委员会第五次全体会议，于2020年10月26日至29日在北京举行。全会审议通过了《中共中央关于制定国民经济和社会发展第十四个五年规划和二〇三五年远景目标的建议》，明确提出了“十四五”规划的指导思想、基本原则、目标要求，是开启全面建设社会主义现代化国家新征程、向第二个百年奋斗目标进军的纲领性文件。</a:t>
            </a:r>
          </a:p>
        </p:txBody>
      </p:sp>
      <p:pic>
        <p:nvPicPr>
          <p:cNvPr id="2" name="图片 1" descr="E:\五中全会\解读\微信图片_20201102220636.jpg微信图片_20201102220636"/>
          <p:cNvPicPr>
            <a:picLocks noChangeAspect="1"/>
          </p:cNvPicPr>
          <p:nvPr/>
        </p:nvPicPr>
        <p:blipFill>
          <a:blip r:embed="rId5" cstate="print"/>
          <a:srcRect/>
          <a:stretch>
            <a:fillRect/>
          </a:stretch>
        </p:blipFill>
        <p:spPr>
          <a:xfrm>
            <a:off x="342900" y="1670685"/>
            <a:ext cx="4065905" cy="1964690"/>
          </a:xfrm>
          <a:prstGeom prst="rect">
            <a:avLst/>
          </a:prstGeom>
          <a:ln w="38100">
            <a:solidFill>
              <a:schemeClr val="bg1"/>
            </a:solidFill>
          </a:ln>
        </p:spPr>
      </p:pic>
      <p:cxnSp>
        <p:nvCxnSpPr>
          <p:cNvPr id="5" name="直接连接符 4"/>
          <p:cNvCxnSpPr/>
          <p:nvPr/>
        </p:nvCxnSpPr>
        <p:spPr>
          <a:xfrm>
            <a:off x="1029335" y="530860"/>
            <a:ext cx="785812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pic>
        <p:nvPicPr>
          <p:cNvPr id="3" name="图片 2" descr="未标题圆角"/>
          <p:cNvPicPr>
            <a:picLocks noChangeAspect="1"/>
          </p:cNvPicPr>
          <p:nvPr/>
        </p:nvPicPr>
        <p:blipFill>
          <a:blip r:embed="rId6" cstate="print"/>
          <a:stretch>
            <a:fillRect/>
          </a:stretch>
        </p:blipFill>
        <p:spPr>
          <a:xfrm>
            <a:off x="-16510" y="-8255"/>
            <a:ext cx="626745" cy="293370"/>
          </a:xfrm>
          <a:prstGeom prst="rect">
            <a:avLst/>
          </a:prstGeom>
        </p:spPr>
      </p:pic>
      <p:pic>
        <p:nvPicPr>
          <p:cNvPr id="4" name="图片 3" descr="圆角2"/>
          <p:cNvPicPr>
            <a:picLocks noChangeAspect="1"/>
          </p:cNvPicPr>
          <p:nvPr/>
        </p:nvPicPr>
        <p:blipFill>
          <a:blip r:embed="rId7" cstate="print"/>
          <a:stretch>
            <a:fillRect/>
          </a:stretch>
        </p:blipFill>
        <p:spPr>
          <a:xfrm>
            <a:off x="635" y="4655820"/>
            <a:ext cx="9143365" cy="487680"/>
          </a:xfrm>
          <a:prstGeom prst="rect">
            <a:avLst/>
          </a:prstGeom>
        </p:spPr>
      </p:pic>
      <p:pic>
        <p:nvPicPr>
          <p:cNvPr id="8" name="图片 7" descr="未标题-12"/>
          <p:cNvPicPr>
            <a:picLocks noChangeAspect="1"/>
          </p:cNvPicPr>
          <p:nvPr>
            <p:custDataLst>
              <p:tags r:id="rId1"/>
            </p:custDataLst>
          </p:nvPr>
        </p:nvPicPr>
        <p:blipFill>
          <a:blip r:embed="rId8" cstate="print"/>
          <a:stretch>
            <a:fillRect/>
          </a:stretch>
        </p:blipFill>
        <p:spPr>
          <a:xfrm>
            <a:off x="342900" y="229870"/>
            <a:ext cx="605790" cy="601980"/>
          </a:xfrm>
          <a:prstGeom prst="rect">
            <a:avLst/>
          </a:prstGeom>
        </p:spPr>
      </p:pic>
      <p:sp>
        <p:nvSpPr>
          <p:cNvPr id="57" name="文本框 56"/>
          <p:cNvSpPr txBox="1"/>
          <p:nvPr/>
        </p:nvSpPr>
        <p:spPr>
          <a:xfrm>
            <a:off x="6499225" y="254635"/>
            <a:ext cx="2458720" cy="275590"/>
          </a:xfrm>
          <a:prstGeom prst="rect">
            <a:avLst/>
          </a:prstGeom>
          <a:noFill/>
        </p:spPr>
        <p:txBody>
          <a:bodyPr wrap="square">
            <a:spAutoFit/>
          </a:bodyPr>
          <a:lstStyle/>
          <a:p>
            <a:pPr algn="l"/>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2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党的十九届五中全会精神学习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5330053" y="1801563"/>
            <a:ext cx="710750" cy="88254"/>
            <a:chOff x="7047471" y="3587545"/>
            <a:chExt cx="947667" cy="117672"/>
          </a:xfrm>
          <a:solidFill>
            <a:schemeClr val="accent2"/>
          </a:solidFill>
        </p:grpSpPr>
        <p:cxnSp>
          <p:nvCxnSpPr>
            <p:cNvPr id="29" name="直接连接符 28"/>
            <p:cNvCxnSpPr/>
            <p:nvPr/>
          </p:nvCxnSpPr>
          <p:spPr>
            <a:xfrm>
              <a:off x="7165144" y="3646381"/>
              <a:ext cx="829994"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7047471" y="3587545"/>
              <a:ext cx="117672" cy="11767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000" b="1">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grpSp>
      <p:grpSp>
        <p:nvGrpSpPr>
          <p:cNvPr id="5" name="组合 4"/>
          <p:cNvGrpSpPr/>
          <p:nvPr/>
        </p:nvGrpSpPr>
        <p:grpSpPr>
          <a:xfrm>
            <a:off x="3102136" y="1801563"/>
            <a:ext cx="710750" cy="88254"/>
            <a:chOff x="4076914" y="3587545"/>
            <a:chExt cx="947666" cy="117672"/>
          </a:xfrm>
          <a:solidFill>
            <a:schemeClr val="accent1"/>
          </a:solidFill>
        </p:grpSpPr>
        <p:cxnSp>
          <p:nvCxnSpPr>
            <p:cNvPr id="30" name="直接连接符 29"/>
            <p:cNvCxnSpPr/>
            <p:nvPr/>
          </p:nvCxnSpPr>
          <p:spPr>
            <a:xfrm>
              <a:off x="4076914" y="3646381"/>
              <a:ext cx="829994"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4906908" y="3587545"/>
              <a:ext cx="117672" cy="11767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000" b="1">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grpSp>
      <p:sp>
        <p:nvSpPr>
          <p:cNvPr id="2" name="文本框 1"/>
          <p:cNvSpPr txBox="1"/>
          <p:nvPr/>
        </p:nvSpPr>
        <p:spPr>
          <a:xfrm>
            <a:off x="2647315" y="2709545"/>
            <a:ext cx="3840480" cy="64516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algn="l"/>
            <a:r>
              <a:rPr lang="zh-CN" altLang="en-US" sz="3600" b="1">
                <a:solidFill>
                  <a:srgbClr val="E70000"/>
                </a:solidFill>
                <a:latin typeface="微软雅黑" panose="020B0503020204020204" charset="-122"/>
                <a:ea typeface="微软雅黑" panose="020B0503020204020204" charset="-122"/>
              </a:rPr>
              <a:t>规划《建议》起草</a:t>
            </a:r>
          </a:p>
        </p:txBody>
      </p:sp>
      <p:grpSp>
        <p:nvGrpSpPr>
          <p:cNvPr id="23" name="组合 22"/>
          <p:cNvGrpSpPr/>
          <p:nvPr/>
        </p:nvGrpSpPr>
        <p:grpSpPr>
          <a:xfrm>
            <a:off x="3945890" y="1290320"/>
            <a:ext cx="1259205" cy="972185"/>
            <a:chOff x="6214" y="2032"/>
            <a:chExt cx="1983" cy="1531"/>
          </a:xfrm>
        </p:grpSpPr>
        <p:sp>
          <p:nvSpPr>
            <p:cNvPr id="20" name="椭圆 19"/>
            <p:cNvSpPr/>
            <p:nvPr/>
          </p:nvSpPr>
          <p:spPr>
            <a:xfrm>
              <a:off x="6434" y="2032"/>
              <a:ext cx="1531" cy="1531"/>
            </a:xfrm>
            <a:prstGeom prst="ellipse">
              <a:avLst/>
            </a:prstGeom>
            <a:solidFill>
              <a:schemeClr val="accent1">
                <a:lumMod val="40000"/>
                <a:lumOff val="60000"/>
                <a:alpha val="50000"/>
              </a:schemeClr>
            </a:solidFill>
            <a:ln w="25400" cap="flat" cmpd="sng" algn="ctr">
              <a:noFill/>
              <a:prstDash val="solid"/>
            </a:ln>
            <a:effectLst/>
          </p:spPr>
          <p:txBody>
            <a:bodyPr rtlCol="0" anchor="ctr"/>
            <a:lstStyle/>
            <a:p>
              <a:pPr algn="ctr" defTabSz="1218565">
                <a:defRPr/>
              </a:pPr>
              <a:endParaRPr lang="zh-CN" altLang="en-US" kern="0">
                <a:solidFill>
                  <a:sysClr val="window" lastClr="FFFFFF"/>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椭圆 20"/>
            <p:cNvSpPr/>
            <p:nvPr/>
          </p:nvSpPr>
          <p:spPr>
            <a:xfrm>
              <a:off x="6581" y="2174"/>
              <a:ext cx="1247" cy="1247"/>
            </a:xfrm>
            <a:prstGeom prst="ellipse">
              <a:avLst/>
            </a:prstGeom>
            <a:solidFill>
              <a:srgbClr val="DD0000"/>
            </a:solidFill>
            <a:ln w="25400" cap="flat" cmpd="sng" algn="ctr">
              <a:noFill/>
              <a:prstDash val="solid"/>
            </a:ln>
            <a:effectLst/>
          </p:spPr>
          <p:txBody>
            <a:bodyPr rtlCol="0" anchor="ctr"/>
            <a:lstStyle/>
            <a:p>
              <a:pPr algn="ctr" defTabSz="1218565">
                <a:defRPr/>
              </a:pPr>
              <a:endParaRPr lang="zh-CN" altLang="en-US" kern="0">
                <a:solidFill>
                  <a:sysClr val="window" lastClr="FFFFFF"/>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2" name="TextBox 14"/>
            <p:cNvSpPr txBox="1"/>
            <p:nvPr/>
          </p:nvSpPr>
          <p:spPr>
            <a:xfrm>
              <a:off x="6214" y="2311"/>
              <a:ext cx="1983" cy="102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4271" tIns="47135" rIns="94271" bIns="47135">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en-US" altLang="zh-CN" sz="3600" kern="0" dirty="0">
                  <a:solidFill>
                    <a:sysClr val="window" lastClr="FFFFFF"/>
                  </a:solidFill>
                  <a:effectLst/>
                  <a:latin typeface="思源黑体 CN Medium" panose="020B0600000000000000" pitchFamily="34" charset="-122"/>
                  <a:ea typeface="思源黑体 CN Medium" panose="020B0600000000000000" pitchFamily="34" charset="-122"/>
                  <a:sym typeface="思源黑体 CN Medium" panose="020B0600000000000000" pitchFamily="34" charset="-122"/>
                </a:rPr>
                <a:t>1</a:t>
              </a:r>
              <a:endParaRPr lang="zh-CN" altLang="en-US" sz="3600" kern="0" dirty="0">
                <a:solidFill>
                  <a:sysClr val="window" lastClr="FFFFFF"/>
                </a:solidFill>
                <a:effectLst/>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pic>
        <p:nvPicPr>
          <p:cNvPr id="35" name="图片 3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82570" y="3291840"/>
            <a:ext cx="3569970" cy="57340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75665" y="1028065"/>
            <a:ext cx="7440295" cy="3467735"/>
          </a:xfrm>
          <a:prstGeom prst="rect">
            <a:avLst/>
          </a:prstGeom>
          <a:solidFill>
            <a:schemeClr val="bg1">
              <a:alpha val="48000"/>
            </a:schemeClr>
          </a:solidFill>
          <a:ln w="12700" cmpd="sng">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E:\五中全会\解读\66.png66"/>
          <p:cNvPicPr>
            <a:picLocks noChangeAspect="1"/>
          </p:cNvPicPr>
          <p:nvPr/>
        </p:nvPicPr>
        <p:blipFill>
          <a:blip r:embed="rId4" cstate="print"/>
          <a:srcRect/>
          <a:stretch>
            <a:fillRect/>
          </a:stretch>
        </p:blipFill>
        <p:spPr>
          <a:xfrm>
            <a:off x="7295515" y="422910"/>
            <a:ext cx="1744345" cy="1744345"/>
          </a:xfrm>
          <a:prstGeom prst="rect">
            <a:avLst/>
          </a:prstGeom>
        </p:spPr>
      </p:pic>
      <p:sp>
        <p:nvSpPr>
          <p:cNvPr id="14" name="文本框 13"/>
          <p:cNvSpPr txBox="1"/>
          <p:nvPr/>
        </p:nvSpPr>
        <p:spPr>
          <a:xfrm>
            <a:off x="875030" y="310515"/>
            <a:ext cx="3812540" cy="398780"/>
          </a:xfrm>
          <a:prstGeom prst="rect">
            <a:avLst/>
          </a:prstGeom>
          <a:noFill/>
          <a:effectLst/>
        </p:spPr>
        <p:txBody>
          <a:bodyPr wrap="square" rtlCol="0">
            <a:spAutoFit/>
          </a:bodyPr>
          <a:lstStyle/>
          <a:p>
            <a:pPr algn="l"/>
            <a:r>
              <a:rPr lang="zh-CN" altLang="en-US" sz="20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rPr>
              <a:t>习近平总书记亲自领导制定</a:t>
            </a:r>
          </a:p>
        </p:txBody>
      </p:sp>
      <p:sp>
        <p:nvSpPr>
          <p:cNvPr id="23" name="矩形 22"/>
          <p:cNvSpPr/>
          <p:nvPr/>
        </p:nvSpPr>
        <p:spPr>
          <a:xfrm>
            <a:off x="1066800" y="970280"/>
            <a:ext cx="7058025" cy="3525520"/>
          </a:xfrm>
          <a:prstGeom prst="rect">
            <a:avLst/>
          </a:prstGeom>
          <a:ln w="12700">
            <a:miter lim="400000"/>
          </a:ln>
        </p:spPr>
        <p:txBody>
          <a:bodyPr wrap="square" lIns="72000" tIns="72000" rIns="72000" bIns="72000" anchor="ctr" anchorCtr="1"/>
          <a:lstStyle/>
          <a:p>
            <a:pPr algn="just" fontAlgn="auto">
              <a:lnSpc>
                <a:spcPct val="150000"/>
              </a:lnSpc>
            </a:pPr>
            <a:r>
              <a:rPr lang="en-US" altLang="zh-CN" sz="1600" spc="30">
                <a:solidFill>
                  <a:schemeClr val="tx1"/>
                </a:solidFill>
                <a:latin typeface="微软雅黑" panose="020B0503020204020204" charset="-122"/>
                <a:ea typeface="微软雅黑" panose="020B0503020204020204" charset="-122"/>
                <a:cs typeface="微软雅黑" panose="020B0503020204020204" charset="-122"/>
                <a:sym typeface="字魂35号-经典雅黑" panose="02000000000000000000" pitchFamily="2" charset="-122"/>
              </a:rPr>
              <a:t>      </a:t>
            </a:r>
            <a:r>
              <a:rPr lang="zh-CN" altLang="en-US" sz="1600" spc="30">
                <a:solidFill>
                  <a:schemeClr val="tx1"/>
                </a:solidFill>
                <a:latin typeface="微软雅黑" panose="020B0503020204020204" charset="-122"/>
                <a:ea typeface="微软雅黑" panose="020B0503020204020204" charset="-122"/>
                <a:cs typeface="微软雅黑" panose="020B0503020204020204" charset="-122"/>
                <a:sym typeface="字魂35号-经典雅黑" panose="02000000000000000000" pitchFamily="2" charset="-122"/>
              </a:rPr>
              <a:t>习近平总书记担任规划《建议》起草组组长，亲自领导《建议》的制定，为规划《建议》稿的起草把握大方向、确定大思路、提出大战略。</a:t>
            </a:r>
          </a:p>
          <a:p>
            <a:pPr algn="just" fontAlgn="auto">
              <a:lnSpc>
                <a:spcPct val="150000"/>
              </a:lnSpc>
            </a:pPr>
            <a:r>
              <a:rPr lang="zh-CN" altLang="en-US" sz="1600" spc="30">
                <a:solidFill>
                  <a:schemeClr val="tx1"/>
                </a:solidFill>
                <a:latin typeface="微软雅黑" panose="020B0503020204020204" charset="-122"/>
                <a:ea typeface="微软雅黑" panose="020B0503020204020204" charset="-122"/>
                <a:cs typeface="微软雅黑" panose="020B0503020204020204" charset="-122"/>
                <a:sym typeface="字魂35号-经典雅黑" panose="02000000000000000000" pitchFamily="2" charset="-122"/>
              </a:rPr>
              <a:t>       7个月来，习近平总书记先后主持召开两次中央政治局会议、三次中央政治局常委会会议、两次起草组会议，研究审议规划《建议》稿的总体框架、基本思路、指导原则和重要内容。</a:t>
            </a:r>
          </a:p>
          <a:p>
            <a:pPr algn="just" fontAlgn="auto">
              <a:lnSpc>
                <a:spcPct val="150000"/>
              </a:lnSpc>
            </a:pPr>
            <a:r>
              <a:rPr lang="zh-CN" altLang="en-US" sz="1600" spc="30">
                <a:solidFill>
                  <a:schemeClr val="tx1"/>
                </a:solidFill>
                <a:latin typeface="微软雅黑" panose="020B0503020204020204" charset="-122"/>
                <a:ea typeface="微软雅黑" panose="020B0503020204020204" charset="-122"/>
                <a:cs typeface="微软雅黑" panose="020B0503020204020204" charset="-122"/>
                <a:sym typeface="字魂35号-经典雅黑" panose="02000000000000000000" pitchFamily="2" charset="-122"/>
              </a:rPr>
              <a:t>       习近平总书记亲力亲为，多次到地方和基层深入调研，亲自听取社会各界的意见和建议，多次亲自修改审定文件稿，进行战略谋划，倾注了大量心血，确保了规划《建议》稿的起草得以高质量完成。</a:t>
            </a:r>
          </a:p>
        </p:txBody>
      </p:sp>
      <p:cxnSp>
        <p:nvCxnSpPr>
          <p:cNvPr id="56" name="直接连接符 55"/>
          <p:cNvCxnSpPr/>
          <p:nvPr/>
        </p:nvCxnSpPr>
        <p:spPr>
          <a:xfrm>
            <a:off x="4204335" y="530860"/>
            <a:ext cx="468312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lstStyle/>
          <a:p>
            <a:pPr algn="l"/>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a:t>
            </a:r>
            <a:r>
              <a:rPr lang="zh-CN" altLang="en-US" sz="1200" dirty="0" smtClean="0">
                <a:solidFill>
                  <a:schemeClr val="accent1"/>
                </a:solidFill>
                <a:latin typeface="微软雅黑" panose="020B0503020204020204" charset="-122"/>
                <a:ea typeface="微软雅黑" panose="020B0503020204020204" charset="-122"/>
                <a:sym typeface="字魂35号-经典雅黑" panose="02000000000000000000" pitchFamily="2" charset="-122"/>
              </a:rPr>
              <a:t>党的十九届五中全会精神学习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2" name="图片 1" descr="未标题圆角"/>
          <p:cNvPicPr>
            <a:picLocks noChangeAspect="1"/>
          </p:cNvPicPr>
          <p:nvPr/>
        </p:nvPicPr>
        <p:blipFill>
          <a:blip r:embed="rId5" cstate="print"/>
          <a:stretch>
            <a:fillRect/>
          </a:stretch>
        </p:blipFill>
        <p:spPr>
          <a:xfrm>
            <a:off x="-16510" y="-8255"/>
            <a:ext cx="626745" cy="293370"/>
          </a:xfrm>
          <a:prstGeom prst="rect">
            <a:avLst/>
          </a:prstGeom>
        </p:spPr>
      </p:pic>
      <p:pic>
        <p:nvPicPr>
          <p:cNvPr id="3" name="图片 2" descr="圆角2"/>
          <p:cNvPicPr>
            <a:picLocks noChangeAspect="1"/>
          </p:cNvPicPr>
          <p:nvPr/>
        </p:nvPicPr>
        <p:blipFill>
          <a:blip r:embed="rId6" cstate="print"/>
          <a:stretch>
            <a:fillRect/>
          </a:stretch>
        </p:blipFill>
        <p:spPr>
          <a:xfrm>
            <a:off x="635" y="4655820"/>
            <a:ext cx="9143365" cy="487680"/>
          </a:xfrm>
          <a:prstGeom prst="rect">
            <a:avLst/>
          </a:prstGeom>
        </p:spPr>
      </p:pic>
      <p:pic>
        <p:nvPicPr>
          <p:cNvPr id="8" name="图片 7" descr="未标题-12"/>
          <p:cNvPicPr>
            <a:picLocks noChangeAspect="1"/>
          </p:cNvPicPr>
          <p:nvPr>
            <p:custDataLst>
              <p:tags r:id="rId1"/>
            </p:custDataLst>
          </p:nvPr>
        </p:nvPicPr>
        <p:blipFill>
          <a:blip r:embed="rId7" cstate="print"/>
          <a:stretch>
            <a:fillRect/>
          </a:stretch>
        </p:blipFill>
        <p:spPr>
          <a:xfrm>
            <a:off x="342900" y="229870"/>
            <a:ext cx="605790" cy="60198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3" grpId="0" animBg="1"/>
      <p:bldP spid="23"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1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1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ID" val="diagram20187606_2*l_h_a*1_3_1"/>
  <p:tag name="KSO_WM_TEMPLATE_CATEGORY" val="diagram"/>
  <p:tag name="KSO_WM_TEMPLATE_INDEX" val="20187606"/>
  <p:tag name="KSO_WM_UNIT_LAYERLEVEL" val="1_1_1"/>
  <p:tag name="KSO_WM_TAG_VERSION" val="1.0"/>
  <p:tag name="KSO_WM_BEAUTIFY_FLAG" val="#wm#"/>
  <p:tag name="KSO_WM_UNIT_ISCONTENTSTITLE" val="0"/>
  <p:tag name="KSO_WM_UNIT_VALUE" val="6"/>
  <p:tag name="KSO_WM_UNIT_TYPE" val="l_h_a"/>
  <p:tag name="KSO_WM_UNIT_INDEX" val="1_3_1"/>
  <p:tag name="KSO_WM_UNIT_PRESET_TEXT" val="添加标题"/>
  <p:tag name="KSO_WM_UNIT_NOCLEAR" val="0"/>
  <p:tag name="KSO_WM_UNIT_DIAGRAM_ISNUMVISUAL" val="0"/>
  <p:tag name="KSO_WM_UNIT_DIAGRAM_ISREFERUNIT" val="0"/>
  <p:tag name="KSO_WM_UNIT_USESOURCEFORMAT_APPLY" val="1"/>
  <p:tag name="KSO_WM_UNIT_TEXT_FILL_FORE_SCHEMECOLOR_INDEX" val="5"/>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1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1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1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1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1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2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2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2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2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2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2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2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2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2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2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3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ags/tag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77,&quot;width&quot;:2799}"/>
</p:tagLst>
</file>

<file path=ppt/theme/theme1.xml><?xml version="1.0" encoding="utf-8"?>
<a:theme xmlns:a="http://schemas.openxmlformats.org/drawingml/2006/main" name="Office 主题">
  <a:themeElements>
    <a:clrScheme name="自定义 203">
      <a:dk1>
        <a:sysClr val="windowText" lastClr="000000"/>
      </a:dk1>
      <a:lt1>
        <a:sysClr val="window" lastClr="FFFFFF"/>
      </a:lt1>
      <a:dk2>
        <a:srgbClr val="323232"/>
      </a:dk2>
      <a:lt2>
        <a:srgbClr val="E3DED1"/>
      </a:lt2>
      <a:accent1>
        <a:srgbClr val="BF0000"/>
      </a:accent1>
      <a:accent2>
        <a:srgbClr val="C00000"/>
      </a:accent2>
      <a:accent3>
        <a:srgbClr val="FF0000"/>
      </a:accent3>
      <a:accent4>
        <a:srgbClr val="BF0000"/>
      </a:accent4>
      <a:accent5>
        <a:srgbClr val="FF0000"/>
      </a:accent5>
      <a:accent6>
        <a:srgbClr val="BF0000"/>
      </a:accent6>
      <a:hlink>
        <a:srgbClr val="FF0000"/>
      </a:hlink>
      <a:folHlink>
        <a:srgbClr val="90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3496</Words>
  <Application>Microsoft Office PowerPoint</Application>
  <PresentationFormat>全屏显示(16:9)</PresentationFormat>
  <Paragraphs>160</Paragraphs>
  <Slides>33</Slides>
  <Notes>33</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189</cp:revision>
  <dcterms:created xsi:type="dcterms:W3CDTF">2017-07-25T02:42:00Z</dcterms:created>
  <dcterms:modified xsi:type="dcterms:W3CDTF">2020-12-04T09:21:27Z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