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58" r:id="rId3"/>
    <p:sldId id="259" r:id="rId4"/>
    <p:sldId id="260" r:id="rId5"/>
    <p:sldId id="263" r:id="rId6"/>
    <p:sldId id="268" r:id="rId7"/>
    <p:sldId id="269" r:id="rId8"/>
    <p:sldId id="270" r:id="rId9"/>
    <p:sldId id="271" r:id="rId10"/>
    <p:sldId id="272" r:id="rId11"/>
    <p:sldId id="261" r:id="rId12"/>
    <p:sldId id="264" r:id="rId13"/>
    <p:sldId id="279" r:id="rId14"/>
    <p:sldId id="280" r:id="rId15"/>
    <p:sldId id="285" r:id="rId16"/>
    <p:sldId id="286" r:id="rId17"/>
    <p:sldId id="287" r:id="rId18"/>
    <p:sldId id="288" r:id="rId19"/>
    <p:sldId id="289" r:id="rId20"/>
    <p:sldId id="291" r:id="rId21"/>
    <p:sldId id="292" r:id="rId22"/>
    <p:sldId id="262" r:id="rId23"/>
    <p:sldId id="265" r:id="rId24"/>
    <p:sldId id="293" r:id="rId25"/>
    <p:sldId id="294" r:id="rId26"/>
    <p:sldId id="295" r:id="rId27"/>
    <p:sldId id="296" r:id="rId28"/>
    <p:sldId id="266" r:id="rId29"/>
    <p:sldId id="267"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1824"/>
    <a:srgbClr val="641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random/>
      </p:transition>
    </mc:Choice>
    <mc:Fallback xmlns="">
      <p:transition>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2021/6/23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tags" Target="../tags/tag5.xml"/><Relationship Id="rId7" Type="http://schemas.openxmlformats.org/officeDocument/2006/relationships/slideLayout" Target="../slideLayouts/slideLayout1.xml"/><Relationship Id="rId12"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6.png"/><Relationship Id="rId5" Type="http://schemas.openxmlformats.org/officeDocument/2006/relationships/tags" Target="../tags/tag7.xml"/><Relationship Id="rId10" Type="http://schemas.openxmlformats.org/officeDocument/2006/relationships/image" Target="../media/image5.png"/><Relationship Id="rId4" Type="http://schemas.openxmlformats.org/officeDocument/2006/relationships/tags" Target="../tags/tag6.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268095" y="2466975"/>
            <a:ext cx="9678670" cy="706755"/>
            <a:chOff x="3666" y="2257"/>
            <a:chExt cx="11867" cy="1113"/>
          </a:xfrm>
        </p:grpSpPr>
        <p:sp>
          <p:nvSpPr>
            <p:cNvPr id="5" name="文本框 4"/>
            <p:cNvSpPr txBox="1"/>
            <p:nvPr/>
          </p:nvSpPr>
          <p:spPr>
            <a:xfrm>
              <a:off x="5519" y="2257"/>
              <a:ext cx="7897" cy="1113"/>
            </a:xfrm>
            <a:prstGeom prst="rect">
              <a:avLst/>
            </a:prstGeom>
            <a:noFill/>
          </p:spPr>
          <p:txBody>
            <a:bodyPr wrap="square" rtlCol="0">
              <a:spAutoFit/>
            </a:bodyPr>
            <a:lstStyle/>
            <a:p>
              <a:pPr algn="dist"/>
              <a:endParaRPr lang="zh-CN" altLang="en-US" sz="4000" b="1">
                <a:solidFill>
                  <a:srgbClr val="C00000"/>
                </a:solidFill>
              </a:endParaRPr>
            </a:p>
          </p:txBody>
        </p:sp>
        <p:grpSp>
          <p:nvGrpSpPr>
            <p:cNvPr id="10" name="组合 9"/>
            <p:cNvGrpSpPr/>
            <p:nvPr/>
          </p:nvGrpSpPr>
          <p:grpSpPr>
            <a:xfrm>
              <a:off x="3666" y="2616"/>
              <a:ext cx="1853" cy="394"/>
              <a:chOff x="3655" y="3165"/>
              <a:chExt cx="1853" cy="394"/>
            </a:xfrm>
          </p:grpSpPr>
          <p:cxnSp>
            <p:nvCxnSpPr>
              <p:cNvPr id="7" name="直接连接符 6"/>
              <p:cNvCxnSpPr/>
              <p:nvPr/>
            </p:nvCxnSpPr>
            <p:spPr>
              <a:xfrm>
                <a:off x="3655" y="3165"/>
                <a:ext cx="185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50" y="3362"/>
                <a:ext cx="145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460" y="3559"/>
                <a:ext cx="10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flipH="1">
              <a:off x="13680" y="2616"/>
              <a:ext cx="1853" cy="394"/>
              <a:chOff x="3655" y="3165"/>
              <a:chExt cx="1853" cy="394"/>
            </a:xfrm>
          </p:grpSpPr>
          <p:cxnSp>
            <p:nvCxnSpPr>
              <p:cNvPr id="15" name="直接连接符 14"/>
              <p:cNvCxnSpPr/>
              <p:nvPr/>
            </p:nvCxnSpPr>
            <p:spPr>
              <a:xfrm>
                <a:off x="3655" y="3165"/>
                <a:ext cx="1853"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050" y="3362"/>
                <a:ext cx="145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460" y="3559"/>
                <a:ext cx="10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6" name="组合 5"/>
          <p:cNvGrpSpPr/>
          <p:nvPr/>
        </p:nvGrpSpPr>
        <p:grpSpPr>
          <a:xfrm>
            <a:off x="613410" y="455930"/>
            <a:ext cx="11494770" cy="1495425"/>
            <a:chOff x="352" y="486"/>
            <a:chExt cx="18102" cy="2355"/>
          </a:xfrm>
        </p:grpSpPr>
        <p:pic>
          <p:nvPicPr>
            <p:cNvPr id="25" name="图片 24" descr="efbeceb81121ab0101241963c317d95a9801979eff66-DDUObu"/>
            <p:cNvPicPr>
              <a:picLocks noGrp="1" noChangeAspect="1"/>
            </p:cNvPicPr>
            <p:nvPr isPhoto="1">
              <p:custDataLst>
                <p:tags r:id="rId1"/>
              </p:custDataLst>
            </p:nvPr>
          </p:nvPicPr>
          <p:blipFill>
            <a:blip r:embed="rId4">
              <a:lum/>
            </a:blip>
            <a:stretch>
              <a:fillRect/>
            </a:stretch>
          </p:blipFill>
          <p:spPr>
            <a:xfrm flipH="1">
              <a:off x="352" y="486"/>
              <a:ext cx="3315" cy="2355"/>
            </a:xfrm>
            <a:prstGeom prst="rect">
              <a:avLst/>
            </a:prstGeom>
          </p:spPr>
        </p:pic>
        <p:pic>
          <p:nvPicPr>
            <p:cNvPr id="11" name="图片 10" descr="efbeceb81121ab0101241963c317d95a9801979eff66-DDUObu"/>
            <p:cNvPicPr>
              <a:picLocks noGrp="1" noChangeAspect="1"/>
            </p:cNvPicPr>
            <p:nvPr isPhoto="1">
              <p:custDataLst>
                <p:tags r:id="rId2"/>
              </p:custDataLst>
            </p:nvPr>
          </p:nvPicPr>
          <p:blipFill>
            <a:blip r:embed="rId4">
              <a:lum/>
            </a:blip>
            <a:stretch>
              <a:fillRect/>
            </a:stretch>
          </p:blipFill>
          <p:spPr>
            <a:xfrm>
              <a:off x="15139" y="486"/>
              <a:ext cx="3315" cy="2355"/>
            </a:xfrm>
            <a:prstGeom prst="rect">
              <a:avLst/>
            </a:prstGeom>
          </p:spPr>
        </p:pic>
      </p:grpSp>
      <p:grpSp>
        <p:nvGrpSpPr>
          <p:cNvPr id="24" name="组合 23"/>
          <p:cNvGrpSpPr/>
          <p:nvPr/>
        </p:nvGrpSpPr>
        <p:grpSpPr>
          <a:xfrm>
            <a:off x="3620135" y="4252595"/>
            <a:ext cx="5141595" cy="470466"/>
            <a:chOff x="8188" y="4854"/>
            <a:chExt cx="2915" cy="674"/>
          </a:xfrm>
        </p:grpSpPr>
        <p:sp>
          <p:nvSpPr>
            <p:cNvPr id="19" name="圆角矩形 18"/>
            <p:cNvSpPr/>
            <p:nvPr/>
          </p:nvSpPr>
          <p:spPr>
            <a:xfrm>
              <a:off x="8188" y="4854"/>
              <a:ext cx="2915" cy="674"/>
            </a:xfrm>
            <a:prstGeom prst="roundRect">
              <a:avLst>
                <a:gd name="adj" fmla="val 50000"/>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433" y="4926"/>
              <a:ext cx="2425" cy="483"/>
            </a:xfrm>
            <a:prstGeom prst="rect">
              <a:avLst/>
            </a:prstGeom>
            <a:noFill/>
          </p:spPr>
          <p:txBody>
            <a:bodyPr wrap="square" rtlCol="0">
              <a:spAutoFit/>
            </a:bodyPr>
            <a:lstStyle/>
            <a:p>
              <a:pPr algn="dist"/>
              <a:r>
                <a:rPr lang="zh-CN" altLang="en-US" sz="1600" b="1" dirty="0">
                  <a:solidFill>
                    <a:srgbClr val="C00000"/>
                  </a:solidFill>
                </a:rPr>
                <a:t>教学服务党总支　时间：</a:t>
              </a:r>
              <a:r>
                <a:rPr lang="en-US" altLang="zh-CN" sz="1600" b="1" dirty="0">
                  <a:solidFill>
                    <a:srgbClr val="C00000"/>
                  </a:solidFill>
                </a:rPr>
                <a:t>2021.6.23</a:t>
              </a:r>
              <a:endParaRPr lang="en-US" sz="1600" b="1" dirty="0">
                <a:solidFill>
                  <a:srgbClr val="C00000"/>
                </a:solidFill>
              </a:endParaRPr>
            </a:p>
          </p:txBody>
        </p:sp>
      </p:grpSp>
      <p:pic>
        <p:nvPicPr>
          <p:cNvPr id="13" name="图片 12" descr="0ac3d83ec6e56bb25726fa0e6b5156d1"/>
          <p:cNvPicPr>
            <a:picLocks noChangeAspect="1"/>
          </p:cNvPicPr>
          <p:nvPr/>
        </p:nvPicPr>
        <p:blipFill>
          <a:blip r:embed="rId5"/>
          <a:srcRect/>
          <a:stretch>
            <a:fillRect/>
          </a:stretch>
        </p:blipFill>
        <p:spPr>
          <a:xfrm>
            <a:off x="-33020" y="4534535"/>
            <a:ext cx="11758930" cy="2358390"/>
          </a:xfrm>
          <a:prstGeom prst="rect">
            <a:avLst/>
          </a:prstGeom>
        </p:spPr>
      </p:pic>
      <p:sp>
        <p:nvSpPr>
          <p:cNvPr id="2" name="文本框 1"/>
          <p:cNvSpPr txBox="1"/>
          <p:nvPr/>
        </p:nvSpPr>
        <p:spPr>
          <a:xfrm>
            <a:off x="2718435" y="2072005"/>
            <a:ext cx="7473950" cy="1938020"/>
          </a:xfrm>
          <a:prstGeom prst="rect">
            <a:avLst/>
          </a:prstGeom>
          <a:noFill/>
        </p:spPr>
        <p:txBody>
          <a:bodyPr wrap="square" rtlCol="0">
            <a:spAutoFit/>
          </a:bodyPr>
          <a:lstStyle/>
          <a:p>
            <a:pPr algn="ctr">
              <a:lnSpc>
                <a:spcPct val="100000"/>
              </a:lnSpc>
            </a:pPr>
            <a:r>
              <a:rPr lang="zh-CN" altLang="en-US" sz="6000" b="1"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中 国 共 产 党</a:t>
            </a:r>
          </a:p>
          <a:p>
            <a:pPr algn="ctr">
              <a:lnSpc>
                <a:spcPct val="100000"/>
              </a:lnSpc>
            </a:pPr>
            <a:r>
              <a:rPr lang="en-US" altLang="zh-CN" sz="6000" b="1"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a:t>
            </a:r>
            <a:r>
              <a:rPr lang="zh-CN" altLang="en-US" sz="6000" b="1"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精神谱系</a:t>
            </a:r>
            <a:r>
              <a:rPr lang="en-US" altLang="zh-CN" sz="6000" b="1"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a:t>
            </a:r>
          </a:p>
        </p:txBody>
      </p:sp>
      <p:sp>
        <p:nvSpPr>
          <p:cNvPr id="3" name="文本框 2"/>
          <p:cNvSpPr txBox="1"/>
          <p:nvPr/>
        </p:nvSpPr>
        <p:spPr>
          <a:xfrm>
            <a:off x="2433320" y="927100"/>
            <a:ext cx="7324725" cy="553085"/>
          </a:xfrm>
          <a:prstGeom prst="rect">
            <a:avLst/>
          </a:prstGeom>
          <a:noFill/>
        </p:spPr>
        <p:txBody>
          <a:bodyPr wrap="square" rtlCol="0">
            <a:spAutoFit/>
            <a:scene3d>
              <a:camera prst="orthographicFront"/>
              <a:lightRig rig="threePt" dir="t"/>
            </a:scene3d>
          </a:bodyPr>
          <a:lstStyle/>
          <a:p>
            <a:pPr algn="ctr"/>
            <a:r>
              <a:rPr lang="zh-CN" altLang="en-US" sz="3000" b="1" dirty="0">
                <a:ln w="9525">
                  <a:solidFill>
                    <a:schemeClr val="bg1"/>
                  </a:solidFill>
                  <a:prstDash val="solid"/>
                </a:ln>
                <a:solidFill>
                  <a:srgbClr val="BE1824"/>
                </a:solidFill>
                <a:effectLst/>
                <a:latin typeface="汉仪超粗宋简" panose="02010600000101010101" charset="-122"/>
                <a:ea typeface="汉仪超粗宋简" panose="02010600000101010101" charset="-122"/>
                <a:sym typeface="+mn-ea"/>
              </a:rPr>
              <a:t>学党史·悟思想·办实事·开新局</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第一部分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对中国共产党精神的宏观理解</a:t>
            </a:r>
          </a:p>
        </p:txBody>
      </p:sp>
      <p:sp>
        <p:nvSpPr>
          <p:cNvPr id="6" name="文本框"/>
          <p:cNvSpPr/>
          <p:nvPr>
            <p:custDataLst>
              <p:tags r:id="rId1"/>
            </p:custDataLst>
          </p:nvPr>
        </p:nvSpPr>
        <p:spPr>
          <a:xfrm>
            <a:off x="1164590" y="129540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在历史已经选择中国共产党的条件下，我们研究马克思主义、中华民族精神以及其他先进革命精神等，都脱离不了对中国共产党精神的研究</a:t>
            </a:r>
          </a:p>
        </p:txBody>
      </p:sp>
      <p:pic>
        <p:nvPicPr>
          <p:cNvPr id="36" name="图片 35"/>
          <p:cNvPicPr>
            <a:picLocks noChangeAspect="1"/>
          </p:cNvPicPr>
          <p:nvPr/>
        </p:nvPicPr>
        <p:blipFill>
          <a:blip r:embed="rId9"/>
          <a:stretch>
            <a:fillRect/>
          </a:stretch>
        </p:blipFill>
        <p:spPr>
          <a:xfrm>
            <a:off x="719455" y="989965"/>
            <a:ext cx="634365" cy="925195"/>
          </a:xfrm>
          <a:prstGeom prst="rect">
            <a:avLst/>
          </a:prstGeom>
        </p:spPr>
      </p:pic>
      <p:sp>
        <p:nvSpPr>
          <p:cNvPr id="17" name="文本框 16"/>
          <p:cNvSpPr txBox="1"/>
          <p:nvPr/>
        </p:nvSpPr>
        <p:spPr>
          <a:xfrm>
            <a:off x="794385" y="3110865"/>
            <a:ext cx="10476865" cy="1014730"/>
          </a:xfrm>
          <a:prstGeom prst="rect">
            <a:avLst/>
          </a:prstGeom>
          <a:noFill/>
          <a:ln w="6350">
            <a:gradFill>
              <a:gsLst>
                <a:gs pos="79000">
                  <a:schemeClr val="bg1"/>
                </a:gs>
                <a:gs pos="34000">
                  <a:schemeClr val="bg1"/>
                </a:gs>
                <a:gs pos="1000">
                  <a:srgbClr val="FFC000"/>
                </a:gs>
                <a:gs pos="100000">
                  <a:srgbClr val="C00000"/>
                </a:gs>
              </a:gsLst>
              <a:lin ang="6300000" scaled="1"/>
            </a:gradFill>
            <a:prstDash val="sysDash"/>
          </a:ln>
        </p:spPr>
        <p:txBody>
          <a:bodyPr wrap="square" rtlCol="0" anchor="t">
            <a:spAutoFit/>
          </a:bodyPr>
          <a:lstStyle/>
          <a:p>
            <a:pPr>
              <a:lnSpc>
                <a:spcPct val="150000"/>
              </a:lnSpc>
            </a:pPr>
            <a:r>
              <a:rPr lang="en-US" altLang="zh-CN" sz="2000">
                <a:solidFill>
                  <a:schemeClr val="tx1">
                    <a:lumMod val="95000"/>
                    <a:lumOff val="5000"/>
                  </a:schemeClr>
                </a:solidFill>
                <a:latin typeface="汉仪超粗宋简" panose="02010600000101010101" charset="-122"/>
                <a:ea typeface="汉仪超粗宋简" panose="02010600000101010101" charset="-122"/>
                <a:cs typeface="汉仪超粗宋简" panose="02010600000101010101" charset="-122"/>
                <a:sym typeface="+mn-ea"/>
              </a:rPr>
              <a:t>    </a:t>
            </a:r>
            <a:r>
              <a:rPr lang="zh-CN" altLang="en-US" sz="2000">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sym typeface="+mn-ea"/>
              </a:rPr>
              <a:t>“人无精神则不立，国无精神则不强。精神是一个民族赖以长久生存的灵魂，唯有精神上达到一定的高度，这个民族才能在历史的洪流中屹立不倒、奋勇向前。”</a:t>
            </a:r>
          </a:p>
        </p:txBody>
      </p:sp>
      <p:sp>
        <p:nvSpPr>
          <p:cNvPr id="34" name="文本框 33"/>
          <p:cNvSpPr txBox="1"/>
          <p:nvPr/>
        </p:nvSpPr>
        <p:spPr>
          <a:xfrm>
            <a:off x="1390015" y="2381885"/>
            <a:ext cx="3832860" cy="460375"/>
          </a:xfrm>
          <a:prstGeom prst="rect">
            <a:avLst/>
          </a:prstGeom>
          <a:noFill/>
        </p:spPr>
        <p:txBody>
          <a:bodyPr wrap="square" rtlCol="0">
            <a:spAutoFit/>
          </a:bodyPr>
          <a:lstStyle/>
          <a:p>
            <a:pPr eaLnBrk="0" fontAlgn="base" hangingPunct="0">
              <a:spcBef>
                <a:spcPct val="0"/>
              </a:spcBef>
              <a:spcAft>
                <a:spcPct val="0"/>
              </a:spcAft>
            </a:pPr>
            <a:r>
              <a:rPr lang="zh-CN" altLang="en-US" sz="2400" dirty="0">
                <a:solidFill>
                  <a:srgbClr val="C00000"/>
                </a:solidFill>
                <a:latin typeface="汉仪超粗宋简" panose="02010600000101010101" charset="-122"/>
                <a:ea typeface="汉仪超粗宋简" panose="02010600000101010101" charset="-122"/>
              </a:rPr>
              <a:t>习近平总书记指出：</a:t>
            </a:r>
          </a:p>
        </p:txBody>
      </p:sp>
      <p:sp>
        <p:nvSpPr>
          <p:cNvPr id="18" name="文本"/>
          <p:cNvSpPr>
            <a:spLocks noChangeAspect="1"/>
          </p:cNvSpPr>
          <p:nvPr/>
        </p:nvSpPr>
        <p:spPr bwMode="auto">
          <a:xfrm>
            <a:off x="836930" y="2275205"/>
            <a:ext cx="592455" cy="600710"/>
          </a:xfrm>
          <a:custGeom>
            <a:avLst/>
            <a:gdLst>
              <a:gd name="T0" fmla="*/ 7558 w 11184"/>
              <a:gd name="T1" fmla="*/ 2125 h 11325"/>
              <a:gd name="T2" fmla="*/ 6347 w 11184"/>
              <a:gd name="T3" fmla="*/ 306 h 11325"/>
              <a:gd name="T4" fmla="*/ 4203 w 11184"/>
              <a:gd name="T5" fmla="*/ 729 h 11325"/>
              <a:gd name="T6" fmla="*/ 3775 w 11184"/>
              <a:gd name="T7" fmla="*/ 2872 h 11325"/>
              <a:gd name="T8" fmla="*/ 5592 w 11184"/>
              <a:gd name="T9" fmla="*/ 4087 h 11325"/>
              <a:gd name="T10" fmla="*/ 7558 w 11184"/>
              <a:gd name="T11" fmla="*/ 2125 h 11325"/>
              <a:gd name="T12" fmla="*/ 6248 w 11184"/>
              <a:gd name="T13" fmla="*/ 4087 h 11325"/>
              <a:gd name="T14" fmla="*/ 4936 w 11184"/>
              <a:gd name="T15" fmla="*/ 4087 h 11325"/>
              <a:gd name="T16" fmla="*/ 3622 w 11184"/>
              <a:gd name="T17" fmla="*/ 4409 h 11325"/>
              <a:gd name="T18" fmla="*/ 5592 w 11184"/>
              <a:gd name="T19" fmla="*/ 5225 h 11325"/>
              <a:gd name="T20" fmla="*/ 7562 w 11184"/>
              <a:gd name="T21" fmla="*/ 4409 h 11325"/>
              <a:gd name="T22" fmla="*/ 6248 w 11184"/>
              <a:gd name="T23" fmla="*/ 4087 h 11325"/>
              <a:gd name="T24" fmla="*/ 10528 w 11184"/>
              <a:gd name="T25" fmla="*/ 6053 h 11325"/>
              <a:gd name="T26" fmla="*/ 9874 w 11184"/>
              <a:gd name="T27" fmla="*/ 6707 h 11325"/>
              <a:gd name="T28" fmla="*/ 9874 w 11184"/>
              <a:gd name="T29" fmla="*/ 8019 h 11325"/>
              <a:gd name="T30" fmla="*/ 10529 w 11184"/>
              <a:gd name="T31" fmla="*/ 8639 h 11325"/>
              <a:gd name="T32" fmla="*/ 11184 w 11184"/>
              <a:gd name="T33" fmla="*/ 8019 h 11325"/>
              <a:gd name="T34" fmla="*/ 11184 w 11184"/>
              <a:gd name="T35" fmla="*/ 6707 h 11325"/>
              <a:gd name="T36" fmla="*/ 10528 w 11184"/>
              <a:gd name="T37" fmla="*/ 6053 h 11325"/>
              <a:gd name="T38" fmla="*/ 1310 w 11184"/>
              <a:gd name="T39" fmla="*/ 8019 h 11325"/>
              <a:gd name="T40" fmla="*/ 1310 w 11184"/>
              <a:gd name="T41" fmla="*/ 6707 h 11325"/>
              <a:gd name="T42" fmla="*/ 655 w 11184"/>
              <a:gd name="T43" fmla="*/ 6087 h 11325"/>
              <a:gd name="T44" fmla="*/ 0 w 11184"/>
              <a:gd name="T45" fmla="*/ 6707 h 11325"/>
              <a:gd name="T46" fmla="*/ 0 w 11184"/>
              <a:gd name="T47" fmla="*/ 8019 h 11325"/>
              <a:gd name="T48" fmla="*/ 655 w 11184"/>
              <a:gd name="T49" fmla="*/ 8639 h 11325"/>
              <a:gd name="T50" fmla="*/ 1310 w 11184"/>
              <a:gd name="T51" fmla="*/ 8019 h 11325"/>
              <a:gd name="T52" fmla="*/ 656 w 11184"/>
              <a:gd name="T53" fmla="*/ 5069 h 11325"/>
              <a:gd name="T54" fmla="*/ 656 w 11184"/>
              <a:gd name="T55" fmla="*/ 5397 h 11325"/>
              <a:gd name="T56" fmla="*/ 1966 w 11184"/>
              <a:gd name="T57" fmla="*/ 6707 h 11325"/>
              <a:gd name="T58" fmla="*/ 1966 w 11184"/>
              <a:gd name="T59" fmla="*/ 8019 h 11325"/>
              <a:gd name="T60" fmla="*/ 656 w 11184"/>
              <a:gd name="T61" fmla="*/ 9325 h 11325"/>
              <a:gd name="T62" fmla="*/ 656 w 11184"/>
              <a:gd name="T63" fmla="*/ 9653 h 11325"/>
              <a:gd name="T64" fmla="*/ 992 w 11184"/>
              <a:gd name="T65" fmla="*/ 9985 h 11325"/>
              <a:gd name="T66" fmla="*/ 5272 w 11184"/>
              <a:gd name="T67" fmla="*/ 11317 h 11325"/>
              <a:gd name="T68" fmla="*/ 5272 w 11184"/>
              <a:gd name="T69" fmla="*/ 5803 h 11325"/>
              <a:gd name="T70" fmla="*/ 992 w 11184"/>
              <a:gd name="T71" fmla="*/ 4743 h 11325"/>
              <a:gd name="T72" fmla="*/ 656 w 11184"/>
              <a:gd name="T73" fmla="*/ 5069 h 11325"/>
              <a:gd name="T74" fmla="*/ 9218 w 11184"/>
              <a:gd name="T75" fmla="*/ 8019 h 11325"/>
              <a:gd name="T76" fmla="*/ 9218 w 11184"/>
              <a:gd name="T77" fmla="*/ 6707 h 11325"/>
              <a:gd name="T78" fmla="*/ 10528 w 11184"/>
              <a:gd name="T79" fmla="*/ 5397 h 11325"/>
              <a:gd name="T80" fmla="*/ 10528 w 11184"/>
              <a:gd name="T81" fmla="*/ 5069 h 11325"/>
              <a:gd name="T82" fmla="*/ 10192 w 11184"/>
              <a:gd name="T83" fmla="*/ 4743 h 11325"/>
              <a:gd name="T84" fmla="*/ 5912 w 11184"/>
              <a:gd name="T85" fmla="*/ 5803 h 11325"/>
              <a:gd name="T86" fmla="*/ 5912 w 11184"/>
              <a:gd name="T87" fmla="*/ 11325 h 11325"/>
              <a:gd name="T88" fmla="*/ 10192 w 11184"/>
              <a:gd name="T89" fmla="*/ 9993 h 11325"/>
              <a:gd name="T90" fmla="*/ 10520 w 11184"/>
              <a:gd name="T91" fmla="*/ 9665 h 11325"/>
              <a:gd name="T92" fmla="*/ 10520 w 11184"/>
              <a:gd name="T93" fmla="*/ 9325 h 11325"/>
              <a:gd name="T94" fmla="*/ 9218 w 11184"/>
              <a:gd name="T95" fmla="*/ 8019 h 1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84" h="11325">
                <a:moveTo>
                  <a:pt x="7558" y="2125"/>
                </a:moveTo>
                <a:cubicBezTo>
                  <a:pt x="7560" y="1329"/>
                  <a:pt x="7082" y="611"/>
                  <a:pt x="6347" y="306"/>
                </a:cubicBezTo>
                <a:cubicBezTo>
                  <a:pt x="5613" y="0"/>
                  <a:pt x="4766" y="168"/>
                  <a:pt x="4203" y="729"/>
                </a:cubicBezTo>
                <a:cubicBezTo>
                  <a:pt x="3640" y="1291"/>
                  <a:pt x="3471" y="2137"/>
                  <a:pt x="3775" y="2872"/>
                </a:cubicBezTo>
                <a:cubicBezTo>
                  <a:pt x="4079" y="3608"/>
                  <a:pt x="4796" y="4087"/>
                  <a:pt x="5592" y="4087"/>
                </a:cubicBezTo>
                <a:cubicBezTo>
                  <a:pt x="6671" y="4075"/>
                  <a:pt x="7544" y="3204"/>
                  <a:pt x="7558" y="2125"/>
                </a:cubicBezTo>
                <a:close/>
                <a:moveTo>
                  <a:pt x="6248" y="4087"/>
                </a:moveTo>
                <a:lnTo>
                  <a:pt x="4936" y="4087"/>
                </a:lnTo>
                <a:cubicBezTo>
                  <a:pt x="4479" y="4091"/>
                  <a:pt x="4029" y="4201"/>
                  <a:pt x="3622" y="4409"/>
                </a:cubicBezTo>
                <a:cubicBezTo>
                  <a:pt x="4311" y="4594"/>
                  <a:pt x="4973" y="4869"/>
                  <a:pt x="5592" y="5225"/>
                </a:cubicBezTo>
                <a:cubicBezTo>
                  <a:pt x="6211" y="4869"/>
                  <a:pt x="6873" y="4594"/>
                  <a:pt x="7562" y="4409"/>
                </a:cubicBezTo>
                <a:cubicBezTo>
                  <a:pt x="7155" y="4201"/>
                  <a:pt x="6705" y="4091"/>
                  <a:pt x="6248" y="4087"/>
                </a:cubicBezTo>
                <a:close/>
                <a:moveTo>
                  <a:pt x="10528" y="6053"/>
                </a:moveTo>
                <a:cubicBezTo>
                  <a:pt x="10167" y="6053"/>
                  <a:pt x="9874" y="6346"/>
                  <a:pt x="9874" y="6707"/>
                </a:cubicBezTo>
                <a:lnTo>
                  <a:pt x="9874" y="8019"/>
                </a:lnTo>
                <a:cubicBezTo>
                  <a:pt x="9893" y="8367"/>
                  <a:pt x="10181" y="8639"/>
                  <a:pt x="10529" y="8639"/>
                </a:cubicBezTo>
                <a:cubicBezTo>
                  <a:pt x="10877" y="8639"/>
                  <a:pt x="11165" y="8367"/>
                  <a:pt x="11184" y="8019"/>
                </a:cubicBezTo>
                <a:lnTo>
                  <a:pt x="11184" y="6707"/>
                </a:lnTo>
                <a:cubicBezTo>
                  <a:pt x="11183" y="6345"/>
                  <a:pt x="10890" y="6053"/>
                  <a:pt x="10528" y="6053"/>
                </a:cubicBezTo>
                <a:close/>
                <a:moveTo>
                  <a:pt x="1310" y="8019"/>
                </a:moveTo>
                <a:lnTo>
                  <a:pt x="1310" y="6707"/>
                </a:lnTo>
                <a:cubicBezTo>
                  <a:pt x="1291" y="6359"/>
                  <a:pt x="1003" y="6087"/>
                  <a:pt x="655" y="6087"/>
                </a:cubicBezTo>
                <a:cubicBezTo>
                  <a:pt x="307" y="6087"/>
                  <a:pt x="19" y="6359"/>
                  <a:pt x="0" y="6707"/>
                </a:cubicBezTo>
                <a:lnTo>
                  <a:pt x="0" y="8019"/>
                </a:lnTo>
                <a:cubicBezTo>
                  <a:pt x="19" y="8367"/>
                  <a:pt x="307" y="8639"/>
                  <a:pt x="655" y="8639"/>
                </a:cubicBezTo>
                <a:cubicBezTo>
                  <a:pt x="1003" y="8639"/>
                  <a:pt x="1291" y="8367"/>
                  <a:pt x="1310" y="8019"/>
                </a:cubicBezTo>
                <a:close/>
                <a:moveTo>
                  <a:pt x="656" y="5069"/>
                </a:moveTo>
                <a:lnTo>
                  <a:pt x="656" y="5397"/>
                </a:lnTo>
                <a:cubicBezTo>
                  <a:pt x="1379" y="5398"/>
                  <a:pt x="1965" y="5984"/>
                  <a:pt x="1966" y="6707"/>
                </a:cubicBezTo>
                <a:lnTo>
                  <a:pt x="1966" y="8019"/>
                </a:lnTo>
                <a:cubicBezTo>
                  <a:pt x="1963" y="8740"/>
                  <a:pt x="1377" y="9324"/>
                  <a:pt x="656" y="9325"/>
                </a:cubicBezTo>
                <a:lnTo>
                  <a:pt x="656" y="9653"/>
                </a:lnTo>
                <a:cubicBezTo>
                  <a:pt x="654" y="9839"/>
                  <a:pt x="806" y="9990"/>
                  <a:pt x="992" y="9985"/>
                </a:cubicBezTo>
                <a:cubicBezTo>
                  <a:pt x="2670" y="9985"/>
                  <a:pt x="4014" y="10515"/>
                  <a:pt x="5272" y="11317"/>
                </a:cubicBezTo>
                <a:lnTo>
                  <a:pt x="5272" y="5803"/>
                </a:lnTo>
                <a:cubicBezTo>
                  <a:pt x="3992" y="5079"/>
                  <a:pt x="2642" y="4743"/>
                  <a:pt x="992" y="4743"/>
                </a:cubicBezTo>
                <a:cubicBezTo>
                  <a:pt x="808" y="4737"/>
                  <a:pt x="656" y="4885"/>
                  <a:pt x="656" y="5069"/>
                </a:cubicBezTo>
                <a:close/>
                <a:moveTo>
                  <a:pt x="9218" y="8019"/>
                </a:moveTo>
                <a:lnTo>
                  <a:pt x="9218" y="6707"/>
                </a:lnTo>
                <a:cubicBezTo>
                  <a:pt x="9219" y="5984"/>
                  <a:pt x="9805" y="5398"/>
                  <a:pt x="10528" y="5397"/>
                </a:cubicBezTo>
                <a:lnTo>
                  <a:pt x="10528" y="5069"/>
                </a:lnTo>
                <a:cubicBezTo>
                  <a:pt x="10528" y="4885"/>
                  <a:pt x="10376" y="4737"/>
                  <a:pt x="10192" y="4743"/>
                </a:cubicBezTo>
                <a:cubicBezTo>
                  <a:pt x="8534" y="4743"/>
                  <a:pt x="7176" y="5079"/>
                  <a:pt x="5912" y="5803"/>
                </a:cubicBezTo>
                <a:lnTo>
                  <a:pt x="5912" y="11325"/>
                </a:lnTo>
                <a:cubicBezTo>
                  <a:pt x="7170" y="10525"/>
                  <a:pt x="8512" y="9993"/>
                  <a:pt x="10192" y="9993"/>
                </a:cubicBezTo>
                <a:cubicBezTo>
                  <a:pt x="10373" y="9993"/>
                  <a:pt x="10520" y="9846"/>
                  <a:pt x="10520" y="9665"/>
                </a:cubicBezTo>
                <a:lnTo>
                  <a:pt x="10520" y="9325"/>
                </a:lnTo>
                <a:cubicBezTo>
                  <a:pt x="9802" y="9320"/>
                  <a:pt x="9221" y="8737"/>
                  <a:pt x="9218" y="801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文本框1"/>
          <p:cNvSpPr/>
          <p:nvPr/>
        </p:nvSpPr>
        <p:spPr>
          <a:xfrm>
            <a:off x="794385" y="4322445"/>
            <a:ext cx="10474960" cy="151828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ffectLst/>
              <a:latin typeface="汉仪超粗宋简" panose="02010600000101010101" charset="-122"/>
              <a:ea typeface="汉仪超粗宋简" panose="02010600000101010101" charset="-122"/>
            </a:endParaRPr>
          </a:p>
        </p:txBody>
      </p:sp>
      <p:sp>
        <p:nvSpPr>
          <p:cNvPr id="11" name="文本框1"/>
          <p:cNvSpPr/>
          <p:nvPr/>
        </p:nvSpPr>
        <p:spPr>
          <a:xfrm>
            <a:off x="719455" y="4362450"/>
            <a:ext cx="10476230" cy="147637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sz="2000" dirty="0">
                <a:solidFill>
                  <a:srgbClr val="C00000"/>
                </a:solidFill>
                <a:effectLst/>
                <a:latin typeface="汉仪超粗宋简" panose="02010600000101010101" charset="-122"/>
                <a:ea typeface="汉仪超粗宋简" panose="02010600000101010101" charset="-122"/>
                <a:cs typeface="Arial" panose="020B0604020202020204" pitchFamily="34" charset="0"/>
              </a:rPr>
              <a:t>    </a:t>
            </a:r>
            <a:r>
              <a:rPr lang="zh-CN" altLang="en-US" sz="2000" dirty="0">
                <a:solidFill>
                  <a:srgbClr val="C00000"/>
                </a:solidFill>
                <a:effectLst/>
                <a:latin typeface="汉仪超粗宋简" panose="02010600000101010101" charset="-122"/>
                <a:ea typeface="汉仪超粗宋简" panose="02010600000101010101" charset="-122"/>
                <a:cs typeface="Arial" panose="020B0604020202020204" pitchFamily="34" charset="0"/>
              </a:rPr>
              <a:t>中国从满目疮痍、山河破碎到走向繁荣富强、国泰民安，土地还是那块土地，人民还是那些人民，就是因为有了新的领导者，有了新的精气神，才有了这种改天换地、天翻地覆的变化。</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1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5799"/>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6299"/>
                            </p:stCondLst>
                            <p:childTnLst>
                              <p:par>
                                <p:cTn id="33" presetID="1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ppt_x</p:attrName>
                                        </p:attrNameLst>
                                      </p:cBhvr>
                                      <p:tavLst>
                                        <p:tav tm="0">
                                          <p:val>
                                            <p:strVal val="#ppt_x-#ppt_w*1.125000"/>
                                          </p:val>
                                        </p:tav>
                                        <p:tav tm="100000">
                                          <p:val>
                                            <p:strVal val="#ppt_x"/>
                                          </p:val>
                                        </p:tav>
                                      </p:tavLst>
                                    </p:anim>
                                    <p:animEffect transition="in" filter="wipe(right)">
                                      <p:cBhvr>
                                        <p:cTn id="36" dur="500"/>
                                        <p:tgtEl>
                                          <p:spTgt spid="34"/>
                                        </p:tgtEl>
                                      </p:cBhvr>
                                    </p:animEffect>
                                  </p:childTnLst>
                                </p:cTn>
                              </p:par>
                            </p:childTnLst>
                          </p:cTn>
                        </p:par>
                        <p:par>
                          <p:cTn id="37" fill="hold">
                            <p:stCondLst>
                              <p:cond delay="6799"/>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7299"/>
                            </p:stCondLst>
                            <p:childTnLst>
                              <p:par>
                                <p:cTn id="42" presetID="1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down)">
                                      <p:cBhvr>
                                        <p:cTn id="45" dur="500"/>
                                        <p:tgtEl>
                                          <p:spTgt spid="10"/>
                                        </p:tgtEl>
                                      </p:cBhvr>
                                    </p:animEffect>
                                  </p:childTnLst>
                                </p:cTn>
                              </p:par>
                            </p:childTnLst>
                          </p:cTn>
                        </p:par>
                        <p:par>
                          <p:cTn id="46" fill="hold">
                            <p:stCondLst>
                              <p:cond delay="7799"/>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7" grpId="0" bldLvl="0" animBg="1"/>
      <p:bldP spid="17" grpId="1" animBg="1"/>
      <p:bldP spid="34" grpId="0"/>
      <p:bldP spid="34" grpId="1"/>
      <p:bldP spid="10" grpId="0" bldLvl="0" animBg="1"/>
      <p:bldP spid="10" grpId="1" animBg="1"/>
      <p:bldP spid="11" grpId="0" bldLvl="0" animBg="1"/>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912110"/>
          </a:xfrm>
          <a:prstGeom prst="rect">
            <a:avLst/>
          </a:prstGeom>
        </p:spPr>
      </p:pic>
      <p:pic>
        <p:nvPicPr>
          <p:cNvPr id="8" name="图片 7" descr="989b456f7ce522cccb7ec08b294ced27"/>
          <p:cNvPicPr>
            <a:picLocks noChangeAspect="1"/>
          </p:cNvPicPr>
          <p:nvPr/>
        </p:nvPicPr>
        <p:blipFill>
          <a:blip r:embed="rId4"/>
          <a:srcRect/>
          <a:stretch>
            <a:fillRect/>
          </a:stretch>
        </p:blipFill>
        <p:spPr>
          <a:xfrm>
            <a:off x="2795270" y="5126355"/>
            <a:ext cx="6603365" cy="1585595"/>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5302250"/>
            <a:ext cx="12192000" cy="1555750"/>
          </a:xfrm>
          <a:prstGeom prst="rect">
            <a:avLst/>
          </a:prstGeom>
        </p:spPr>
      </p:pic>
      <p:pic>
        <p:nvPicPr>
          <p:cNvPr id="7" name="图片 6" descr="图片包含 红色, 黑色, 游戏机, 白色&#10;&#10;描述已自动生成"/>
          <p:cNvPicPr>
            <a:picLocks noChangeAspect="1"/>
          </p:cNvPicPr>
          <p:nvPr/>
        </p:nvPicPr>
        <p:blipFill>
          <a:blip r:embed="rId5"/>
          <a:stretch>
            <a:fillRect/>
          </a:stretch>
        </p:blipFill>
        <p:spPr>
          <a:xfrm flipH="1">
            <a:off x="-635" y="5302250"/>
            <a:ext cx="12193270" cy="1555750"/>
          </a:xfrm>
          <a:prstGeom prst="rect">
            <a:avLst/>
          </a:prstGeom>
        </p:spPr>
      </p:pic>
      <p:pic>
        <p:nvPicPr>
          <p:cNvPr id="26" name="图片 25"/>
          <p:cNvPicPr>
            <a:picLocks noChangeAspect="1"/>
          </p:cNvPicPr>
          <p:nvPr/>
        </p:nvPicPr>
        <p:blipFill>
          <a:blip r:embed="rId6"/>
          <a:stretch>
            <a:fillRect/>
          </a:stretch>
        </p:blipFill>
        <p:spPr>
          <a:xfrm>
            <a:off x="635" y="6073775"/>
            <a:ext cx="12192000" cy="784225"/>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031095" y="283210"/>
            <a:ext cx="1821180" cy="572135"/>
          </a:xfrm>
          <a:prstGeom prst="rect">
            <a:avLst/>
          </a:prstGeom>
        </p:spPr>
      </p:pic>
      <p:sp>
        <p:nvSpPr>
          <p:cNvPr id="4" name="剪去对角的矩形 3"/>
          <p:cNvSpPr/>
          <p:nvPr/>
        </p:nvSpPr>
        <p:spPr>
          <a:xfrm>
            <a:off x="2303145" y="2533650"/>
            <a:ext cx="7727950" cy="1922780"/>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03145" y="2851150"/>
            <a:ext cx="7728585" cy="675640"/>
          </a:xfrm>
          <a:prstGeom prst="rect">
            <a:avLst/>
          </a:prstGeom>
          <a:noFill/>
        </p:spPr>
        <p:txBody>
          <a:bodyPr wrap="square" rtlCol="0">
            <a:spAutoFit/>
          </a:bodyPr>
          <a:lstStyle/>
          <a:p>
            <a:pPr algn="ctr"/>
            <a:r>
              <a:rPr lang="en-US" altLang="zh-CN" sz="3800" dirty="0">
                <a:effectLst/>
                <a:latin typeface="汉仪超粗宋简" panose="02010600000101010101" charset="-122"/>
                <a:ea typeface="汉仪超粗宋简" panose="02010600000101010101" charset="-122"/>
                <a:sym typeface="+mn-ea"/>
              </a:rPr>
              <a:t>对中国共产党精神主体的多维分析</a:t>
            </a:r>
            <a:endParaRPr lang="en-US" altLang="zh-CN" sz="3800" dirty="0">
              <a:solidFill>
                <a:schemeClr val="tx1"/>
              </a:solidFill>
              <a:effectLst/>
              <a:latin typeface="汉仪超粗宋简" panose="02010600000101010101" charset="-122"/>
              <a:ea typeface="汉仪超粗宋简" panose="02010600000101010101" charset="-122"/>
              <a:sym typeface="+mn-ea"/>
            </a:endParaRPr>
          </a:p>
        </p:txBody>
      </p:sp>
      <p:sp>
        <p:nvSpPr>
          <p:cNvPr id="15" name="文本框 14"/>
          <p:cNvSpPr txBox="1"/>
          <p:nvPr/>
        </p:nvSpPr>
        <p:spPr>
          <a:xfrm>
            <a:off x="2303780" y="3640455"/>
            <a:ext cx="7726680" cy="460375"/>
          </a:xfrm>
          <a:prstGeom prst="rect">
            <a:avLst/>
          </a:prstGeom>
          <a:noFill/>
        </p:spPr>
        <p:txBody>
          <a:bodyPr wrap="square" rtlCol="0">
            <a:spAutoFit/>
          </a:bodyPr>
          <a:lstStyle/>
          <a:p>
            <a:pPr algn="dist"/>
            <a:r>
              <a:rPr lang="zh-CN" altLang="en-US" sz="2400">
                <a:solidFill>
                  <a:schemeClr val="tx1"/>
                </a:solidFill>
                <a:latin typeface="汉仪许静行楷繁" panose="00020600040101010101" charset="-122"/>
                <a:ea typeface="汉仪许静行楷繁" panose="00020600040101010101" charset="-122"/>
              </a:rPr>
              <a:t>multi-dimensional analysis of the spiritual Party of China</a:t>
            </a:r>
          </a:p>
        </p:txBody>
      </p:sp>
      <p:sp>
        <p:nvSpPr>
          <p:cNvPr id="17" name="文本框 16"/>
          <p:cNvSpPr txBox="1"/>
          <p:nvPr/>
        </p:nvSpPr>
        <p:spPr>
          <a:xfrm>
            <a:off x="4785360" y="1394460"/>
            <a:ext cx="2623820" cy="829945"/>
          </a:xfrm>
          <a:prstGeom prst="rect">
            <a:avLst/>
          </a:prstGeom>
          <a:noFill/>
        </p:spPr>
        <p:txBody>
          <a:bodyPr wrap="none" rtlCol="0">
            <a:spAutoFit/>
          </a:bodyPr>
          <a:lstStyle/>
          <a:p>
            <a:r>
              <a:rPr lang="zh-CN" altLang="en-US" sz="48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第二部分</a:t>
            </a:r>
            <a:endParaRPr lang="zh-CN" altLang="en-US" sz="4800" b="1"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22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anim calcmode="lin" valueType="num">
                                      <p:cBhvr>
                                        <p:cTn id="2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15" grpId="0"/>
      <p:bldP spid="15" grpId="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6" name="文本框"/>
          <p:cNvSpPr/>
          <p:nvPr>
            <p:custDataLst>
              <p:tags r:id="rId1"/>
            </p:custDataLst>
          </p:nvPr>
        </p:nvSpPr>
        <p:spPr>
          <a:xfrm>
            <a:off x="1164590" y="129540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精神是作为精神主体的人独有的东西</a:t>
            </a:r>
          </a:p>
        </p:txBody>
      </p:sp>
      <p:pic>
        <p:nvPicPr>
          <p:cNvPr id="36" name="图片 35"/>
          <p:cNvPicPr>
            <a:picLocks noChangeAspect="1"/>
          </p:cNvPicPr>
          <p:nvPr/>
        </p:nvPicPr>
        <p:blipFill>
          <a:blip r:embed="rId9"/>
          <a:stretch>
            <a:fillRect/>
          </a:stretch>
        </p:blipFill>
        <p:spPr>
          <a:xfrm>
            <a:off x="719455" y="989965"/>
            <a:ext cx="634365" cy="925195"/>
          </a:xfrm>
          <a:prstGeom prst="rect">
            <a:avLst/>
          </a:prstGeom>
        </p:spPr>
      </p:pic>
      <p:grpSp>
        <p:nvGrpSpPr>
          <p:cNvPr id="12" name="组合 11"/>
          <p:cNvGrpSpPr/>
          <p:nvPr/>
        </p:nvGrpSpPr>
        <p:grpSpPr>
          <a:xfrm>
            <a:off x="1132205" y="2188845"/>
            <a:ext cx="10137140" cy="1819275"/>
            <a:chOff x="2027" y="2522"/>
            <a:chExt cx="7753" cy="2865"/>
          </a:xfrm>
          <a:effectLst>
            <a:outerShdw blurRad="63500" sx="102000" sy="102000" algn="ctr" rotWithShape="0">
              <a:prstClr val="black">
                <a:alpha val="40000"/>
              </a:prstClr>
            </a:outerShdw>
          </a:effectLst>
        </p:grpSpPr>
        <p:sp>
          <p:nvSpPr>
            <p:cNvPr id="15" name="文本框1"/>
            <p:cNvSpPr/>
            <p:nvPr/>
          </p:nvSpPr>
          <p:spPr>
            <a:xfrm>
              <a:off x="2093" y="2522"/>
              <a:ext cx="7687" cy="28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2027" y="2625"/>
              <a:ext cx="7753" cy="2761"/>
            </a:xfrm>
            <a:prstGeom prst="rect">
              <a:avLst/>
            </a:prstGeom>
          </p:spPr>
          <p:txBody>
            <a:bodyPr wrap="square">
              <a:spAutoFit/>
            </a:bodyPr>
            <a:lstStyle/>
            <a:p>
              <a:pPr algn="l">
                <a:lnSpc>
                  <a:spcPct val="150000"/>
                </a:lnSpc>
              </a:pPr>
              <a:r>
                <a:rPr lang="en-US" altLang="zh-CN" noProof="0" dirty="0">
                  <a:ln>
                    <a:noFill/>
                  </a:ln>
                  <a:solidFill>
                    <a:schemeClr val="bg1"/>
                  </a:solidFill>
                  <a:effectLst/>
                  <a:uLnTx/>
                  <a:uFillTx/>
                  <a:latin typeface="汉仪超粗宋简" panose="02010600000101010101" charset="-122"/>
                  <a:ea typeface="汉仪超粗宋简" panose="02010600000101010101" charset="-122"/>
                  <a:sym typeface="+mn-ea"/>
                </a:rPr>
                <a:t>    </a:t>
              </a:r>
              <a:r>
                <a:rPr lang="zh-CN" altLang="en-US" noProof="0" dirty="0">
                  <a:ln>
                    <a:noFill/>
                  </a:ln>
                  <a:solidFill>
                    <a:schemeClr val="bg1"/>
                  </a:solidFill>
                  <a:effectLst/>
                  <a:uLnTx/>
                  <a:uFillTx/>
                  <a:latin typeface="汉仪超粗宋简" panose="02010600000101010101" charset="-122"/>
                  <a:ea typeface="汉仪超粗宋简" panose="02010600000101010101" charset="-122"/>
                  <a:sym typeface="+mn-ea"/>
                </a:rPr>
                <a:t>我们可以从不同主体角度来考察研究不同性质的精神，也可以从不同主体角度来考察中国共产党精神，如对中国共产党人培育的改革开放精神，我们既可以说是马克思主义精神在当代中国的新发展，又可以说是中华民族伟大精神的新的时代表现，但作出改革开放决策、对改革开放精神培育发挥根本性作用的是中国共产党。</a:t>
              </a:r>
            </a:p>
          </p:txBody>
        </p:sp>
      </p:grpSp>
      <p:sp>
        <p:nvSpPr>
          <p:cNvPr id="10" name="文本框1"/>
          <p:cNvSpPr/>
          <p:nvPr/>
        </p:nvSpPr>
        <p:spPr>
          <a:xfrm>
            <a:off x="1219200" y="4176395"/>
            <a:ext cx="10050145" cy="1854200"/>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ffectLst/>
              <a:latin typeface="汉仪超粗宋简" panose="02010600000101010101" charset="-122"/>
              <a:ea typeface="汉仪超粗宋简" panose="02010600000101010101" charset="-122"/>
            </a:endParaRPr>
          </a:p>
        </p:txBody>
      </p:sp>
      <p:sp>
        <p:nvSpPr>
          <p:cNvPr id="16" name="文本框1"/>
          <p:cNvSpPr/>
          <p:nvPr/>
        </p:nvSpPr>
        <p:spPr>
          <a:xfrm>
            <a:off x="1219200" y="4201795"/>
            <a:ext cx="9976485" cy="175323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chemeClr val="tx1"/>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chemeClr val="tx1"/>
                </a:solidFill>
                <a:effectLst/>
                <a:latin typeface="汉仪超粗宋简" panose="02010600000101010101" charset="-122"/>
                <a:ea typeface="汉仪超粗宋简" panose="02010600000101010101" charset="-122"/>
                <a:cs typeface="Arial" panose="020B0604020202020204" pitchFamily="34" charset="0"/>
              </a:rPr>
              <a:t>中国共产党精神主体是中国共产党人，在中国共产党精神形态培育生成过程中，具体精神主体是多样的。有的是中国共产党的领袖人物，有的是中国共产党各级组织及成员，有的是中国共产党领导的人民军队，有的是中国共产党领导组织起来的人民群众，还有的是共同创造精神形态的中国共产党与其他政治力量。</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36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4150"/>
                            </p:stCondLst>
                            <p:childTnLst>
                              <p:par>
                                <p:cTn id="35" presetID="1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p:tgtEl>
                                          <p:spTgt spid="10"/>
                                        </p:tgtEl>
                                        <p:attrNameLst>
                                          <p:attrName>ppt_y</p:attrName>
                                        </p:attrNameLst>
                                      </p:cBhvr>
                                      <p:tavLst>
                                        <p:tav tm="0">
                                          <p:val>
                                            <p:strVal val="#ppt_y-#ppt_h*1.125000"/>
                                          </p:val>
                                        </p:tav>
                                        <p:tav tm="100000">
                                          <p:val>
                                            <p:strVal val="#ppt_y"/>
                                          </p:val>
                                        </p:tav>
                                      </p:tavLst>
                                    </p:anim>
                                    <p:animEffect transition="in" filter="wipe(down)">
                                      <p:cBhvr>
                                        <p:cTn id="38" dur="500"/>
                                        <p:tgtEl>
                                          <p:spTgt spid="10"/>
                                        </p:tgtEl>
                                      </p:cBhvr>
                                    </p:animEffect>
                                  </p:childTnLst>
                                </p:cTn>
                              </p:par>
                            </p:childTnLst>
                          </p:cTn>
                        </p:par>
                        <p:par>
                          <p:cTn id="39" fill="hold">
                            <p:stCondLst>
                              <p:cond delay="4650"/>
                            </p:stCondLst>
                            <p:childTnLst>
                              <p:par>
                                <p:cTn id="40" presetID="10"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0" grpId="0" bldLvl="0" animBg="1"/>
      <p:bldP spid="10" grpId="1" animBg="1"/>
      <p:bldP spid="16" grpId="0" bldLvl="0" animBg="1"/>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6" name="文本框"/>
          <p:cNvSpPr/>
          <p:nvPr>
            <p:custDataLst>
              <p:tags r:id="rId1"/>
            </p:custDataLst>
          </p:nvPr>
        </p:nvSpPr>
        <p:spPr>
          <a:xfrm>
            <a:off x="1164590" y="129540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中国共产党领袖人物培育铸就</a:t>
            </a:r>
          </a:p>
        </p:txBody>
      </p:sp>
      <p:pic>
        <p:nvPicPr>
          <p:cNvPr id="36" name="图片 35"/>
          <p:cNvPicPr>
            <a:picLocks noChangeAspect="1"/>
          </p:cNvPicPr>
          <p:nvPr/>
        </p:nvPicPr>
        <p:blipFill>
          <a:blip r:embed="rId9"/>
          <a:stretch>
            <a:fillRect/>
          </a:stretch>
        </p:blipFill>
        <p:spPr>
          <a:xfrm>
            <a:off x="719455" y="989965"/>
            <a:ext cx="634365" cy="925195"/>
          </a:xfrm>
          <a:prstGeom prst="rect">
            <a:avLst/>
          </a:prstGeom>
        </p:spPr>
      </p:pic>
      <p:grpSp>
        <p:nvGrpSpPr>
          <p:cNvPr id="11" name="组合 10"/>
          <p:cNvGrpSpPr/>
          <p:nvPr/>
        </p:nvGrpSpPr>
        <p:grpSpPr>
          <a:xfrm>
            <a:off x="638175" y="2250440"/>
            <a:ext cx="10857865" cy="1546225"/>
            <a:chOff x="5663354" y="1790043"/>
            <a:chExt cx="5395573" cy="4067277"/>
          </a:xfrm>
        </p:grpSpPr>
        <p:sp>
          <p:nvSpPr>
            <p:cNvPr id="17" name="圆角矩形 36"/>
            <p:cNvSpPr/>
            <p:nvPr/>
          </p:nvSpPr>
          <p:spPr>
            <a:xfrm>
              <a:off x="5663354" y="1858448"/>
              <a:ext cx="5395573" cy="3998872"/>
            </a:xfrm>
            <a:prstGeom prst="roundRect">
              <a:avLst>
                <a:gd name="adj" fmla="val 0"/>
              </a:avLst>
            </a:prstGeom>
            <a:noFill/>
            <a:ln>
              <a:gradFill>
                <a:gsLst>
                  <a:gs pos="0">
                    <a:schemeClr val="accent1">
                      <a:lumMod val="5000"/>
                      <a:lumOff val="95000"/>
                    </a:schemeClr>
                  </a:gs>
                  <a:gs pos="39000">
                    <a:srgbClr val="C00000"/>
                  </a:gs>
                  <a:gs pos="69000">
                    <a:srgbClr val="FFC000"/>
                  </a:gs>
                  <a:gs pos="100000">
                    <a:schemeClr val="accent4">
                      <a:lumMod val="50000"/>
                    </a:schemeClr>
                  </a:gs>
                </a:gsLst>
                <a:lin ang="5400000" scaled="1"/>
              </a:grad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
          <p:nvSpPr>
            <p:cNvPr id="18" name="平行四边形 17"/>
            <p:cNvSpPr/>
            <p:nvPr/>
          </p:nvSpPr>
          <p:spPr>
            <a:xfrm flipH="1">
              <a:off x="5928397" y="1790043"/>
              <a:ext cx="4191000" cy="136800"/>
            </a:xfrm>
            <a:prstGeom prst="parallelogram">
              <a:avLst>
                <a:gd name="adj" fmla="val 85155"/>
              </a:avLst>
            </a:prstGeom>
            <a:gradFill>
              <a:gsLst>
                <a:gs pos="82000">
                  <a:srgbClr val="FFC000"/>
                </a:gs>
                <a:gs pos="98000">
                  <a:srgbClr val="C00000"/>
                </a:gs>
                <a:gs pos="73000">
                  <a:srgbClr val="C00000"/>
                </a:gs>
              </a:gsLst>
              <a:lin ang="18900000" scaled="0"/>
            </a:gradFill>
            <a:ln>
              <a:no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9" name="文本框 18"/>
          <p:cNvSpPr txBox="1"/>
          <p:nvPr/>
        </p:nvSpPr>
        <p:spPr>
          <a:xfrm>
            <a:off x="638175" y="2320290"/>
            <a:ext cx="10857865" cy="1337945"/>
          </a:xfrm>
          <a:prstGeom prst="rect">
            <a:avLst/>
          </a:prstGeom>
          <a:noFill/>
        </p:spPr>
        <p:txBody>
          <a:bodyPr wrap="square" rtlCol="0">
            <a:spAutoFit/>
          </a:bodyPr>
          <a:lstStyle/>
          <a:p>
            <a:pPr>
              <a:lnSpc>
                <a:spcPct val="150000"/>
              </a:lnSpc>
            </a:pPr>
            <a:r>
              <a:rPr lang="en-US" altLang="zh-CN">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    </a:t>
            </a:r>
            <a:r>
              <a:rPr lang="zh-CN" altLang="en-US">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伟大精神的产生离不开伟大人物。一代又一代中国共产党领袖人物，以他们崇高的思想、坚定的追求、超人的勇气、顽强的意志，立德立功立言并以上率下，不仅成就了伟大事业，也培育造就了打上他们那个时代鲜明烙印的伟大精神。</a:t>
            </a:r>
          </a:p>
        </p:txBody>
      </p:sp>
      <p:grpSp>
        <p:nvGrpSpPr>
          <p:cNvPr id="45" name="组合 44"/>
          <p:cNvGrpSpPr/>
          <p:nvPr/>
        </p:nvGrpSpPr>
        <p:grpSpPr>
          <a:xfrm>
            <a:off x="719455" y="4110990"/>
            <a:ext cx="10775950" cy="1622425"/>
            <a:chOff x="1130" y="1886"/>
            <a:chExt cx="16970" cy="2555"/>
          </a:xfrm>
        </p:grpSpPr>
        <p:sp>
          <p:nvSpPr>
            <p:cNvPr id="20" name="平行四边形 19"/>
            <p:cNvSpPr/>
            <p:nvPr/>
          </p:nvSpPr>
          <p:spPr>
            <a:xfrm>
              <a:off x="1130" y="1896"/>
              <a:ext cx="10357" cy="1479"/>
            </a:xfrm>
            <a:prstGeom prst="parallelogram">
              <a:avLst/>
            </a:prstGeom>
            <a:gradFill flip="none" rotWithShape="1">
              <a:gsLst>
                <a:gs pos="0">
                  <a:srgbClr val="FFC000"/>
                </a:gs>
                <a:gs pos="100000">
                  <a:schemeClr val="accent4">
                    <a:lumMod val="20000"/>
                    <a:lumOff val="80000"/>
                  </a:scheme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457200">
                <a:defRPr/>
              </a:pPr>
              <a:endParaRPr lang="zh-CN" altLang="en-US" kern="0" dirty="0">
                <a:solidFill>
                  <a:prstClr val="white"/>
                </a:solidFill>
                <a:latin typeface="思源黑体 CN Bold" panose="020B0800000000000000" charset="-122"/>
                <a:ea typeface="思源黑体 CN Bold" panose="020B0800000000000000" charset="-122"/>
                <a:sym typeface="微软雅黑" panose="020B0503020204020204" charset="-122"/>
              </a:endParaRPr>
            </a:p>
          </p:txBody>
        </p:sp>
        <p:sp>
          <p:nvSpPr>
            <p:cNvPr id="21" name="平行四边形 20"/>
            <p:cNvSpPr/>
            <p:nvPr/>
          </p:nvSpPr>
          <p:spPr>
            <a:xfrm>
              <a:off x="1443" y="1886"/>
              <a:ext cx="16657" cy="2555"/>
            </a:xfrm>
            <a:prstGeom prst="parallelogram">
              <a:avLst/>
            </a:prstGeom>
            <a:solidFill>
              <a:srgbClr val="BE18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800">
                <a:solidFill>
                  <a:srgbClr val="C00000"/>
                </a:solidFill>
                <a:latin typeface="思源黑体 CN Heavy" panose="020B0A00000000000000" charset="-122"/>
                <a:ea typeface="思源黑体 CN Heavy" panose="020B0A00000000000000" charset="-122"/>
                <a:sym typeface="微软雅黑" panose="020B0503020204020204" charset="-122"/>
              </a:endParaRPr>
            </a:p>
          </p:txBody>
        </p:sp>
        <p:sp>
          <p:nvSpPr>
            <p:cNvPr id="22" name="文本框 21"/>
            <p:cNvSpPr txBox="1"/>
            <p:nvPr/>
          </p:nvSpPr>
          <p:spPr>
            <a:xfrm>
              <a:off x="2731" y="2044"/>
              <a:ext cx="14001" cy="2236"/>
            </a:xfrm>
            <a:prstGeom prst="rect">
              <a:avLst/>
            </a:prstGeom>
            <a:noFill/>
          </p:spPr>
          <p:txBody>
            <a:bodyPr wrap="square" rtlCol="0">
              <a:spAutoFit/>
            </a:bodyPr>
            <a:lstStyle/>
            <a:p>
              <a:pPr>
                <a:lnSpc>
                  <a:spcPct val="120000"/>
                </a:lnSpc>
                <a:defRPr/>
              </a:pPr>
              <a:r>
                <a:rPr lang="zh-CN" altLang="en-US" dirty="0">
                  <a:solidFill>
                    <a:schemeClr val="bg1"/>
                  </a:solidFill>
                  <a:latin typeface="汉仪超粗宋简" panose="02010600000101010101" charset="-122"/>
                  <a:ea typeface="汉仪超粗宋简" panose="02010600000101010101" charset="-122"/>
                  <a:cs typeface="汉仪超粗宋简" panose="02010600000101010101" charset="-122"/>
                </a:rPr>
                <a:t>以毛泽东同志为主要代表的中国共产党人，培育铸就的大无畏革命精神，以及开国奠基的艰苦创业精神，不仅是我们赢得民族独立和人民解放、改变国家“一穷二白”面貌的强大动力，也使中华民族在精神上真正站了起来，彻底扭转了近代以来精神处于被动的局面。</a:t>
              </a:r>
            </a:p>
          </p:txBody>
        </p:sp>
        <p:sp>
          <p:nvSpPr>
            <p:cNvPr id="23" name="文本"/>
            <p:cNvSpPr/>
            <p:nvPr/>
          </p:nvSpPr>
          <p:spPr bwMode="auto">
            <a:xfrm>
              <a:off x="2122" y="2430"/>
              <a:ext cx="360" cy="414"/>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charset="-122"/>
                <a:ea typeface="思源黑体 CN Bold" panose="020B0800000000000000"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4500"/>
                            </p:stCondLst>
                            <p:childTnLst>
                              <p:par>
                                <p:cTn id="41" presetID="12" presetClass="entr" presetSubtype="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ppt_x</p:attrName>
                                        </p:attrNameLst>
                                      </p:cBhvr>
                                      <p:tavLst>
                                        <p:tav tm="0">
                                          <p:val>
                                            <p:strVal val="#ppt_x-#ppt_w*1.125000"/>
                                          </p:val>
                                        </p:tav>
                                        <p:tav tm="100000">
                                          <p:val>
                                            <p:strVal val="#ppt_x"/>
                                          </p:val>
                                        </p:tav>
                                      </p:tavLst>
                                    </p:anim>
                                    <p:animEffect transition="in" filter="wipe(right)">
                                      <p:cBhvr>
                                        <p:cTn id="4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6"/>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grpSp>
        <p:nvGrpSpPr>
          <p:cNvPr id="45" name="组合 44"/>
          <p:cNvGrpSpPr/>
          <p:nvPr/>
        </p:nvGrpSpPr>
        <p:grpSpPr>
          <a:xfrm>
            <a:off x="719455" y="977265"/>
            <a:ext cx="10775950" cy="1432560"/>
            <a:chOff x="1130" y="1886"/>
            <a:chExt cx="16970" cy="2256"/>
          </a:xfrm>
        </p:grpSpPr>
        <p:sp>
          <p:nvSpPr>
            <p:cNvPr id="20" name="平行四边形 19"/>
            <p:cNvSpPr/>
            <p:nvPr/>
          </p:nvSpPr>
          <p:spPr>
            <a:xfrm>
              <a:off x="1130" y="1896"/>
              <a:ext cx="10357" cy="1479"/>
            </a:xfrm>
            <a:prstGeom prst="parallelogram">
              <a:avLst/>
            </a:prstGeom>
            <a:gradFill flip="none" rotWithShape="1">
              <a:gsLst>
                <a:gs pos="0">
                  <a:srgbClr val="FFC000"/>
                </a:gs>
                <a:gs pos="100000">
                  <a:schemeClr val="accent4">
                    <a:lumMod val="20000"/>
                    <a:lumOff val="80000"/>
                  </a:scheme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457200">
                <a:defRPr/>
              </a:pPr>
              <a:endParaRPr lang="zh-CN" altLang="en-US" kern="0" dirty="0">
                <a:solidFill>
                  <a:prstClr val="white"/>
                </a:solidFill>
                <a:latin typeface="汉仪超粗宋简" panose="02010600000101010101" charset="-122"/>
                <a:ea typeface="汉仪超粗宋简" panose="02010600000101010101" charset="-122"/>
                <a:sym typeface="微软雅黑" panose="020B0503020204020204" charset="-122"/>
              </a:endParaRPr>
            </a:p>
          </p:txBody>
        </p:sp>
        <p:sp>
          <p:nvSpPr>
            <p:cNvPr id="21" name="平行四边形 20"/>
            <p:cNvSpPr/>
            <p:nvPr/>
          </p:nvSpPr>
          <p:spPr>
            <a:xfrm>
              <a:off x="1443" y="1886"/>
              <a:ext cx="16657" cy="2256"/>
            </a:xfrm>
            <a:prstGeom prst="parallelogram">
              <a:avLst/>
            </a:prstGeom>
            <a:solidFill>
              <a:srgbClr val="BE18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800">
                <a:solidFill>
                  <a:srgbClr val="C00000"/>
                </a:solidFill>
                <a:latin typeface="汉仪超粗宋简" panose="02010600000101010101" charset="-122"/>
                <a:ea typeface="汉仪超粗宋简" panose="02010600000101010101" charset="-122"/>
                <a:sym typeface="微软雅黑" panose="020B0503020204020204" charset="-122"/>
              </a:endParaRPr>
            </a:p>
          </p:txBody>
        </p:sp>
        <p:sp>
          <p:nvSpPr>
            <p:cNvPr id="22" name="文本框 21"/>
            <p:cNvSpPr txBox="1"/>
            <p:nvPr/>
          </p:nvSpPr>
          <p:spPr>
            <a:xfrm>
              <a:off x="2731" y="1906"/>
              <a:ext cx="14001" cy="2236"/>
            </a:xfrm>
            <a:prstGeom prst="rect">
              <a:avLst/>
            </a:prstGeom>
            <a:noFill/>
          </p:spPr>
          <p:txBody>
            <a:bodyPr wrap="square" rtlCol="0">
              <a:spAutoFit/>
            </a:bodyPr>
            <a:lstStyle/>
            <a:p>
              <a:pPr>
                <a:lnSpc>
                  <a:spcPct val="120000"/>
                </a:lnSpc>
                <a:defRPr/>
              </a:pPr>
              <a:r>
                <a:rPr lang="zh-CN" altLang="en-US" dirty="0">
                  <a:solidFill>
                    <a:schemeClr val="bg1"/>
                  </a:solidFill>
                  <a:latin typeface="汉仪超粗宋简" panose="02010600000101010101" charset="-122"/>
                  <a:ea typeface="汉仪超粗宋简" panose="02010600000101010101" charset="-122"/>
                </a:rPr>
                <a:t>以邓小平同志、江泽民同志、胡锦涛同志为主要代表的中国共产党人，培育和发展的伟大改革开放精神，是中国共产党和中华民族的又一次伟大觉醒，激励亿万人民在改革开放征程中砥砺奋进，成为当代中国人民最鲜明的精神标识，进一步丰富了中国共产党精神宝库。</a:t>
              </a:r>
            </a:p>
          </p:txBody>
        </p:sp>
        <p:sp>
          <p:nvSpPr>
            <p:cNvPr id="23" name="文本"/>
            <p:cNvSpPr/>
            <p:nvPr/>
          </p:nvSpPr>
          <p:spPr bwMode="auto">
            <a:xfrm>
              <a:off x="2122" y="2430"/>
              <a:ext cx="360" cy="414"/>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汉仪超粗宋简" panose="02010600000101010101" charset="-122"/>
                <a:ea typeface="汉仪超粗宋简" panose="02010600000101010101" charset="-122"/>
                <a:sym typeface="微软雅黑" panose="020B0503020204020204" charset="-122"/>
              </a:endParaRPr>
            </a:p>
          </p:txBody>
        </p:sp>
      </p:grpSp>
      <p:grpSp>
        <p:nvGrpSpPr>
          <p:cNvPr id="10" name="组合 9"/>
          <p:cNvGrpSpPr/>
          <p:nvPr/>
        </p:nvGrpSpPr>
        <p:grpSpPr>
          <a:xfrm>
            <a:off x="719455" y="2657475"/>
            <a:ext cx="10775950" cy="1290955"/>
            <a:chOff x="1130" y="1886"/>
            <a:chExt cx="16970" cy="2033"/>
          </a:xfrm>
        </p:grpSpPr>
        <p:sp>
          <p:nvSpPr>
            <p:cNvPr id="12" name="平行四边形 11"/>
            <p:cNvSpPr/>
            <p:nvPr/>
          </p:nvSpPr>
          <p:spPr>
            <a:xfrm>
              <a:off x="1130" y="1896"/>
              <a:ext cx="10357" cy="1479"/>
            </a:xfrm>
            <a:prstGeom prst="parallelogram">
              <a:avLst/>
            </a:prstGeom>
            <a:gradFill flip="none" rotWithShape="1">
              <a:gsLst>
                <a:gs pos="0">
                  <a:srgbClr val="FFC000"/>
                </a:gs>
                <a:gs pos="100000">
                  <a:schemeClr val="accent4">
                    <a:lumMod val="20000"/>
                    <a:lumOff val="80000"/>
                  </a:scheme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457200">
                <a:defRPr/>
              </a:pPr>
              <a:endParaRPr lang="zh-CN" altLang="en-US" kern="0" dirty="0">
                <a:solidFill>
                  <a:prstClr val="white"/>
                </a:solidFill>
                <a:latin typeface="汉仪超粗宋简" panose="02010600000101010101" charset="-122"/>
                <a:ea typeface="汉仪超粗宋简" panose="02010600000101010101" charset="-122"/>
                <a:sym typeface="微软雅黑" panose="020B0503020204020204" charset="-122"/>
              </a:endParaRPr>
            </a:p>
          </p:txBody>
        </p:sp>
        <p:sp>
          <p:nvSpPr>
            <p:cNvPr id="15" name="平行四边形 14"/>
            <p:cNvSpPr/>
            <p:nvPr/>
          </p:nvSpPr>
          <p:spPr>
            <a:xfrm>
              <a:off x="1443" y="1886"/>
              <a:ext cx="16657" cy="2033"/>
            </a:xfrm>
            <a:prstGeom prst="parallelogram">
              <a:avLst/>
            </a:prstGeom>
            <a:solidFill>
              <a:srgbClr val="BE18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800">
                <a:solidFill>
                  <a:srgbClr val="C00000"/>
                </a:solidFill>
                <a:latin typeface="汉仪超粗宋简" panose="02010600000101010101" charset="-122"/>
                <a:ea typeface="汉仪超粗宋简" panose="02010600000101010101" charset="-122"/>
                <a:sym typeface="微软雅黑" panose="020B0503020204020204" charset="-122"/>
              </a:endParaRPr>
            </a:p>
          </p:txBody>
        </p:sp>
        <p:sp>
          <p:nvSpPr>
            <p:cNvPr id="16" name="文本框 15"/>
            <p:cNvSpPr txBox="1"/>
            <p:nvPr/>
          </p:nvSpPr>
          <p:spPr>
            <a:xfrm>
              <a:off x="2731" y="2067"/>
              <a:ext cx="14001" cy="1713"/>
            </a:xfrm>
            <a:prstGeom prst="rect">
              <a:avLst/>
            </a:prstGeom>
            <a:noFill/>
          </p:spPr>
          <p:txBody>
            <a:bodyPr wrap="square" rtlCol="0">
              <a:spAutoFit/>
            </a:bodyPr>
            <a:lstStyle/>
            <a:p>
              <a:pPr>
                <a:lnSpc>
                  <a:spcPct val="120000"/>
                </a:lnSpc>
                <a:defRPr/>
              </a:pPr>
              <a:r>
                <a:rPr lang="zh-CN" altLang="en-US" dirty="0">
                  <a:solidFill>
                    <a:schemeClr val="bg1"/>
                  </a:solidFill>
                  <a:latin typeface="汉仪超粗宋简" panose="02010600000101010101" charset="-122"/>
                  <a:ea typeface="汉仪超粗宋简" panose="02010600000101010101" charset="-122"/>
                </a:rPr>
                <a:t>在新时代，以习近平同志为主要代表的中国共产党人，把伟大奋斗精神贯彻到各方面，促进了党和国家事业取得历史性成就、发生历史性变革，中国共产党的精神面貌、国家的精神面貌、人民的精神面貌、中华民族的精神面貌发生了历史性变化。</a:t>
              </a:r>
            </a:p>
          </p:txBody>
        </p:sp>
        <p:sp>
          <p:nvSpPr>
            <p:cNvPr id="24" name="文本"/>
            <p:cNvSpPr/>
            <p:nvPr/>
          </p:nvSpPr>
          <p:spPr bwMode="auto">
            <a:xfrm>
              <a:off x="2122" y="2430"/>
              <a:ext cx="360" cy="414"/>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汉仪超粗宋简" panose="02010600000101010101" charset="-122"/>
                <a:ea typeface="汉仪超粗宋简" panose="02010600000101010101" charset="-122"/>
                <a:sym typeface="微软雅黑" panose="020B0503020204020204" charset="-122"/>
              </a:endParaRPr>
            </a:p>
          </p:txBody>
        </p:sp>
      </p:grpSp>
      <p:sp>
        <p:nvSpPr>
          <p:cNvPr id="25" name="文本框1"/>
          <p:cNvSpPr/>
          <p:nvPr/>
        </p:nvSpPr>
        <p:spPr>
          <a:xfrm>
            <a:off x="794385" y="4205605"/>
            <a:ext cx="10474960" cy="172275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ffectLst/>
              <a:latin typeface="汉仪超粗宋简" panose="02010600000101010101" charset="-122"/>
              <a:ea typeface="汉仪超粗宋简" panose="02010600000101010101" charset="-122"/>
            </a:endParaRPr>
          </a:p>
        </p:txBody>
      </p:sp>
      <p:sp>
        <p:nvSpPr>
          <p:cNvPr id="26" name="文本框1"/>
          <p:cNvSpPr/>
          <p:nvPr/>
        </p:nvSpPr>
        <p:spPr>
          <a:xfrm>
            <a:off x="719455" y="4172585"/>
            <a:ext cx="10476230" cy="175323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chemeClr val="tx1"/>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chemeClr val="tx1"/>
                </a:solidFill>
                <a:effectLst/>
                <a:latin typeface="汉仪超粗宋简" panose="02010600000101010101" charset="-122"/>
                <a:ea typeface="汉仪超粗宋简" panose="02010600000101010101" charset="-122"/>
                <a:cs typeface="Arial" panose="020B0604020202020204" pitchFamily="34" charset="0"/>
              </a:rPr>
              <a:t>在这些精神形态中，革命精神是根本和基础，其他精神都是这一精神的赓续和发展。从一定意义上来说，其他精神也都是革命精神，丢掉了革命精神，中国共产党精神就失掉了原有本色，也就不能称其为中国共产党精神。新时代伟大奋斗精神是中国共产党精神最新表现，标示着以习近平同志为主要代表的中国共产党人决心传承红色基因、守住红色江山、开拓新的天地的坚定意志和精神状态。</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1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p:tgtEl>
                                          <p:spTgt spid="45"/>
                                        </p:tgtEl>
                                        <p:attrNameLst>
                                          <p:attrName>ppt_x</p:attrName>
                                        </p:attrNameLst>
                                      </p:cBhvr>
                                      <p:tavLst>
                                        <p:tav tm="0">
                                          <p:val>
                                            <p:strVal val="#ppt_x-#ppt_w*1.125000"/>
                                          </p:val>
                                        </p:tav>
                                        <p:tav tm="100000">
                                          <p:val>
                                            <p:strVal val="#ppt_x"/>
                                          </p:val>
                                        </p:tav>
                                      </p:tavLst>
                                    </p:anim>
                                    <p:animEffect transition="in" filter="wipe(right)">
                                      <p:cBhvr>
                                        <p:cTn id="20" dur="500"/>
                                        <p:tgtEl>
                                          <p:spTgt spid="45"/>
                                        </p:tgtEl>
                                      </p:cBhvr>
                                    </p:animEffect>
                                  </p:childTnLst>
                                </p:cTn>
                              </p:par>
                            </p:childTnLst>
                          </p:cTn>
                        </p:par>
                        <p:par>
                          <p:cTn id="21" fill="hold">
                            <p:stCondLst>
                              <p:cond delay="2200"/>
                            </p:stCondLst>
                            <p:childTnLst>
                              <p:par>
                                <p:cTn id="22" presetID="1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ppt_x</p:attrName>
                                        </p:attrNameLst>
                                      </p:cBhvr>
                                      <p:tavLst>
                                        <p:tav tm="0">
                                          <p:val>
                                            <p:strVal val="#ppt_x-#ppt_w*1.125000"/>
                                          </p:val>
                                        </p:tav>
                                        <p:tav tm="100000">
                                          <p:val>
                                            <p:strVal val="#ppt_x"/>
                                          </p:val>
                                        </p:tav>
                                      </p:tavLst>
                                    </p:anim>
                                    <p:animEffect transition="in" filter="wipe(right)">
                                      <p:cBhvr>
                                        <p:cTn id="25" dur="500"/>
                                        <p:tgtEl>
                                          <p:spTgt spid="10"/>
                                        </p:tgtEl>
                                      </p:cBhvr>
                                    </p:animEffect>
                                  </p:childTnLst>
                                </p:cTn>
                              </p:par>
                            </p:childTnLst>
                          </p:cTn>
                        </p:par>
                        <p:par>
                          <p:cTn id="26" fill="hold">
                            <p:stCondLst>
                              <p:cond delay="2700"/>
                            </p:stCondLst>
                            <p:childTnLst>
                              <p:par>
                                <p:cTn id="27" presetID="12" presetClass="entr" presetSubtype="1"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p:tgtEl>
                                          <p:spTgt spid="25"/>
                                        </p:tgtEl>
                                        <p:attrNameLst>
                                          <p:attrName>ppt_y</p:attrName>
                                        </p:attrNameLst>
                                      </p:cBhvr>
                                      <p:tavLst>
                                        <p:tav tm="0">
                                          <p:val>
                                            <p:strVal val="#ppt_y-#ppt_h*1.125000"/>
                                          </p:val>
                                        </p:tav>
                                        <p:tav tm="100000">
                                          <p:val>
                                            <p:strVal val="#ppt_y"/>
                                          </p:val>
                                        </p:tav>
                                      </p:tavLst>
                                    </p:anim>
                                    <p:animEffect transition="in" filter="wipe(down)">
                                      <p:cBhvr>
                                        <p:cTn id="30" dur="500"/>
                                        <p:tgtEl>
                                          <p:spTgt spid="25"/>
                                        </p:tgtEl>
                                      </p:cBhvr>
                                    </p:animEffect>
                                  </p:childTnLst>
                                </p:cTn>
                              </p:par>
                            </p:childTnLst>
                          </p:cTn>
                        </p:par>
                        <p:par>
                          <p:cTn id="31" fill="hold">
                            <p:stCondLst>
                              <p:cond delay="32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25" grpId="0" bldLvl="0" animBg="1"/>
      <p:bldP spid="25" grpId="1" animBg="1"/>
      <p:bldP spid="26" grpId="0" bldLvl="0" animBg="1"/>
      <p:bldP spid="2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6" name="文本框"/>
          <p:cNvSpPr/>
          <p:nvPr>
            <p:custDataLst>
              <p:tags r:id="rId1"/>
            </p:custDataLst>
          </p:nvPr>
        </p:nvSpPr>
        <p:spPr>
          <a:xfrm>
            <a:off x="1164590" y="129540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中国共产党各级组织及代表性成员磨砺锻造</a:t>
            </a:r>
          </a:p>
        </p:txBody>
      </p:sp>
      <p:pic>
        <p:nvPicPr>
          <p:cNvPr id="36" name="图片 35"/>
          <p:cNvPicPr>
            <a:picLocks noChangeAspect="1"/>
          </p:cNvPicPr>
          <p:nvPr/>
        </p:nvPicPr>
        <p:blipFill>
          <a:blip r:embed="rId9"/>
          <a:stretch>
            <a:fillRect/>
          </a:stretch>
        </p:blipFill>
        <p:spPr>
          <a:xfrm>
            <a:off x="719455" y="989965"/>
            <a:ext cx="634365" cy="925195"/>
          </a:xfrm>
          <a:prstGeom prst="rect">
            <a:avLst/>
          </a:prstGeom>
        </p:spPr>
      </p:pic>
      <p:grpSp>
        <p:nvGrpSpPr>
          <p:cNvPr id="11" name="组合 10"/>
          <p:cNvGrpSpPr/>
          <p:nvPr/>
        </p:nvGrpSpPr>
        <p:grpSpPr>
          <a:xfrm>
            <a:off x="638175" y="2250440"/>
            <a:ext cx="10857865" cy="1169670"/>
            <a:chOff x="5663354" y="1790043"/>
            <a:chExt cx="5395573" cy="4067277"/>
          </a:xfrm>
        </p:grpSpPr>
        <p:sp>
          <p:nvSpPr>
            <p:cNvPr id="17" name="圆角矩形 36"/>
            <p:cNvSpPr/>
            <p:nvPr/>
          </p:nvSpPr>
          <p:spPr>
            <a:xfrm>
              <a:off x="5663354" y="1858448"/>
              <a:ext cx="5395573" cy="3998872"/>
            </a:xfrm>
            <a:prstGeom prst="roundRect">
              <a:avLst>
                <a:gd name="adj" fmla="val 0"/>
              </a:avLst>
            </a:prstGeom>
            <a:noFill/>
            <a:ln>
              <a:gradFill>
                <a:gsLst>
                  <a:gs pos="0">
                    <a:schemeClr val="accent1">
                      <a:lumMod val="5000"/>
                      <a:lumOff val="95000"/>
                    </a:schemeClr>
                  </a:gs>
                  <a:gs pos="39000">
                    <a:srgbClr val="C00000"/>
                  </a:gs>
                  <a:gs pos="69000">
                    <a:srgbClr val="FFC000"/>
                  </a:gs>
                  <a:gs pos="100000">
                    <a:schemeClr val="accent4">
                      <a:lumMod val="50000"/>
                    </a:schemeClr>
                  </a:gs>
                </a:gsLst>
                <a:lin ang="5400000" scaled="1"/>
              </a:grad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
          <p:nvSpPr>
            <p:cNvPr id="18" name="平行四边形 17"/>
            <p:cNvSpPr/>
            <p:nvPr/>
          </p:nvSpPr>
          <p:spPr>
            <a:xfrm flipH="1">
              <a:off x="5928397" y="1790043"/>
              <a:ext cx="4191000" cy="136800"/>
            </a:xfrm>
            <a:prstGeom prst="parallelogram">
              <a:avLst>
                <a:gd name="adj" fmla="val 85155"/>
              </a:avLst>
            </a:prstGeom>
            <a:gradFill>
              <a:gsLst>
                <a:gs pos="82000">
                  <a:srgbClr val="FFC000"/>
                </a:gs>
                <a:gs pos="98000">
                  <a:srgbClr val="C00000"/>
                </a:gs>
                <a:gs pos="73000">
                  <a:srgbClr val="C00000"/>
                </a:gs>
              </a:gsLst>
              <a:lin ang="18900000" scaled="0"/>
            </a:gradFill>
            <a:ln>
              <a:no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9" name="文本框 18"/>
          <p:cNvSpPr txBox="1"/>
          <p:nvPr/>
        </p:nvSpPr>
        <p:spPr>
          <a:xfrm>
            <a:off x="638175" y="2320290"/>
            <a:ext cx="10857865" cy="922020"/>
          </a:xfrm>
          <a:prstGeom prst="rect">
            <a:avLst/>
          </a:prstGeom>
          <a:noFill/>
        </p:spPr>
        <p:txBody>
          <a:bodyPr wrap="square" rtlCol="0">
            <a:spAutoFit/>
          </a:bodyPr>
          <a:lstStyle/>
          <a:p>
            <a:pPr>
              <a:lnSpc>
                <a:spcPct val="150000"/>
              </a:lnSpc>
            </a:pPr>
            <a:r>
              <a:rPr lang="en-US" altLang="zh-CN">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    </a:t>
            </a:r>
            <a:r>
              <a:rPr lang="zh-CN" altLang="en-US">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中国共产党是以民主集中制构成的从上到下、覆盖各级组织和全体党员的严密科学的有机体。中国共产党精神的各个具体形态，主要是由这个有机体的各个部分培育锻造。</a:t>
            </a:r>
          </a:p>
        </p:txBody>
      </p:sp>
      <p:sp>
        <p:nvSpPr>
          <p:cNvPr id="24" name="文本框1"/>
          <p:cNvSpPr/>
          <p:nvPr/>
        </p:nvSpPr>
        <p:spPr>
          <a:xfrm>
            <a:off x="718820" y="3910965"/>
            <a:ext cx="10753090" cy="1957070"/>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719455" y="4207510"/>
            <a:ext cx="10447020" cy="1529715"/>
          </a:xfrm>
          <a:prstGeom prst="rect">
            <a:avLst/>
          </a:prstGeom>
          <a:effectLst>
            <a:outerShdw blurRad="63500" sx="102000" sy="102000" algn="ctr" rotWithShape="0">
              <a:prstClr val="black">
                <a:alpha val="40000"/>
              </a:prstClr>
            </a:outerShdw>
          </a:effectLst>
        </p:spPr>
        <p:txBody>
          <a:bodyPr wrap="square">
            <a:spAutoFit/>
          </a:bodyPr>
          <a:lstStyle/>
          <a:p>
            <a:pPr algn="l">
              <a:lnSpc>
                <a:spcPct val="13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有的是由党中央直接培育，如延安精神、西柏坡精神等；有的是由党的地方组织培育，如南梁精神、吕梁精神等；有的是党的基层组织创造，如红旗渠精神等；有的是一些行业党组织培育，如大庆精神、三线建设精神等；还有一些是特殊战线的党组织培育，如红岩精神，是以周恩来为书记的中共中央南方局领导集体在国民党统治区坚持斗争的结晶。</a:t>
            </a:r>
          </a:p>
        </p:txBody>
      </p:sp>
      <p:grpSp>
        <p:nvGrpSpPr>
          <p:cNvPr id="12" name="组合 11"/>
          <p:cNvGrpSpPr/>
          <p:nvPr/>
        </p:nvGrpSpPr>
        <p:grpSpPr>
          <a:xfrm>
            <a:off x="1004067" y="3615055"/>
            <a:ext cx="8649396" cy="526415"/>
            <a:chOff x="1911" y="2522"/>
            <a:chExt cx="7604" cy="829"/>
          </a:xfrm>
          <a:effectLst>
            <a:outerShdw blurRad="63500" sx="102000" sy="102000" algn="ctr" rotWithShape="0">
              <a:prstClr val="black">
                <a:alpha val="40000"/>
              </a:prstClr>
            </a:outerShdw>
          </a:effectLst>
        </p:grpSpPr>
        <p:sp>
          <p:nvSpPr>
            <p:cNvPr id="15" name="文本框1"/>
            <p:cNvSpPr/>
            <p:nvPr/>
          </p:nvSpPr>
          <p:spPr>
            <a:xfrm>
              <a:off x="1911" y="2522"/>
              <a:ext cx="3854"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2027" y="2648"/>
              <a:ext cx="7488" cy="628"/>
            </a:xfrm>
            <a:prstGeom prst="rect">
              <a:avLst/>
            </a:prstGeom>
          </p:spPr>
          <p:txBody>
            <a:bodyPr wrap="square">
              <a:spAutoFit/>
            </a:bodyPr>
            <a:lstStyle/>
            <a:p>
              <a:pPr algn="l"/>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就组织体系来说</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3799"/>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4299"/>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4799"/>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5299"/>
                            </p:stCondLst>
                            <p:childTnLst>
                              <p:par>
                                <p:cTn id="47" presetID="1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ppt_y</p:attrName>
                                        </p:attrNameLst>
                                      </p:cBhvr>
                                      <p:tavLst>
                                        <p:tav tm="0">
                                          <p:val>
                                            <p:strVal val="#ppt_y-#ppt_h*1.125000"/>
                                          </p:val>
                                        </p:tav>
                                        <p:tav tm="100000">
                                          <p:val>
                                            <p:strVal val="#ppt_y"/>
                                          </p:val>
                                        </p:tav>
                                      </p:tavLst>
                                    </p:anim>
                                    <p:animEffect transition="in" filter="wipe(down)">
                                      <p:cBhvr>
                                        <p:cTn id="50" dur="500"/>
                                        <p:tgtEl>
                                          <p:spTgt spid="24"/>
                                        </p:tgtEl>
                                      </p:cBhvr>
                                    </p:animEffect>
                                  </p:childTnLst>
                                </p:cTn>
                              </p:par>
                            </p:childTnLst>
                          </p:cTn>
                        </p:par>
                        <p:par>
                          <p:cTn id="51" fill="hold">
                            <p:stCondLst>
                              <p:cond delay="5799"/>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9" grpId="0"/>
      <p:bldP spid="19" grpId="1"/>
      <p:bldP spid="24" grpId="0" bldLvl="0" animBg="1"/>
      <p:bldP spid="24" grpId="1" animBg="1"/>
      <p:bldP spid="27" grpId="0" bldLvl="0" animBg="1"/>
      <p:bldP spid="2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13" name="图片 12" descr="b8b90c8d0d6863e45043fba063775f3e"/>
          <p:cNvPicPr>
            <a:picLocks noChangeAspect="1"/>
          </p:cNvPicPr>
          <p:nvPr/>
        </p:nvPicPr>
        <p:blipFill>
          <a:blip r:embed="rId5">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24" name="文本框1"/>
          <p:cNvSpPr/>
          <p:nvPr/>
        </p:nvSpPr>
        <p:spPr>
          <a:xfrm>
            <a:off x="719455" y="1802130"/>
            <a:ext cx="8971915" cy="348424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719455" y="2245360"/>
            <a:ext cx="8744585" cy="2861310"/>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sz="2000"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sz="2000"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有普通党员，如张思德、雷锋、王杰等；有党的干部，如方志敏、焦裕禄、孔繁森等；甚至还有为我们党工作的外国共产党员，如白求恩等。他们是成千上万包括牺牲了的共产党员及先进人物的代表，以他们名字命名的精神，如“革命不是为着发财”“毫不利己，专门利人”“全心全意为人民服务”“把有限的生命投入到无限的为人民服务之中去”等，已经超出名字本身的意义，成为中国共产党及全体成员精神追求的崇高境界。</a:t>
            </a:r>
          </a:p>
        </p:txBody>
      </p:sp>
      <p:grpSp>
        <p:nvGrpSpPr>
          <p:cNvPr id="12" name="组合 11"/>
          <p:cNvGrpSpPr/>
          <p:nvPr/>
        </p:nvGrpSpPr>
        <p:grpSpPr>
          <a:xfrm>
            <a:off x="1004067" y="1521460"/>
            <a:ext cx="4986711" cy="526415"/>
            <a:chOff x="1911" y="2522"/>
            <a:chExt cx="4384" cy="829"/>
          </a:xfrm>
          <a:effectLst>
            <a:outerShdw blurRad="63500" sx="102000" sy="102000" algn="ctr" rotWithShape="0">
              <a:prstClr val="black">
                <a:alpha val="40000"/>
              </a:prstClr>
            </a:outerShdw>
          </a:effectLst>
        </p:grpSpPr>
        <p:sp>
          <p:nvSpPr>
            <p:cNvPr id="15" name="文本框1"/>
            <p:cNvSpPr/>
            <p:nvPr/>
          </p:nvSpPr>
          <p:spPr>
            <a:xfrm>
              <a:off x="1911" y="2522"/>
              <a:ext cx="4384"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2027" y="2648"/>
              <a:ext cx="4268" cy="628"/>
            </a:xfrm>
            <a:prstGeom prst="rect">
              <a:avLst/>
            </a:prstGeom>
          </p:spPr>
          <p:txBody>
            <a:bodyPr wrap="square">
              <a:spAutoFit/>
            </a:bodyPr>
            <a:lstStyle/>
            <a:p>
              <a:pPr algn="l"/>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在以共产党员个人名字命名的精神形态中</a:t>
              </a:r>
            </a:p>
          </p:txBody>
        </p:sp>
      </p:grpSp>
      <p:pic>
        <p:nvPicPr>
          <p:cNvPr id="10" name="图片 9" descr="6c451e844da08d797685a76f20a6f3bf"/>
          <p:cNvPicPr>
            <a:picLocks noChangeAspect="1"/>
          </p:cNvPicPr>
          <p:nvPr/>
        </p:nvPicPr>
        <p:blipFill>
          <a:blip r:embed="rId6"/>
          <a:stretch>
            <a:fillRect/>
          </a:stretch>
        </p:blipFill>
        <p:spPr>
          <a:xfrm flipH="1">
            <a:off x="9370695" y="722630"/>
            <a:ext cx="2822575" cy="6120765"/>
          </a:xfrm>
          <a:prstGeom prst="rect">
            <a:avLst/>
          </a:prstGeom>
        </p:spPr>
      </p:pic>
      <p:pic>
        <p:nvPicPr>
          <p:cNvPr id="9" name="图片 8" descr="图片包含 红色, 黑色, 游戏机, 白色&#10;&#10;描述已自动生成"/>
          <p:cNvPicPr>
            <a:picLocks noChangeAspect="1"/>
          </p:cNvPicPr>
          <p:nvPr/>
        </p:nvPicPr>
        <p:blipFill>
          <a:blip r:embed="rId7"/>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8"/>
          <a:stretch>
            <a:fillRect/>
          </a:stretch>
        </p:blipFill>
        <p:spPr>
          <a:xfrm flipH="1">
            <a:off x="-635" y="6203950"/>
            <a:ext cx="12193270" cy="6540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200"/>
                            </p:stCondLst>
                            <p:childTnLst>
                              <p:par>
                                <p:cTn id="23" presetID="1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down)">
                                      <p:cBhvr>
                                        <p:cTn id="26" dur="500"/>
                                        <p:tgtEl>
                                          <p:spTgt spid="24"/>
                                        </p:tgtEl>
                                      </p:cBhvr>
                                    </p:animEffect>
                                  </p:childTnLst>
                                </p:cTn>
                              </p:par>
                            </p:childTnLst>
                          </p:cTn>
                        </p:par>
                        <p:par>
                          <p:cTn id="27" fill="hold">
                            <p:stCondLst>
                              <p:cond delay="27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24" grpId="0" bldLvl="0" animBg="1"/>
      <p:bldP spid="24" grpId="1" animBg="1"/>
      <p:bldP spid="27" grpId="0" bldLvl="0" animBg="1"/>
      <p:bldP spid="27"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6" name="文本框"/>
          <p:cNvSpPr/>
          <p:nvPr>
            <p:custDataLst>
              <p:tags r:id="rId1"/>
            </p:custDataLst>
          </p:nvPr>
        </p:nvSpPr>
        <p:spPr>
          <a:xfrm>
            <a:off x="1164590" y="129540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中国共产党武装力量锤炼养成</a:t>
            </a:r>
          </a:p>
        </p:txBody>
      </p:sp>
      <p:pic>
        <p:nvPicPr>
          <p:cNvPr id="36" name="图片 35"/>
          <p:cNvPicPr>
            <a:picLocks noChangeAspect="1"/>
          </p:cNvPicPr>
          <p:nvPr/>
        </p:nvPicPr>
        <p:blipFill>
          <a:blip r:embed="rId9"/>
          <a:stretch>
            <a:fillRect/>
          </a:stretch>
        </p:blipFill>
        <p:spPr>
          <a:xfrm>
            <a:off x="719455" y="989965"/>
            <a:ext cx="634365" cy="925195"/>
          </a:xfrm>
          <a:prstGeom prst="rect">
            <a:avLst/>
          </a:prstGeom>
        </p:spPr>
      </p:pic>
      <p:grpSp>
        <p:nvGrpSpPr>
          <p:cNvPr id="11" name="组合 10"/>
          <p:cNvGrpSpPr/>
          <p:nvPr/>
        </p:nvGrpSpPr>
        <p:grpSpPr>
          <a:xfrm>
            <a:off x="638175" y="2250440"/>
            <a:ext cx="10857865" cy="1169670"/>
            <a:chOff x="5663354" y="1790043"/>
            <a:chExt cx="5395573" cy="4067277"/>
          </a:xfrm>
        </p:grpSpPr>
        <p:sp>
          <p:nvSpPr>
            <p:cNvPr id="17" name="圆角矩形 36"/>
            <p:cNvSpPr/>
            <p:nvPr/>
          </p:nvSpPr>
          <p:spPr>
            <a:xfrm>
              <a:off x="5663354" y="1858448"/>
              <a:ext cx="5395573" cy="3998872"/>
            </a:xfrm>
            <a:prstGeom prst="roundRect">
              <a:avLst>
                <a:gd name="adj" fmla="val 0"/>
              </a:avLst>
            </a:prstGeom>
            <a:noFill/>
            <a:ln>
              <a:gradFill>
                <a:gsLst>
                  <a:gs pos="0">
                    <a:schemeClr val="accent1">
                      <a:lumMod val="5000"/>
                      <a:lumOff val="95000"/>
                    </a:schemeClr>
                  </a:gs>
                  <a:gs pos="39000">
                    <a:srgbClr val="C00000"/>
                  </a:gs>
                  <a:gs pos="69000">
                    <a:srgbClr val="FFC000"/>
                  </a:gs>
                  <a:gs pos="100000">
                    <a:schemeClr val="accent4">
                      <a:lumMod val="50000"/>
                    </a:schemeClr>
                  </a:gs>
                </a:gsLst>
                <a:lin ang="5400000" scaled="1"/>
              </a:grad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
          <p:nvSpPr>
            <p:cNvPr id="18" name="平行四边形 17"/>
            <p:cNvSpPr/>
            <p:nvPr/>
          </p:nvSpPr>
          <p:spPr>
            <a:xfrm flipH="1">
              <a:off x="5928397" y="1790043"/>
              <a:ext cx="4191000" cy="136800"/>
            </a:xfrm>
            <a:prstGeom prst="parallelogram">
              <a:avLst>
                <a:gd name="adj" fmla="val 85155"/>
              </a:avLst>
            </a:prstGeom>
            <a:gradFill>
              <a:gsLst>
                <a:gs pos="82000">
                  <a:srgbClr val="FFC000"/>
                </a:gs>
                <a:gs pos="98000">
                  <a:srgbClr val="C00000"/>
                </a:gs>
                <a:gs pos="73000">
                  <a:srgbClr val="C00000"/>
                </a:gs>
              </a:gsLst>
              <a:lin ang="18900000" scaled="0"/>
            </a:gradFill>
            <a:ln>
              <a:no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9" name="文本框 18"/>
          <p:cNvSpPr txBox="1"/>
          <p:nvPr/>
        </p:nvSpPr>
        <p:spPr>
          <a:xfrm>
            <a:off x="638175" y="2320290"/>
            <a:ext cx="10857865" cy="922020"/>
          </a:xfrm>
          <a:prstGeom prst="rect">
            <a:avLst/>
          </a:prstGeom>
          <a:noFill/>
        </p:spPr>
        <p:txBody>
          <a:bodyPr wrap="square" rtlCol="0">
            <a:spAutoFit/>
          </a:bodyPr>
          <a:lstStyle/>
          <a:p>
            <a:pPr>
              <a:lnSpc>
                <a:spcPct val="150000"/>
              </a:lnSpc>
            </a:pPr>
            <a:r>
              <a:rPr lang="en-US" altLang="zh-CN">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    </a:t>
            </a:r>
            <a:r>
              <a:rPr lang="zh-CN" altLang="en-US">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人民军队是由中国共产党缔造并绝对领导的武装集团，不仅是党最忠实的依靠力量，也是党的光辉形象的主要代表。</a:t>
            </a:r>
          </a:p>
        </p:txBody>
      </p:sp>
      <p:sp>
        <p:nvSpPr>
          <p:cNvPr id="24" name="文本框1"/>
          <p:cNvSpPr/>
          <p:nvPr/>
        </p:nvSpPr>
        <p:spPr>
          <a:xfrm>
            <a:off x="718820" y="3998595"/>
            <a:ext cx="10753090" cy="1672590"/>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719455" y="4295140"/>
            <a:ext cx="10447020" cy="133794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这支军队具有一往无前的精神，它要压倒一切敌人，而决不被敌人所屈服；不仅是战斗队，也是工作队和生产队，党的所有工作开展都与人民军队密不可分。因此，党的一些重要精神形态的培育主要是通过党绝对领导的人民军队实现的，如井冈山精神、古田会议精神、长征精神等。</a:t>
            </a:r>
          </a:p>
        </p:txBody>
      </p:sp>
      <p:grpSp>
        <p:nvGrpSpPr>
          <p:cNvPr id="12" name="组合 11"/>
          <p:cNvGrpSpPr/>
          <p:nvPr/>
        </p:nvGrpSpPr>
        <p:grpSpPr>
          <a:xfrm>
            <a:off x="1004067" y="3702685"/>
            <a:ext cx="8649396" cy="526415"/>
            <a:chOff x="1911" y="2522"/>
            <a:chExt cx="7604" cy="829"/>
          </a:xfrm>
          <a:effectLst>
            <a:outerShdw blurRad="63500" sx="102000" sy="102000" algn="ctr" rotWithShape="0">
              <a:prstClr val="black">
                <a:alpha val="40000"/>
              </a:prstClr>
            </a:outerShdw>
          </a:effectLst>
        </p:grpSpPr>
        <p:sp>
          <p:nvSpPr>
            <p:cNvPr id="15" name="文本框1"/>
            <p:cNvSpPr/>
            <p:nvPr/>
          </p:nvSpPr>
          <p:spPr>
            <a:xfrm>
              <a:off x="1911" y="2522"/>
              <a:ext cx="3854"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2027" y="2648"/>
              <a:ext cx="7488" cy="628"/>
            </a:xfrm>
            <a:prstGeom prst="rect">
              <a:avLst/>
            </a:prstGeom>
          </p:spPr>
          <p:txBody>
            <a:bodyPr wrap="square">
              <a:spAutoFit/>
            </a:bodyPr>
            <a:lstStyle/>
            <a:p>
              <a:pPr algn="l"/>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在革命战争年代</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5000"/>
                            </p:stCondLst>
                            <p:childTnLst>
                              <p:par>
                                <p:cTn id="47" presetID="1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ppt_y</p:attrName>
                                        </p:attrNameLst>
                                      </p:cBhvr>
                                      <p:tavLst>
                                        <p:tav tm="0">
                                          <p:val>
                                            <p:strVal val="#ppt_y-#ppt_h*1.125000"/>
                                          </p:val>
                                        </p:tav>
                                        <p:tav tm="100000">
                                          <p:val>
                                            <p:strVal val="#ppt_y"/>
                                          </p:val>
                                        </p:tav>
                                      </p:tavLst>
                                    </p:anim>
                                    <p:animEffect transition="in" filter="wipe(down)">
                                      <p:cBhvr>
                                        <p:cTn id="50" dur="500"/>
                                        <p:tgtEl>
                                          <p:spTgt spid="24"/>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9" grpId="0"/>
      <p:bldP spid="19" grpId="1"/>
      <p:bldP spid="24" grpId="0" bldLvl="0" animBg="1"/>
      <p:bldP spid="24" grpId="1" animBg="1"/>
      <p:bldP spid="27" grpId="0" bldLvl="0" animBg="1"/>
      <p:bldP spid="2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13" name="图片 12" descr="b8b90c8d0d6863e45043fba063775f3e"/>
          <p:cNvPicPr>
            <a:picLocks noChangeAspect="1"/>
          </p:cNvPicPr>
          <p:nvPr/>
        </p:nvPicPr>
        <p:blipFill>
          <a:blip r:embed="rId5">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24" name="文本框1"/>
          <p:cNvSpPr/>
          <p:nvPr/>
        </p:nvSpPr>
        <p:spPr>
          <a:xfrm>
            <a:off x="719455" y="1756410"/>
            <a:ext cx="8971915" cy="248856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719455" y="2199640"/>
            <a:ext cx="8744585" cy="1938020"/>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sz="2000"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sz="2000"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人民军队坚决捍卫国家主权和领土完整，积极参加国家建设，维护人民生命财产安全，创造和参与创造了抗美援朝精神、老西藏精神、“两弹一星”精神、载人航天精神、九八抗洪精神、新时代硬骨头精神等，为中国共产党精神发展作出了新的重大贡献。</a:t>
            </a:r>
          </a:p>
        </p:txBody>
      </p:sp>
      <p:grpSp>
        <p:nvGrpSpPr>
          <p:cNvPr id="12" name="组合 11"/>
          <p:cNvGrpSpPr/>
          <p:nvPr/>
        </p:nvGrpSpPr>
        <p:grpSpPr>
          <a:xfrm>
            <a:off x="720090" y="1475740"/>
            <a:ext cx="8971280" cy="526415"/>
            <a:chOff x="1911" y="2522"/>
            <a:chExt cx="4384" cy="829"/>
          </a:xfrm>
          <a:effectLst>
            <a:outerShdw blurRad="63500" sx="102000" sy="102000" algn="ctr" rotWithShape="0">
              <a:prstClr val="black">
                <a:alpha val="40000"/>
              </a:prstClr>
            </a:outerShdw>
          </a:effectLst>
        </p:grpSpPr>
        <p:sp>
          <p:nvSpPr>
            <p:cNvPr id="15" name="文本框1"/>
            <p:cNvSpPr/>
            <p:nvPr/>
          </p:nvSpPr>
          <p:spPr>
            <a:xfrm>
              <a:off x="1911" y="2522"/>
              <a:ext cx="4384"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1911" y="2671"/>
              <a:ext cx="4384" cy="580"/>
            </a:xfrm>
            <a:prstGeom prst="rect">
              <a:avLst/>
            </a:prstGeom>
          </p:spPr>
          <p:txBody>
            <a:bodyPr wrap="square">
              <a:spAutoFit/>
            </a:bodyPr>
            <a:lstStyle/>
            <a:p>
              <a:pPr algn="l"/>
              <a:r>
                <a:rPr lang="zh-CN" altLang="en-US" noProof="0" dirty="0">
                  <a:ln>
                    <a:noFill/>
                  </a:ln>
                  <a:solidFill>
                    <a:schemeClr val="bg1"/>
                  </a:solidFill>
                  <a:effectLst/>
                  <a:uLnTx/>
                  <a:uFillTx/>
                  <a:latin typeface="汉仪超粗宋简" panose="02010600000101010101" charset="-122"/>
                  <a:ea typeface="汉仪超粗宋简" panose="02010600000101010101" charset="-122"/>
                  <a:sym typeface="+mn-ea"/>
                </a:rPr>
                <a:t>进入和平年代，军队的职能和使命发生了根本转变，但仍是党和人民最忠诚的依靠力量</a:t>
              </a:r>
            </a:p>
          </p:txBody>
        </p:sp>
      </p:grpSp>
      <p:pic>
        <p:nvPicPr>
          <p:cNvPr id="10" name="图片 9" descr="6c451e844da08d797685a76f20a6f3bf"/>
          <p:cNvPicPr>
            <a:picLocks noChangeAspect="1"/>
          </p:cNvPicPr>
          <p:nvPr/>
        </p:nvPicPr>
        <p:blipFill>
          <a:blip r:embed="rId6"/>
          <a:stretch>
            <a:fillRect/>
          </a:stretch>
        </p:blipFill>
        <p:spPr>
          <a:xfrm flipH="1">
            <a:off x="9370695" y="722630"/>
            <a:ext cx="2822575" cy="6120765"/>
          </a:xfrm>
          <a:prstGeom prst="rect">
            <a:avLst/>
          </a:prstGeom>
        </p:spPr>
      </p:pic>
      <p:pic>
        <p:nvPicPr>
          <p:cNvPr id="9" name="图片 8" descr="图片包含 红色, 黑色, 游戏机, 白色&#10;&#10;描述已自动生成"/>
          <p:cNvPicPr>
            <a:picLocks noChangeAspect="1"/>
          </p:cNvPicPr>
          <p:nvPr/>
        </p:nvPicPr>
        <p:blipFill>
          <a:blip r:embed="rId7"/>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8"/>
          <a:stretch>
            <a:fillRect/>
          </a:stretch>
        </p:blipFill>
        <p:spPr>
          <a:xfrm flipH="1">
            <a:off x="-635" y="6203950"/>
            <a:ext cx="12193270" cy="654050"/>
          </a:xfrm>
          <a:prstGeom prst="rect">
            <a:avLst/>
          </a:prstGeom>
        </p:spPr>
      </p:pic>
      <p:sp>
        <p:nvSpPr>
          <p:cNvPr id="6" name="文本框 5"/>
          <p:cNvSpPr txBox="1"/>
          <p:nvPr/>
        </p:nvSpPr>
        <p:spPr>
          <a:xfrm>
            <a:off x="719455" y="4400550"/>
            <a:ext cx="8972550" cy="1476375"/>
          </a:xfrm>
          <a:prstGeom prst="rect">
            <a:avLst/>
          </a:prstGeom>
          <a:noFill/>
        </p:spPr>
        <p:txBody>
          <a:bodyPr wrap="square" rtlCol="0" anchor="t">
            <a:spAutoFit/>
          </a:bodyPr>
          <a:lstStyle/>
          <a:p>
            <a:pPr>
              <a:lnSpc>
                <a:spcPct val="150000"/>
              </a:lnSpc>
            </a:pPr>
            <a:r>
              <a:rPr lang="en-US" altLang="zh-CN" sz="2000">
                <a:solidFill>
                  <a:schemeClr val="accent4">
                    <a:lumMod val="50000"/>
                  </a:schemeClr>
                </a:solidFill>
                <a:latin typeface="汉仪超粗宋简" panose="02010600000101010101" charset="-122"/>
                <a:ea typeface="汉仪超粗宋简" panose="02010600000101010101" charset="-122"/>
              </a:rPr>
              <a:t>    </a:t>
            </a:r>
            <a:r>
              <a:rPr lang="zh-CN" altLang="en-US" sz="2000">
                <a:solidFill>
                  <a:schemeClr val="accent4">
                    <a:lumMod val="50000"/>
                  </a:schemeClr>
                </a:solidFill>
                <a:latin typeface="汉仪超粗宋简" panose="02010600000101010101" charset="-122"/>
                <a:ea typeface="汉仪超粗宋简" panose="02010600000101010101" charset="-122"/>
              </a:rPr>
              <a:t>不管形势任务如何变化，党绝对领导人民军队的性质不能变、不会变。人民军队作为党绝对忠诚可靠的力量，以其为主体及参与创造的精神形态，永远是中国共产党精神不可分割的组成部分。</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200"/>
                            </p:stCondLst>
                            <p:childTnLst>
                              <p:par>
                                <p:cTn id="23" presetID="1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down)">
                                      <p:cBhvr>
                                        <p:cTn id="26" dur="500"/>
                                        <p:tgtEl>
                                          <p:spTgt spid="24"/>
                                        </p:tgtEl>
                                      </p:cBhvr>
                                    </p:animEffect>
                                  </p:childTnLst>
                                </p:cTn>
                              </p:par>
                            </p:childTnLst>
                          </p:cTn>
                        </p:par>
                        <p:par>
                          <p:cTn id="27" fill="hold">
                            <p:stCondLst>
                              <p:cond delay="27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200"/>
                            </p:stCondLst>
                            <p:childTnLst>
                              <p:par>
                                <p:cTn id="32" presetID="22" presetClass="entr" presetSubtype="4"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24" grpId="0" bldLvl="0" animBg="1"/>
      <p:bldP spid="24" grpId="1" animBg="1"/>
      <p:bldP spid="27" grpId="0" bldLvl="0" animBg="1"/>
      <p:bldP spid="27" grpId="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6" name="文本框"/>
          <p:cNvSpPr/>
          <p:nvPr>
            <p:custDataLst>
              <p:tags r:id="rId1"/>
            </p:custDataLst>
          </p:nvPr>
        </p:nvSpPr>
        <p:spPr>
          <a:xfrm>
            <a:off x="1164590" y="117348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中国共产党领导人民群众孕育形成</a:t>
            </a:r>
          </a:p>
        </p:txBody>
      </p:sp>
      <p:pic>
        <p:nvPicPr>
          <p:cNvPr id="36" name="图片 35"/>
          <p:cNvPicPr>
            <a:picLocks noChangeAspect="1"/>
          </p:cNvPicPr>
          <p:nvPr/>
        </p:nvPicPr>
        <p:blipFill>
          <a:blip r:embed="rId9"/>
          <a:stretch>
            <a:fillRect/>
          </a:stretch>
        </p:blipFill>
        <p:spPr>
          <a:xfrm>
            <a:off x="719455" y="868045"/>
            <a:ext cx="634365" cy="925195"/>
          </a:xfrm>
          <a:prstGeom prst="rect">
            <a:avLst/>
          </a:prstGeom>
        </p:spPr>
      </p:pic>
      <p:grpSp>
        <p:nvGrpSpPr>
          <p:cNvPr id="11" name="组合 10"/>
          <p:cNvGrpSpPr/>
          <p:nvPr/>
        </p:nvGrpSpPr>
        <p:grpSpPr>
          <a:xfrm>
            <a:off x="638175" y="1976120"/>
            <a:ext cx="10857865" cy="991235"/>
            <a:chOff x="5663354" y="1790043"/>
            <a:chExt cx="5395573" cy="4067277"/>
          </a:xfrm>
        </p:grpSpPr>
        <p:sp>
          <p:nvSpPr>
            <p:cNvPr id="17" name="圆角矩形 36"/>
            <p:cNvSpPr/>
            <p:nvPr/>
          </p:nvSpPr>
          <p:spPr>
            <a:xfrm>
              <a:off x="5663354" y="1858448"/>
              <a:ext cx="5395573" cy="3998872"/>
            </a:xfrm>
            <a:prstGeom prst="roundRect">
              <a:avLst>
                <a:gd name="adj" fmla="val 0"/>
              </a:avLst>
            </a:prstGeom>
            <a:noFill/>
            <a:ln>
              <a:gradFill>
                <a:gsLst>
                  <a:gs pos="0">
                    <a:schemeClr val="accent1">
                      <a:lumMod val="5000"/>
                      <a:lumOff val="95000"/>
                    </a:schemeClr>
                  </a:gs>
                  <a:gs pos="39000">
                    <a:srgbClr val="C00000"/>
                  </a:gs>
                  <a:gs pos="69000">
                    <a:srgbClr val="FFC000"/>
                  </a:gs>
                  <a:gs pos="100000">
                    <a:schemeClr val="accent4">
                      <a:lumMod val="50000"/>
                    </a:schemeClr>
                  </a:gs>
                </a:gsLst>
                <a:lin ang="5400000" scaled="1"/>
              </a:grad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
          <p:nvSpPr>
            <p:cNvPr id="18" name="平行四边形 17"/>
            <p:cNvSpPr/>
            <p:nvPr/>
          </p:nvSpPr>
          <p:spPr>
            <a:xfrm flipH="1">
              <a:off x="5928397" y="1790043"/>
              <a:ext cx="4191000" cy="136800"/>
            </a:xfrm>
            <a:prstGeom prst="parallelogram">
              <a:avLst>
                <a:gd name="adj" fmla="val 85155"/>
              </a:avLst>
            </a:prstGeom>
            <a:gradFill>
              <a:gsLst>
                <a:gs pos="82000">
                  <a:srgbClr val="FFC000"/>
                </a:gs>
                <a:gs pos="98000">
                  <a:srgbClr val="C00000"/>
                </a:gs>
                <a:gs pos="73000">
                  <a:srgbClr val="C00000"/>
                </a:gs>
              </a:gsLst>
              <a:lin ang="18900000" scaled="0"/>
            </a:gradFill>
            <a:ln>
              <a:no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9" name="文本框 18"/>
          <p:cNvSpPr txBox="1"/>
          <p:nvPr/>
        </p:nvSpPr>
        <p:spPr>
          <a:xfrm>
            <a:off x="638175" y="2015490"/>
            <a:ext cx="10857865" cy="922020"/>
          </a:xfrm>
          <a:prstGeom prst="rect">
            <a:avLst/>
          </a:prstGeom>
          <a:noFill/>
        </p:spPr>
        <p:txBody>
          <a:bodyPr wrap="square" rtlCol="0">
            <a:spAutoFit/>
          </a:bodyPr>
          <a:lstStyle/>
          <a:p>
            <a:pPr>
              <a:lnSpc>
                <a:spcPct val="150000"/>
              </a:lnSpc>
            </a:pPr>
            <a:r>
              <a:rPr lang="en-US" altLang="zh-CN">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    </a:t>
            </a:r>
            <a:r>
              <a:rPr lang="zh-CN" altLang="en-US">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人民军队是由中国共产党缔造并绝对领导的武装集团，不仅是党最忠实的依靠力量，也是党的光辉形象的主要代表。</a:t>
            </a:r>
          </a:p>
        </p:txBody>
      </p:sp>
      <p:sp>
        <p:nvSpPr>
          <p:cNvPr id="24" name="文本框1"/>
          <p:cNvSpPr/>
          <p:nvPr/>
        </p:nvSpPr>
        <p:spPr>
          <a:xfrm>
            <a:off x="718820" y="3175635"/>
            <a:ext cx="10753090" cy="2936240"/>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694690" y="3133090"/>
            <a:ext cx="10777220" cy="2999740"/>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在中国共产党精神中，有许多直接以人民群众命名的精神形态，如劳模精神、工匠精神、科学家精神、企业家精神等，也有一些隐含以人民群众命名的精神形态，如沂蒙精神，其主词为沂蒙人民；西迁精神，其主词为“西迁人”等。这类精神形态，同样是中国共产党精神的重要组成部分，这是由中国共产党和人民群众的关系所规定的。从中国共产党角度来看，中国共产党是人民利益的忠实代表，是人民群众的最先进部分，中国共产党精神是中华民族和中国人民精神的集中体现。从人民群众的角度来看，一方面，人民是历史的创造者、人民是真正的英雄；另一方面，一盘散沙、四分五裂的民众和民族只能“人为刀俎，我为鱼肉”。</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3599"/>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4099"/>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4599"/>
                            </p:stCondLst>
                            <p:childTnLst>
                              <p:par>
                                <p:cTn id="41" presetID="12" presetClass="entr" presetSubtype="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p:tgtEl>
                                          <p:spTgt spid="24"/>
                                        </p:tgtEl>
                                        <p:attrNameLst>
                                          <p:attrName>ppt_y</p:attrName>
                                        </p:attrNameLst>
                                      </p:cBhvr>
                                      <p:tavLst>
                                        <p:tav tm="0">
                                          <p:val>
                                            <p:strVal val="#ppt_y-#ppt_h*1.125000"/>
                                          </p:val>
                                        </p:tav>
                                        <p:tav tm="100000">
                                          <p:val>
                                            <p:strVal val="#ppt_y"/>
                                          </p:val>
                                        </p:tav>
                                      </p:tavLst>
                                    </p:anim>
                                    <p:animEffect transition="in" filter="wipe(down)">
                                      <p:cBhvr>
                                        <p:cTn id="44" dur="500"/>
                                        <p:tgtEl>
                                          <p:spTgt spid="24"/>
                                        </p:tgtEl>
                                      </p:cBhvr>
                                    </p:animEffect>
                                  </p:childTnLst>
                                </p:cTn>
                              </p:par>
                            </p:childTnLst>
                          </p:cTn>
                        </p:par>
                        <p:par>
                          <p:cTn id="45" fill="hold">
                            <p:stCondLst>
                              <p:cond delay="5099"/>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9" grpId="0"/>
      <p:bldP spid="19" grpId="1"/>
      <p:bldP spid="24" grpId="0" bldLvl="0" animBg="1"/>
      <p:bldP spid="24" grpId="1" animBg="1"/>
      <p:bldP spid="27" grpId="0" bldLvl="0" animBg="1"/>
      <p:bldP spid="27"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912110"/>
          </a:xfrm>
          <a:prstGeom prst="rect">
            <a:avLst/>
          </a:prstGeom>
        </p:spPr>
      </p:pic>
      <p:pic>
        <p:nvPicPr>
          <p:cNvPr id="8" name="图片 7" descr="989b456f7ce522cccb7ec08b294ced27"/>
          <p:cNvPicPr>
            <a:picLocks noChangeAspect="1"/>
          </p:cNvPicPr>
          <p:nvPr/>
        </p:nvPicPr>
        <p:blipFill>
          <a:blip r:embed="rId4"/>
          <a:srcRect/>
          <a:stretch>
            <a:fillRect/>
          </a:stretch>
        </p:blipFill>
        <p:spPr>
          <a:xfrm>
            <a:off x="2795270" y="5126355"/>
            <a:ext cx="6603365" cy="1585595"/>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5302250"/>
            <a:ext cx="12192000" cy="1555750"/>
          </a:xfrm>
          <a:prstGeom prst="rect">
            <a:avLst/>
          </a:prstGeom>
        </p:spPr>
      </p:pic>
      <p:pic>
        <p:nvPicPr>
          <p:cNvPr id="7" name="图片 6" descr="图片包含 红色, 黑色, 游戏机, 白色&#10;&#10;描述已自动生成"/>
          <p:cNvPicPr>
            <a:picLocks noChangeAspect="1"/>
          </p:cNvPicPr>
          <p:nvPr/>
        </p:nvPicPr>
        <p:blipFill>
          <a:blip r:embed="rId5"/>
          <a:stretch>
            <a:fillRect/>
          </a:stretch>
        </p:blipFill>
        <p:spPr>
          <a:xfrm flipH="1">
            <a:off x="-635" y="5302250"/>
            <a:ext cx="12193270" cy="1555750"/>
          </a:xfrm>
          <a:prstGeom prst="rect">
            <a:avLst/>
          </a:prstGeom>
        </p:spPr>
      </p:pic>
      <p:pic>
        <p:nvPicPr>
          <p:cNvPr id="26" name="图片 25"/>
          <p:cNvPicPr>
            <a:picLocks noChangeAspect="1"/>
          </p:cNvPicPr>
          <p:nvPr/>
        </p:nvPicPr>
        <p:blipFill>
          <a:blip r:embed="rId6"/>
          <a:stretch>
            <a:fillRect/>
          </a:stretch>
        </p:blipFill>
        <p:spPr>
          <a:xfrm>
            <a:off x="635" y="6073775"/>
            <a:ext cx="12192000" cy="784225"/>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031095" y="283210"/>
            <a:ext cx="1821180" cy="572135"/>
          </a:xfrm>
          <a:prstGeom prst="rect">
            <a:avLst/>
          </a:prstGeom>
        </p:spPr>
      </p:pic>
      <p:grpSp>
        <p:nvGrpSpPr>
          <p:cNvPr id="2" name="组合 1"/>
          <p:cNvGrpSpPr/>
          <p:nvPr/>
        </p:nvGrpSpPr>
        <p:grpSpPr>
          <a:xfrm>
            <a:off x="10570210" y="1779905"/>
            <a:ext cx="742950" cy="742950"/>
            <a:chOff x="5883976" y="1334748"/>
            <a:chExt cx="2528888" cy="2528888"/>
          </a:xfrm>
        </p:grpSpPr>
        <p:cxnSp>
          <p:nvCxnSpPr>
            <p:cNvPr id="22" name="直接连接符 21"/>
            <p:cNvCxnSpPr/>
            <p:nvPr/>
          </p:nvCxnSpPr>
          <p:spPr>
            <a:xfrm rot="16200000">
              <a:off x="6828487" y="2599192"/>
              <a:ext cx="2528888" cy="0"/>
            </a:xfrm>
            <a:prstGeom prst="line">
              <a:avLst/>
            </a:prstGeom>
            <a:ln>
              <a:gradFill>
                <a:gsLst>
                  <a:gs pos="0">
                    <a:srgbClr val="C00000"/>
                  </a:gs>
                  <a:gs pos="100000">
                    <a:srgbClr val="FFC000">
                      <a:alpha val="100000"/>
                    </a:srgbClr>
                  </a:gs>
                </a:gsLst>
                <a:lin ang="4860000" scaled="1"/>
              </a:gradFill>
            </a:ln>
          </p:spPr>
          <p:style>
            <a:lnRef idx="1">
              <a:schemeClr val="accent4"/>
            </a:lnRef>
            <a:fillRef idx="0">
              <a:schemeClr val="accent4"/>
            </a:fillRef>
            <a:effectRef idx="0">
              <a:schemeClr val="accent4"/>
            </a:effectRef>
            <a:fontRef idx="minor">
              <a:schemeClr val="tx1"/>
            </a:fontRef>
          </p:style>
        </p:cxnSp>
        <p:cxnSp>
          <p:nvCxnSpPr>
            <p:cNvPr id="3" name="直接连接符 2"/>
            <p:cNvCxnSpPr/>
            <p:nvPr/>
          </p:nvCxnSpPr>
          <p:spPr>
            <a:xfrm>
              <a:off x="5883976" y="1693749"/>
              <a:ext cx="2528888" cy="0"/>
            </a:xfrm>
            <a:prstGeom prst="line">
              <a:avLst/>
            </a:prstGeom>
            <a:ln>
              <a:gradFill>
                <a:gsLst>
                  <a:gs pos="0">
                    <a:srgbClr val="C00000"/>
                  </a:gs>
                  <a:gs pos="100000">
                    <a:srgbClr val="FFC000">
                      <a:alpha val="100000"/>
                    </a:srgbClr>
                  </a:gs>
                </a:gsLst>
                <a:lin ang="4860000" scaled="1"/>
              </a:gradFill>
            </a:ln>
          </p:spPr>
          <p:style>
            <a:lnRef idx="1">
              <a:schemeClr val="accent4"/>
            </a:lnRef>
            <a:fillRef idx="0">
              <a:schemeClr val="accent4"/>
            </a:fillRef>
            <a:effectRef idx="0">
              <a:schemeClr val="accent4"/>
            </a:effectRef>
            <a:fontRef idx="minor">
              <a:schemeClr val="tx1"/>
            </a:fontRef>
          </p:style>
        </p:cxnSp>
      </p:grpSp>
      <p:grpSp>
        <p:nvGrpSpPr>
          <p:cNvPr id="33" name="组合 32"/>
          <p:cNvGrpSpPr/>
          <p:nvPr/>
        </p:nvGrpSpPr>
        <p:grpSpPr>
          <a:xfrm>
            <a:off x="668655" y="4407535"/>
            <a:ext cx="798830" cy="779780"/>
            <a:chOff x="3181" y="6748"/>
            <a:chExt cx="1258" cy="1228"/>
          </a:xfrm>
        </p:grpSpPr>
        <p:cxnSp>
          <p:nvCxnSpPr>
            <p:cNvPr id="21" name="直接连接符 20"/>
            <p:cNvCxnSpPr/>
            <p:nvPr/>
          </p:nvCxnSpPr>
          <p:spPr>
            <a:xfrm flipH="1">
              <a:off x="3181" y="7832"/>
              <a:ext cx="1258" cy="0"/>
            </a:xfrm>
            <a:prstGeom prst="line">
              <a:avLst/>
            </a:prstGeom>
            <a:ln>
              <a:gradFill>
                <a:gsLst>
                  <a:gs pos="0">
                    <a:srgbClr val="C00000"/>
                  </a:gs>
                  <a:gs pos="100000">
                    <a:srgbClr val="FFC000"/>
                  </a:gs>
                </a:gsLst>
                <a:lin ang="0" scaled="1"/>
              </a:gra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5400000" flipV="1">
              <a:off x="2745" y="7362"/>
              <a:ext cx="1229" cy="0"/>
            </a:xfrm>
            <a:prstGeom prst="line">
              <a:avLst/>
            </a:prstGeom>
            <a:ln>
              <a:gradFill>
                <a:gsLst>
                  <a:gs pos="0">
                    <a:srgbClr val="C00000"/>
                  </a:gs>
                  <a:gs pos="100000">
                    <a:srgbClr val="FFC000"/>
                  </a:gs>
                </a:gsLst>
                <a:lin ang="0" scaled="1"/>
              </a:gra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967105" y="2094865"/>
            <a:ext cx="10104755" cy="2730500"/>
          </a:xfrm>
          <a:prstGeom prst="rect">
            <a:avLst/>
          </a:prstGeom>
          <a:noFill/>
          <a:effectLst>
            <a:outerShdw blurRad="63500" sx="102000" sy="102000" algn="ctr" rotWithShape="0">
              <a:prstClr val="black">
                <a:alpha val="40000"/>
              </a:prstClr>
            </a:outerShdw>
          </a:effectLst>
        </p:spPr>
        <p:txBody>
          <a:bodyPr wrap="square" rtlCol="0">
            <a:spAutoFit/>
          </a:bodyPr>
          <a:lstStyle/>
          <a:p>
            <a:pPr lvl="0" algn="l">
              <a:lnSpc>
                <a:spcPct val="130000"/>
              </a:lnSpc>
              <a:spcBef>
                <a:spcPts val="0"/>
              </a:spcBef>
              <a:spcAft>
                <a:spcPts val="0"/>
              </a:spcAft>
              <a:buClrTx/>
              <a:buSzTx/>
              <a:buFontTx/>
              <a:defRPr/>
            </a:pPr>
            <a:r>
              <a:rPr lang="en-US" altLang="zh-CN" sz="2200" dirty="0">
                <a:solidFill>
                  <a:schemeClr val="bg1"/>
                </a:solidFill>
                <a:effectLst/>
                <a:latin typeface="汉仪超粗宋简" panose="02010600000101010101" charset="-122"/>
                <a:ea typeface="汉仪超粗宋简" panose="02010600000101010101" charset="-122"/>
                <a:sym typeface="+mn-ea"/>
              </a:rPr>
              <a:t>    中国共产党精神是中国共产党人精神世界的反映，研究中国共产党精神，需要从精神状态意义上来宏观理解。在中国共产党精神形态培育生成过程中，具体精神主体是多样的，包括领袖人物、党的各级组织及成员、人民军队、人民群众等。在不同时期不同阶段，一代又一代中国共产党人接续培育了革命精神、艰苦创业精神、改革开放精神、新时代伟大奋斗精神等，形成了具有丰富内涵的中国共产党精神谱系，建构中国共产党精神谱系对于迎接建党100周年具有重要意义。</a:t>
            </a:r>
          </a:p>
        </p:txBody>
      </p:sp>
      <p:sp>
        <p:nvSpPr>
          <p:cNvPr id="28" name="文本框 27"/>
          <p:cNvSpPr txBox="1"/>
          <p:nvPr/>
        </p:nvSpPr>
        <p:spPr>
          <a:xfrm rot="5400000">
            <a:off x="4446270" y="617855"/>
            <a:ext cx="675005" cy="2105025"/>
          </a:xfrm>
          <a:prstGeom prst="rect">
            <a:avLst/>
          </a:prstGeom>
          <a:noFill/>
        </p:spPr>
        <p:txBody>
          <a:bodyPr vert="vert270" wrap="square">
            <a:spAutoFit/>
          </a:bodyPr>
          <a:lstStyle/>
          <a:p>
            <a:pPr marL="0" marR="0" algn="ctr">
              <a:spcBef>
                <a:spcPts val="0"/>
              </a:spcBef>
              <a:spcAft>
                <a:spcPts val="0"/>
              </a:spcAft>
            </a:pPr>
            <a:r>
              <a:rPr lang="zh-CN" altLang="en-US" sz="32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PREFACE</a:t>
            </a:r>
          </a:p>
        </p:txBody>
      </p:sp>
      <p:sp>
        <p:nvSpPr>
          <p:cNvPr id="24" name="文本框 23"/>
          <p:cNvSpPr txBox="1"/>
          <p:nvPr/>
        </p:nvSpPr>
        <p:spPr>
          <a:xfrm>
            <a:off x="782320" y="711835"/>
            <a:ext cx="3011170" cy="1322070"/>
          </a:xfrm>
          <a:prstGeom prst="rect">
            <a:avLst/>
          </a:prstGeom>
          <a:noFill/>
        </p:spPr>
        <p:txBody>
          <a:bodyPr vert="horz" wrap="square" rtlCol="0">
            <a:spAutoFit/>
          </a:bodyPr>
          <a:lstStyle/>
          <a:p>
            <a:pPr algn="ctr"/>
            <a:r>
              <a:rPr lang="zh-CN" altLang="en-US" sz="80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前言</a:t>
            </a:r>
            <a:endParaRPr lang="zh-CN" altLang="en-US" sz="8000" b="1" kern="0" spc="40"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childTnLst>
                          </p:cTn>
                        </p:par>
                        <p:par>
                          <p:cTn id="20" fill="hold">
                            <p:stCondLst>
                              <p:cond delay="1350"/>
                            </p:stCondLst>
                            <p:childTnLst>
                              <p:par>
                                <p:cTn id="21" presetID="16" presetClass="entr" presetSubtype="2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par>
                          <p:cTn id="24" fill="hold">
                            <p:stCondLst>
                              <p:cond delay="185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35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p:bldP spid="28" grpId="0"/>
      <p:bldP spid="28" grpId="1"/>
      <p:bldP spid="24" grpId="0"/>
      <p:bldP spid="24"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6" name="文本框"/>
          <p:cNvSpPr/>
          <p:nvPr>
            <p:custDataLst>
              <p:tags r:id="rId1"/>
            </p:custDataLst>
          </p:nvPr>
        </p:nvSpPr>
        <p:spPr>
          <a:xfrm>
            <a:off x="1164590" y="129540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中国共产党倡导激发生成</a:t>
            </a:r>
          </a:p>
        </p:txBody>
      </p:sp>
      <p:pic>
        <p:nvPicPr>
          <p:cNvPr id="36" name="图片 35"/>
          <p:cNvPicPr>
            <a:picLocks noChangeAspect="1"/>
          </p:cNvPicPr>
          <p:nvPr/>
        </p:nvPicPr>
        <p:blipFill>
          <a:blip r:embed="rId9"/>
          <a:stretch>
            <a:fillRect/>
          </a:stretch>
        </p:blipFill>
        <p:spPr>
          <a:xfrm>
            <a:off x="719455" y="989965"/>
            <a:ext cx="634365" cy="925195"/>
          </a:xfrm>
          <a:prstGeom prst="rect">
            <a:avLst/>
          </a:prstGeom>
        </p:spPr>
      </p:pic>
      <p:grpSp>
        <p:nvGrpSpPr>
          <p:cNvPr id="11" name="组合 10"/>
          <p:cNvGrpSpPr/>
          <p:nvPr/>
        </p:nvGrpSpPr>
        <p:grpSpPr>
          <a:xfrm>
            <a:off x="638175" y="2250440"/>
            <a:ext cx="10857865" cy="1169670"/>
            <a:chOff x="5663354" y="1790043"/>
            <a:chExt cx="5395573" cy="4067277"/>
          </a:xfrm>
        </p:grpSpPr>
        <p:sp>
          <p:nvSpPr>
            <p:cNvPr id="17" name="圆角矩形 36"/>
            <p:cNvSpPr/>
            <p:nvPr/>
          </p:nvSpPr>
          <p:spPr>
            <a:xfrm>
              <a:off x="5663354" y="1858448"/>
              <a:ext cx="5395573" cy="3998872"/>
            </a:xfrm>
            <a:prstGeom prst="roundRect">
              <a:avLst>
                <a:gd name="adj" fmla="val 0"/>
              </a:avLst>
            </a:prstGeom>
            <a:noFill/>
            <a:ln>
              <a:gradFill>
                <a:gsLst>
                  <a:gs pos="0">
                    <a:schemeClr val="accent1">
                      <a:lumMod val="5000"/>
                      <a:lumOff val="95000"/>
                    </a:schemeClr>
                  </a:gs>
                  <a:gs pos="39000">
                    <a:srgbClr val="C00000"/>
                  </a:gs>
                  <a:gs pos="69000">
                    <a:srgbClr val="FFC000"/>
                  </a:gs>
                  <a:gs pos="100000">
                    <a:schemeClr val="accent4">
                      <a:lumMod val="50000"/>
                    </a:schemeClr>
                  </a:gs>
                </a:gsLst>
                <a:lin ang="5400000" scaled="1"/>
              </a:grad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
          <p:nvSpPr>
            <p:cNvPr id="18" name="平行四边形 17"/>
            <p:cNvSpPr/>
            <p:nvPr/>
          </p:nvSpPr>
          <p:spPr>
            <a:xfrm flipH="1">
              <a:off x="5928397" y="1790043"/>
              <a:ext cx="4191000" cy="136800"/>
            </a:xfrm>
            <a:prstGeom prst="parallelogram">
              <a:avLst>
                <a:gd name="adj" fmla="val 85155"/>
              </a:avLst>
            </a:prstGeom>
            <a:gradFill>
              <a:gsLst>
                <a:gs pos="82000">
                  <a:srgbClr val="FFC000"/>
                </a:gs>
                <a:gs pos="98000">
                  <a:srgbClr val="C00000"/>
                </a:gs>
                <a:gs pos="73000">
                  <a:srgbClr val="C00000"/>
                </a:gs>
              </a:gsLst>
              <a:lin ang="18900000" scaled="0"/>
            </a:gradFill>
            <a:ln>
              <a:no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9" name="文本框 18"/>
          <p:cNvSpPr txBox="1"/>
          <p:nvPr/>
        </p:nvSpPr>
        <p:spPr>
          <a:xfrm>
            <a:off x="638175" y="2320290"/>
            <a:ext cx="10857865" cy="922020"/>
          </a:xfrm>
          <a:prstGeom prst="rect">
            <a:avLst/>
          </a:prstGeom>
          <a:noFill/>
        </p:spPr>
        <p:txBody>
          <a:bodyPr wrap="square" rtlCol="0">
            <a:spAutoFit/>
          </a:bodyPr>
          <a:lstStyle/>
          <a:p>
            <a:pPr>
              <a:lnSpc>
                <a:spcPct val="150000"/>
              </a:lnSpc>
            </a:pPr>
            <a:r>
              <a:rPr lang="en-US" altLang="zh-CN">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    </a:t>
            </a:r>
            <a:r>
              <a:rPr lang="zh-CN" altLang="en-US">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中国共产党是一个具有鲜明自身优势特点的先进政党，也是一个心胸开阔、视野广大、海纳百川的政党。</a:t>
            </a:r>
          </a:p>
        </p:txBody>
      </p:sp>
      <p:sp>
        <p:nvSpPr>
          <p:cNvPr id="24" name="文本框1"/>
          <p:cNvSpPr/>
          <p:nvPr/>
        </p:nvSpPr>
        <p:spPr>
          <a:xfrm>
            <a:off x="718820" y="3922395"/>
            <a:ext cx="10753090" cy="205041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719455" y="4218940"/>
            <a:ext cx="10447020" cy="175323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中国共产党与中国国民党进行的两次合作，不仅推进了中国革命进程，也生成了具有深远意义的黄埔革命精神、抗战精神等。中国共产党对这些精神形态的产生起到了关键性作用。以周恩来同志为代表的中国共产党人创新的军队政治工作，是中国军事制度的革命性变革的开始，不仅是北伐革命胜利进军的重要原因，也为中国共产党后来创设党绝对领导军队新制度做了准备。</a:t>
            </a:r>
          </a:p>
        </p:txBody>
      </p:sp>
      <p:grpSp>
        <p:nvGrpSpPr>
          <p:cNvPr id="12" name="组合 11"/>
          <p:cNvGrpSpPr/>
          <p:nvPr/>
        </p:nvGrpSpPr>
        <p:grpSpPr>
          <a:xfrm>
            <a:off x="1004067" y="3626485"/>
            <a:ext cx="8649396" cy="526415"/>
            <a:chOff x="1911" y="2522"/>
            <a:chExt cx="7604" cy="829"/>
          </a:xfrm>
          <a:effectLst>
            <a:outerShdw blurRad="63500" sx="102000" sy="102000" algn="ctr" rotWithShape="0">
              <a:prstClr val="black">
                <a:alpha val="40000"/>
              </a:prstClr>
            </a:outerShdw>
          </a:effectLst>
        </p:grpSpPr>
        <p:sp>
          <p:nvSpPr>
            <p:cNvPr id="15" name="文本框1"/>
            <p:cNvSpPr/>
            <p:nvPr/>
          </p:nvSpPr>
          <p:spPr>
            <a:xfrm>
              <a:off x="1911" y="2522"/>
              <a:ext cx="3854"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2027" y="2648"/>
              <a:ext cx="7488" cy="628"/>
            </a:xfrm>
            <a:prstGeom prst="rect">
              <a:avLst/>
            </a:prstGeom>
          </p:spPr>
          <p:txBody>
            <a:bodyPr wrap="square">
              <a:spAutoFit/>
            </a:bodyPr>
            <a:lstStyle/>
            <a:p>
              <a:pPr algn="l"/>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在新民主主义革命时期</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2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34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39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4400"/>
                            </p:stCondLst>
                            <p:childTnLst>
                              <p:par>
                                <p:cTn id="41" presetID="53" presetClass="entr" presetSubtype="1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4900"/>
                            </p:stCondLst>
                            <p:childTnLst>
                              <p:par>
                                <p:cTn id="47" presetID="1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ppt_y</p:attrName>
                                        </p:attrNameLst>
                                      </p:cBhvr>
                                      <p:tavLst>
                                        <p:tav tm="0">
                                          <p:val>
                                            <p:strVal val="#ppt_y-#ppt_h*1.125000"/>
                                          </p:val>
                                        </p:tav>
                                        <p:tav tm="100000">
                                          <p:val>
                                            <p:strVal val="#ppt_y"/>
                                          </p:val>
                                        </p:tav>
                                      </p:tavLst>
                                    </p:anim>
                                    <p:animEffect transition="in" filter="wipe(down)">
                                      <p:cBhvr>
                                        <p:cTn id="50" dur="500"/>
                                        <p:tgtEl>
                                          <p:spTgt spid="24"/>
                                        </p:tgtEl>
                                      </p:cBhvr>
                                    </p:animEffect>
                                  </p:childTnLst>
                                </p:cTn>
                              </p:par>
                            </p:childTnLst>
                          </p:cTn>
                        </p:par>
                        <p:par>
                          <p:cTn id="51" fill="hold">
                            <p:stCondLst>
                              <p:cond delay="5400"/>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9" grpId="0"/>
      <p:bldP spid="19" grpId="1"/>
      <p:bldP spid="24" grpId="0" bldLvl="0" animBg="1"/>
      <p:bldP spid="24" grpId="1" animBg="1"/>
      <p:bldP spid="27" grpId="0" bldLvl="0" animBg="1"/>
      <p:bldP spid="27"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6"/>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第二部分</a:t>
            </a:r>
          </a:p>
        </p:txBody>
      </p:sp>
      <p:sp>
        <p:nvSpPr>
          <p:cNvPr id="5" name="文本框 4"/>
          <p:cNvSpPr txBox="1"/>
          <p:nvPr/>
        </p:nvSpPr>
        <p:spPr>
          <a:xfrm>
            <a:off x="2289810" y="122555"/>
            <a:ext cx="599884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对中国共产党精神主体的多维分析</a:t>
            </a:r>
          </a:p>
        </p:txBody>
      </p:sp>
      <p:sp>
        <p:nvSpPr>
          <p:cNvPr id="24" name="文本框1"/>
          <p:cNvSpPr/>
          <p:nvPr/>
        </p:nvSpPr>
        <p:spPr>
          <a:xfrm>
            <a:off x="718820" y="1482090"/>
            <a:ext cx="10753090" cy="141795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719455" y="1778635"/>
            <a:ext cx="10447020" cy="922020"/>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中国共产党以自己的政治主张、坚定意志、模范行动，支撑起全民族救亡图存的希望，引领着夺取战争胜利的正确方向，成为夺取战争胜利的民族先锋和中流砥柱。</a:t>
            </a:r>
          </a:p>
        </p:txBody>
      </p:sp>
      <p:grpSp>
        <p:nvGrpSpPr>
          <p:cNvPr id="12" name="组合 11"/>
          <p:cNvGrpSpPr/>
          <p:nvPr/>
        </p:nvGrpSpPr>
        <p:grpSpPr>
          <a:xfrm>
            <a:off x="1003935" y="1186180"/>
            <a:ext cx="10467975" cy="526415"/>
            <a:chOff x="1911" y="2522"/>
            <a:chExt cx="7604" cy="829"/>
          </a:xfrm>
          <a:effectLst>
            <a:outerShdw blurRad="63500" sx="102000" sy="102000" algn="ctr" rotWithShape="0">
              <a:prstClr val="black">
                <a:alpha val="40000"/>
              </a:prstClr>
            </a:outerShdw>
          </a:effectLst>
        </p:grpSpPr>
        <p:sp>
          <p:nvSpPr>
            <p:cNvPr id="15" name="文本框1"/>
            <p:cNvSpPr/>
            <p:nvPr/>
          </p:nvSpPr>
          <p:spPr>
            <a:xfrm>
              <a:off x="1911" y="2522"/>
              <a:ext cx="7270"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2027" y="2648"/>
              <a:ext cx="7488" cy="628"/>
            </a:xfrm>
            <a:prstGeom prst="rect">
              <a:avLst/>
            </a:prstGeom>
          </p:spPr>
          <p:txBody>
            <a:bodyPr wrap="square">
              <a:spAutoFit/>
            </a:bodyPr>
            <a:lstStyle/>
            <a:p>
              <a:pPr algn="l"/>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在中国共产党倡导建立的以国共合作为基础的抗日民族统一战线旗帜下的全民族抗战中</a:t>
              </a:r>
            </a:p>
          </p:txBody>
        </p:sp>
      </p:grpSp>
      <p:sp>
        <p:nvSpPr>
          <p:cNvPr id="10" name="文本框1"/>
          <p:cNvSpPr/>
          <p:nvPr/>
        </p:nvSpPr>
        <p:spPr>
          <a:xfrm>
            <a:off x="734060" y="3581400"/>
            <a:ext cx="10753090" cy="204914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16" name="文本框1"/>
          <p:cNvSpPr/>
          <p:nvPr/>
        </p:nvSpPr>
        <p:spPr>
          <a:xfrm>
            <a:off x="734695" y="3877945"/>
            <a:ext cx="10447020" cy="175323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随着我们党和国家力量及影响力的不断增强，立志为人类作出新的更大贡献的中国共产党，提出了构建人类命运共同体理念，先后与有关国家和国际组织共创上海精神、丝路精神等，以求与不同种族、不同信仰、不同文化背景的国家共享和平、共同发展。这表现了中国共产党“大就要有大的样子”“为世界谋大同” 的大格局、大情怀。</a:t>
            </a:r>
          </a:p>
        </p:txBody>
      </p:sp>
      <p:grpSp>
        <p:nvGrpSpPr>
          <p:cNvPr id="20" name="组合 19"/>
          <p:cNvGrpSpPr/>
          <p:nvPr/>
        </p:nvGrpSpPr>
        <p:grpSpPr>
          <a:xfrm>
            <a:off x="1019175" y="3285490"/>
            <a:ext cx="10467975" cy="526415"/>
            <a:chOff x="1911" y="2522"/>
            <a:chExt cx="7604" cy="829"/>
          </a:xfrm>
          <a:effectLst>
            <a:outerShdw blurRad="63500" sx="102000" sy="102000" algn="ctr" rotWithShape="0">
              <a:prstClr val="black">
                <a:alpha val="40000"/>
              </a:prstClr>
            </a:outerShdw>
          </a:effectLst>
        </p:grpSpPr>
        <p:sp>
          <p:nvSpPr>
            <p:cNvPr id="21" name="文本框1"/>
            <p:cNvSpPr/>
            <p:nvPr/>
          </p:nvSpPr>
          <p:spPr>
            <a:xfrm>
              <a:off x="1911" y="2522"/>
              <a:ext cx="7270"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a:solidFill>
                  <a:schemeClr val="bg1"/>
                </a:solidFill>
                <a:effectLst/>
                <a:latin typeface="汉仪超粗宋简" panose="02010600000101010101" charset="-122"/>
                <a:ea typeface="汉仪超粗宋简" panose="02010600000101010101" charset="-122"/>
              </a:endParaRPr>
            </a:p>
          </p:txBody>
        </p:sp>
        <p:sp>
          <p:nvSpPr>
            <p:cNvPr id="22" name="文本框1"/>
            <p:cNvSpPr/>
            <p:nvPr/>
          </p:nvSpPr>
          <p:spPr>
            <a:xfrm>
              <a:off x="2027" y="2648"/>
              <a:ext cx="7488" cy="628"/>
            </a:xfrm>
            <a:prstGeom prst="rect">
              <a:avLst/>
            </a:prstGeom>
          </p:spPr>
          <p:txBody>
            <a:bodyPr wrap="square">
              <a:spAutoFit/>
            </a:bodyPr>
            <a:lstStyle/>
            <a:p>
              <a:pPr algn="ctr"/>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在进入和平年代特别是进入新时代后</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7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200"/>
                            </p:stCondLst>
                            <p:childTnLst>
                              <p:par>
                                <p:cTn id="23" presetID="1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down)">
                                      <p:cBhvr>
                                        <p:cTn id="26" dur="500"/>
                                        <p:tgtEl>
                                          <p:spTgt spid="24"/>
                                        </p:tgtEl>
                                      </p:cBhvr>
                                    </p:animEffect>
                                  </p:childTnLst>
                                </p:cTn>
                              </p:par>
                            </p:childTnLst>
                          </p:cTn>
                        </p:par>
                        <p:par>
                          <p:cTn id="27" fill="hold">
                            <p:stCondLst>
                              <p:cond delay="27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200"/>
                            </p:stCondLst>
                            <p:childTnLst>
                              <p:par>
                                <p:cTn id="32" presetID="53" presetClass="entr" presetSubtype="16"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700"/>
                            </p:stCondLst>
                            <p:childTnLst>
                              <p:par>
                                <p:cTn id="38" presetID="12" presetClass="entr" presetSubtype="1"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p:tgtEl>
                                          <p:spTgt spid="10"/>
                                        </p:tgtEl>
                                        <p:attrNameLst>
                                          <p:attrName>ppt_y</p:attrName>
                                        </p:attrNameLst>
                                      </p:cBhvr>
                                      <p:tavLst>
                                        <p:tav tm="0">
                                          <p:val>
                                            <p:strVal val="#ppt_y-#ppt_h*1.125000"/>
                                          </p:val>
                                        </p:tav>
                                        <p:tav tm="100000">
                                          <p:val>
                                            <p:strVal val="#ppt_y"/>
                                          </p:val>
                                        </p:tav>
                                      </p:tavLst>
                                    </p:anim>
                                    <p:animEffect transition="in" filter="wipe(down)">
                                      <p:cBhvr>
                                        <p:cTn id="41" dur="500"/>
                                        <p:tgtEl>
                                          <p:spTgt spid="10"/>
                                        </p:tgtEl>
                                      </p:cBhvr>
                                    </p:animEffect>
                                  </p:childTnLst>
                                </p:cTn>
                              </p:par>
                            </p:childTnLst>
                          </p:cTn>
                        </p:par>
                        <p:par>
                          <p:cTn id="42" fill="hold">
                            <p:stCondLst>
                              <p:cond delay="42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24" grpId="0" bldLvl="0" animBg="1"/>
      <p:bldP spid="24" grpId="1" animBg="1"/>
      <p:bldP spid="27" grpId="0" bldLvl="0" animBg="1"/>
      <p:bldP spid="27" grpId="1"/>
      <p:bldP spid="10" grpId="0" bldLvl="0" animBg="1"/>
      <p:bldP spid="10" grpId="1" animBg="1"/>
      <p:bldP spid="16" grpId="0" bldLvl="0" animBg="1"/>
      <p:bldP spid="16"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912110"/>
          </a:xfrm>
          <a:prstGeom prst="rect">
            <a:avLst/>
          </a:prstGeom>
        </p:spPr>
      </p:pic>
      <p:pic>
        <p:nvPicPr>
          <p:cNvPr id="8" name="图片 7" descr="989b456f7ce522cccb7ec08b294ced27"/>
          <p:cNvPicPr>
            <a:picLocks noChangeAspect="1"/>
          </p:cNvPicPr>
          <p:nvPr/>
        </p:nvPicPr>
        <p:blipFill>
          <a:blip r:embed="rId4"/>
          <a:srcRect/>
          <a:stretch>
            <a:fillRect/>
          </a:stretch>
        </p:blipFill>
        <p:spPr>
          <a:xfrm>
            <a:off x="2795270" y="5126355"/>
            <a:ext cx="6603365" cy="1585595"/>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5302250"/>
            <a:ext cx="12192000" cy="1555750"/>
          </a:xfrm>
          <a:prstGeom prst="rect">
            <a:avLst/>
          </a:prstGeom>
        </p:spPr>
      </p:pic>
      <p:pic>
        <p:nvPicPr>
          <p:cNvPr id="7" name="图片 6" descr="图片包含 红色, 黑色, 游戏机, 白色&#10;&#10;描述已自动生成"/>
          <p:cNvPicPr>
            <a:picLocks noChangeAspect="1"/>
          </p:cNvPicPr>
          <p:nvPr/>
        </p:nvPicPr>
        <p:blipFill>
          <a:blip r:embed="rId5"/>
          <a:stretch>
            <a:fillRect/>
          </a:stretch>
        </p:blipFill>
        <p:spPr>
          <a:xfrm flipH="1">
            <a:off x="-635" y="5302250"/>
            <a:ext cx="12193270" cy="1555750"/>
          </a:xfrm>
          <a:prstGeom prst="rect">
            <a:avLst/>
          </a:prstGeom>
        </p:spPr>
      </p:pic>
      <p:pic>
        <p:nvPicPr>
          <p:cNvPr id="26" name="图片 25"/>
          <p:cNvPicPr>
            <a:picLocks noChangeAspect="1"/>
          </p:cNvPicPr>
          <p:nvPr/>
        </p:nvPicPr>
        <p:blipFill>
          <a:blip r:embed="rId6"/>
          <a:stretch>
            <a:fillRect/>
          </a:stretch>
        </p:blipFill>
        <p:spPr>
          <a:xfrm>
            <a:off x="635" y="6073775"/>
            <a:ext cx="12192000" cy="784225"/>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031095" y="283210"/>
            <a:ext cx="1821180" cy="572135"/>
          </a:xfrm>
          <a:prstGeom prst="rect">
            <a:avLst/>
          </a:prstGeom>
        </p:spPr>
      </p:pic>
      <p:sp>
        <p:nvSpPr>
          <p:cNvPr id="4" name="剪去对角的矩形 3"/>
          <p:cNvSpPr/>
          <p:nvPr/>
        </p:nvSpPr>
        <p:spPr>
          <a:xfrm>
            <a:off x="2303145" y="2533650"/>
            <a:ext cx="7727950" cy="1922780"/>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03145" y="2851150"/>
            <a:ext cx="7728585" cy="706755"/>
          </a:xfrm>
          <a:prstGeom prst="rect">
            <a:avLst/>
          </a:prstGeom>
          <a:noFill/>
        </p:spPr>
        <p:txBody>
          <a:bodyPr wrap="square" rtlCol="0">
            <a:spAutoFit/>
          </a:bodyPr>
          <a:lstStyle/>
          <a:p>
            <a:pPr algn="ctr"/>
            <a:r>
              <a:rPr lang="zh-CN" altLang="en-US" sz="4000" dirty="0">
                <a:effectLst/>
                <a:latin typeface="汉仪超粗宋简" panose="02010600000101010101" charset="-122"/>
                <a:ea typeface="汉仪超粗宋简" panose="02010600000101010101" charset="-122"/>
                <a:sym typeface="+mn-ea"/>
              </a:rPr>
              <a:t>对</a:t>
            </a:r>
            <a:r>
              <a:rPr lang="en-US" altLang="zh-CN" sz="4000" dirty="0">
                <a:effectLst/>
                <a:latin typeface="汉仪超粗宋简" panose="02010600000101010101" charset="-122"/>
                <a:ea typeface="汉仪超粗宋简" panose="02010600000101010101" charset="-122"/>
                <a:sym typeface="+mn-ea"/>
              </a:rPr>
              <a:t>中国共产党精神谱系初步</a:t>
            </a:r>
            <a:r>
              <a:rPr lang="zh-CN" altLang="en-US" sz="4000" dirty="0">
                <a:effectLst/>
                <a:latin typeface="汉仪超粗宋简" panose="02010600000101010101" charset="-122"/>
                <a:ea typeface="汉仪超粗宋简" panose="02010600000101010101" charset="-122"/>
                <a:sym typeface="+mn-ea"/>
              </a:rPr>
              <a:t>构架</a:t>
            </a:r>
            <a:endParaRPr lang="zh-CN" altLang="en-US" sz="4000">
              <a:solidFill>
                <a:schemeClr val="tx1"/>
              </a:solidFill>
              <a:latin typeface="汉仪雅酷黑简" panose="00020600040101010101" charset="-122"/>
              <a:ea typeface="汉仪雅酷黑简" panose="00020600040101010101" charset="-122"/>
            </a:endParaRPr>
          </a:p>
        </p:txBody>
      </p:sp>
      <p:sp>
        <p:nvSpPr>
          <p:cNvPr id="15" name="文本框 14"/>
          <p:cNvSpPr txBox="1"/>
          <p:nvPr/>
        </p:nvSpPr>
        <p:spPr>
          <a:xfrm>
            <a:off x="2303780" y="3640455"/>
            <a:ext cx="7727315" cy="460375"/>
          </a:xfrm>
          <a:prstGeom prst="rect">
            <a:avLst/>
          </a:prstGeom>
          <a:noFill/>
        </p:spPr>
        <p:txBody>
          <a:bodyPr wrap="square" rtlCol="0">
            <a:spAutoFit/>
          </a:bodyPr>
          <a:lstStyle/>
          <a:p>
            <a:pPr algn="dist"/>
            <a:r>
              <a:rPr lang="zh-CN" altLang="en-US" sz="2400">
                <a:solidFill>
                  <a:schemeClr val="tx1"/>
                </a:solidFill>
                <a:latin typeface="汉仪许静行楷繁" panose="00020600040101010101" charset="-122"/>
                <a:ea typeface="汉仪许静行楷繁" panose="00020600040101010101" charset="-122"/>
              </a:rPr>
              <a:t>The preliminary framework of the spiritual genealogy Party of China</a:t>
            </a:r>
          </a:p>
        </p:txBody>
      </p:sp>
      <p:sp>
        <p:nvSpPr>
          <p:cNvPr id="17" name="文本框 16"/>
          <p:cNvSpPr txBox="1"/>
          <p:nvPr/>
        </p:nvSpPr>
        <p:spPr>
          <a:xfrm>
            <a:off x="4785360" y="1394460"/>
            <a:ext cx="2623820" cy="829945"/>
          </a:xfrm>
          <a:prstGeom prst="rect">
            <a:avLst/>
          </a:prstGeom>
          <a:noFill/>
        </p:spPr>
        <p:txBody>
          <a:bodyPr wrap="none" rtlCol="0">
            <a:spAutoFit/>
          </a:bodyPr>
          <a:lstStyle/>
          <a:p>
            <a:r>
              <a:rPr lang="zh-CN" altLang="en-US" sz="48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第三部分</a:t>
            </a:r>
            <a:endParaRPr lang="zh-CN" altLang="en-US" sz="4800" b="1"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anim calcmode="lin" valueType="num">
                                      <p:cBhvr>
                                        <p:cTn id="2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15" grpId="0"/>
      <p:bldP spid="15" grpId="1"/>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69215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第三部分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对中国共产党精神谱系初步构架</a:t>
            </a:r>
          </a:p>
        </p:txBody>
      </p:sp>
      <p:sp>
        <p:nvSpPr>
          <p:cNvPr id="6" name="文本框"/>
          <p:cNvSpPr/>
          <p:nvPr>
            <p:custDataLst>
              <p:tags r:id="rId1"/>
            </p:custDataLst>
          </p:nvPr>
        </p:nvSpPr>
        <p:spPr>
          <a:xfrm>
            <a:off x="1164590" y="124968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精神不能脱离主体而单独存在，中国共产党精神谱系的构建同样不能脱离其主体发展的历史</a:t>
            </a:r>
          </a:p>
        </p:txBody>
      </p:sp>
      <p:pic>
        <p:nvPicPr>
          <p:cNvPr id="36" name="图片 35"/>
          <p:cNvPicPr>
            <a:picLocks noChangeAspect="1"/>
          </p:cNvPicPr>
          <p:nvPr/>
        </p:nvPicPr>
        <p:blipFill>
          <a:blip r:embed="rId9"/>
          <a:stretch>
            <a:fillRect/>
          </a:stretch>
        </p:blipFill>
        <p:spPr>
          <a:xfrm>
            <a:off x="719455" y="944245"/>
            <a:ext cx="634365" cy="925195"/>
          </a:xfrm>
          <a:prstGeom prst="rect">
            <a:avLst/>
          </a:prstGeom>
        </p:spPr>
      </p:pic>
      <p:grpSp>
        <p:nvGrpSpPr>
          <p:cNvPr id="11" name="组合 10"/>
          <p:cNvGrpSpPr/>
          <p:nvPr/>
        </p:nvGrpSpPr>
        <p:grpSpPr>
          <a:xfrm>
            <a:off x="638175" y="2235200"/>
            <a:ext cx="10857865" cy="1823085"/>
            <a:chOff x="5663354" y="1790043"/>
            <a:chExt cx="5395573" cy="4067277"/>
          </a:xfrm>
        </p:grpSpPr>
        <p:sp>
          <p:nvSpPr>
            <p:cNvPr id="17" name="圆角矩形 36"/>
            <p:cNvSpPr/>
            <p:nvPr/>
          </p:nvSpPr>
          <p:spPr>
            <a:xfrm>
              <a:off x="5663354" y="1858448"/>
              <a:ext cx="5395573" cy="3998872"/>
            </a:xfrm>
            <a:prstGeom prst="roundRect">
              <a:avLst>
                <a:gd name="adj" fmla="val 0"/>
              </a:avLst>
            </a:prstGeom>
            <a:noFill/>
            <a:ln>
              <a:gradFill>
                <a:gsLst>
                  <a:gs pos="0">
                    <a:schemeClr val="accent1">
                      <a:lumMod val="5000"/>
                      <a:lumOff val="95000"/>
                    </a:schemeClr>
                  </a:gs>
                  <a:gs pos="39000">
                    <a:srgbClr val="C00000"/>
                  </a:gs>
                  <a:gs pos="69000">
                    <a:srgbClr val="FFC000"/>
                  </a:gs>
                  <a:gs pos="100000">
                    <a:schemeClr val="accent4">
                      <a:lumMod val="50000"/>
                    </a:schemeClr>
                  </a:gs>
                </a:gsLst>
                <a:lin ang="5400000" scaled="1"/>
              </a:grad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sp>
          <p:nvSpPr>
            <p:cNvPr id="18" name="平行四边形 17"/>
            <p:cNvSpPr/>
            <p:nvPr/>
          </p:nvSpPr>
          <p:spPr>
            <a:xfrm flipH="1">
              <a:off x="5928397" y="1790043"/>
              <a:ext cx="4191000" cy="136800"/>
            </a:xfrm>
            <a:prstGeom prst="parallelogram">
              <a:avLst>
                <a:gd name="adj" fmla="val 85155"/>
              </a:avLst>
            </a:prstGeom>
            <a:gradFill>
              <a:gsLst>
                <a:gs pos="82000">
                  <a:srgbClr val="FFC000"/>
                </a:gs>
                <a:gs pos="98000">
                  <a:srgbClr val="C00000"/>
                </a:gs>
                <a:gs pos="73000">
                  <a:srgbClr val="C00000"/>
                </a:gs>
              </a:gsLst>
              <a:lin ang="18900000" scaled="0"/>
            </a:gradFill>
            <a:ln>
              <a:noFill/>
            </a:ln>
            <a:effectLst/>
          </p:spPr>
          <p:txBody>
            <a:bodyPr vert="horz" wrap="square" lIns="91440" tIns="45720" rIns="91440" bIns="45720" numCol="1" rtlCol="0" anchor="t" anchorCtr="0" compatLnSpc="1">
              <a:noAutofit/>
            </a:bodyPr>
            <a:lstStyle/>
            <a:p>
              <a:pPr lvl="0" algn="l">
                <a:buClrTx/>
                <a:buSzTx/>
                <a:buFontTx/>
              </a:pPr>
              <a:endParaRPr lang="zh-CN" altLang="en-US" sz="2400" kern="0"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grpSp>
      <p:sp>
        <p:nvSpPr>
          <p:cNvPr id="19" name="文本框 18"/>
          <p:cNvSpPr txBox="1"/>
          <p:nvPr/>
        </p:nvSpPr>
        <p:spPr>
          <a:xfrm>
            <a:off x="638175" y="2274570"/>
            <a:ext cx="10857865" cy="1753235"/>
          </a:xfrm>
          <a:prstGeom prst="rect">
            <a:avLst/>
          </a:prstGeom>
          <a:noFill/>
        </p:spPr>
        <p:txBody>
          <a:bodyPr wrap="square" rtlCol="0">
            <a:spAutoFit/>
          </a:bodyPr>
          <a:lstStyle/>
          <a:p>
            <a:pPr>
              <a:lnSpc>
                <a:spcPct val="150000"/>
              </a:lnSpc>
            </a:pPr>
            <a:r>
              <a:rPr lang="en-US" altLang="zh-CN">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    </a:t>
            </a:r>
            <a:r>
              <a:rPr lang="zh-CN" altLang="en-US">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中国共产党建立丰功伟绩的历程，也是不断培育形成其伟大精神的历程。中国共产党先后走过革命、建设和改革开放及进入新时代的不同阶段和时期，相应其精神演化也依次展现为：</a:t>
            </a:r>
            <a:r>
              <a:rPr lang="zh-CN" altLang="en-US">
                <a:solidFill>
                  <a:srgbClr val="C00000"/>
                </a:solidFill>
                <a:effectLst/>
                <a:latin typeface="汉仪超粗宋简" panose="02010600000101010101" charset="-122"/>
                <a:ea typeface="汉仪超粗宋简" panose="02010600000101010101" charset="-122"/>
                <a:cs typeface="汉仪超粗宋简" panose="02010600000101010101" charset="-122"/>
              </a:rPr>
              <a:t>革命精神—艰苦创业精神—改革开放精神—新时代伟大奋斗精神</a:t>
            </a:r>
            <a:r>
              <a:rPr lang="zh-CN" altLang="en-US">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rPr>
              <a:t>，这体现了中国共产党精神发展的连续性和阶段性的统一。联系到中国共产党精神的来源，中国共产党精神谱系框架大致可由</a:t>
            </a:r>
            <a:r>
              <a:rPr lang="zh-CN" altLang="en-US">
                <a:solidFill>
                  <a:srgbClr val="C00000"/>
                </a:solidFill>
                <a:effectLst/>
                <a:latin typeface="汉仪超粗宋简" panose="02010600000101010101" charset="-122"/>
                <a:ea typeface="汉仪超粗宋简" panose="02010600000101010101" charset="-122"/>
                <a:cs typeface="汉仪超粗宋简" panose="02010600000101010101" charset="-122"/>
              </a:rPr>
              <a:t>五个部分组成。</a:t>
            </a:r>
          </a:p>
        </p:txBody>
      </p:sp>
      <p:grpSp>
        <p:nvGrpSpPr>
          <p:cNvPr id="45" name="组合 44"/>
          <p:cNvGrpSpPr/>
          <p:nvPr/>
        </p:nvGrpSpPr>
        <p:grpSpPr>
          <a:xfrm>
            <a:off x="719455" y="4202430"/>
            <a:ext cx="10775950" cy="945515"/>
            <a:chOff x="1130" y="1886"/>
            <a:chExt cx="16970" cy="1489"/>
          </a:xfrm>
        </p:grpSpPr>
        <p:sp>
          <p:nvSpPr>
            <p:cNvPr id="20" name="平行四边形 19"/>
            <p:cNvSpPr/>
            <p:nvPr/>
          </p:nvSpPr>
          <p:spPr>
            <a:xfrm>
              <a:off x="1130" y="1896"/>
              <a:ext cx="10357" cy="1479"/>
            </a:xfrm>
            <a:prstGeom prst="parallelogram">
              <a:avLst/>
            </a:prstGeom>
            <a:gradFill flip="none" rotWithShape="1">
              <a:gsLst>
                <a:gs pos="0">
                  <a:srgbClr val="FFC000"/>
                </a:gs>
                <a:gs pos="100000">
                  <a:schemeClr val="accent4">
                    <a:lumMod val="20000"/>
                    <a:lumOff val="80000"/>
                  </a:scheme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457200">
                <a:defRPr/>
              </a:pPr>
              <a:endParaRPr lang="zh-CN" altLang="en-US" kern="0" dirty="0">
                <a:solidFill>
                  <a:prstClr val="white"/>
                </a:solidFill>
                <a:latin typeface="思源黑体 CN Bold" panose="020B0800000000000000" charset="-122"/>
                <a:ea typeface="思源黑体 CN Bold" panose="020B0800000000000000" charset="-122"/>
                <a:sym typeface="微软雅黑" panose="020B0503020204020204" charset="-122"/>
              </a:endParaRPr>
            </a:p>
          </p:txBody>
        </p:sp>
        <p:sp>
          <p:nvSpPr>
            <p:cNvPr id="21" name="平行四边形 20"/>
            <p:cNvSpPr/>
            <p:nvPr/>
          </p:nvSpPr>
          <p:spPr>
            <a:xfrm>
              <a:off x="2290" y="1886"/>
              <a:ext cx="15810" cy="1488"/>
            </a:xfrm>
            <a:prstGeom prst="parallelogram">
              <a:avLst/>
            </a:prstGeom>
            <a:solidFill>
              <a:srgbClr val="BE18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800">
                <a:solidFill>
                  <a:srgbClr val="C00000"/>
                </a:solidFill>
                <a:latin typeface="思源黑体 CN Heavy" panose="020B0A00000000000000" charset="-122"/>
                <a:ea typeface="思源黑体 CN Heavy" panose="020B0A00000000000000" charset="-122"/>
                <a:sym typeface="微软雅黑" panose="020B0503020204020204" charset="-122"/>
              </a:endParaRPr>
            </a:p>
          </p:txBody>
        </p:sp>
        <p:sp>
          <p:nvSpPr>
            <p:cNvPr id="22" name="文本框 21"/>
            <p:cNvSpPr txBox="1"/>
            <p:nvPr/>
          </p:nvSpPr>
          <p:spPr>
            <a:xfrm>
              <a:off x="3810" y="2236"/>
              <a:ext cx="12706" cy="841"/>
            </a:xfrm>
            <a:prstGeom prst="rect">
              <a:avLst/>
            </a:prstGeom>
            <a:noFill/>
          </p:spPr>
          <p:txBody>
            <a:bodyPr wrap="square" rtlCol="0">
              <a:spAutoFit/>
            </a:bodyPr>
            <a:lstStyle/>
            <a:p>
              <a:pPr>
                <a:lnSpc>
                  <a:spcPct val="120000"/>
                </a:lnSpc>
                <a:defRPr/>
              </a:pPr>
              <a:r>
                <a:rPr lang="zh-CN" altLang="en-US" sz="2400" dirty="0">
                  <a:solidFill>
                    <a:schemeClr val="bg1"/>
                  </a:solidFill>
                  <a:latin typeface="汉仪超粗宋简" panose="02010600000101010101" charset="-122"/>
                  <a:ea typeface="汉仪超粗宋简" panose="02010600000101010101" charset="-122"/>
                  <a:cs typeface="汉仪超粗宋简" panose="02010600000101010101" charset="-122"/>
                </a:rPr>
                <a:t>中国共产党精神主要来源</a:t>
              </a:r>
            </a:p>
          </p:txBody>
        </p:sp>
        <p:sp>
          <p:nvSpPr>
            <p:cNvPr id="23" name="文本"/>
            <p:cNvSpPr/>
            <p:nvPr/>
          </p:nvSpPr>
          <p:spPr bwMode="auto">
            <a:xfrm>
              <a:off x="3226" y="2430"/>
              <a:ext cx="360" cy="414"/>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charset="-122"/>
                <a:ea typeface="思源黑体 CN Bold" panose="020B0800000000000000" charset="-122"/>
                <a:sym typeface="微软雅黑" panose="020B0503020204020204" charset="-122"/>
              </a:endParaRPr>
            </a:p>
          </p:txBody>
        </p:sp>
      </p:grpSp>
      <p:sp>
        <p:nvSpPr>
          <p:cNvPr id="10" name="文本框 9"/>
          <p:cNvSpPr txBox="1"/>
          <p:nvPr/>
        </p:nvSpPr>
        <p:spPr>
          <a:xfrm>
            <a:off x="1012190" y="4218940"/>
            <a:ext cx="522605" cy="953135"/>
          </a:xfrm>
          <a:prstGeom prst="rect">
            <a:avLst/>
          </a:prstGeom>
          <a:noFill/>
        </p:spPr>
        <p:txBody>
          <a:bodyPr wrap="square" rtlCol="0">
            <a:spAutoFit/>
          </a:bodyPr>
          <a:lstStyle/>
          <a:p>
            <a:r>
              <a:rPr lang="zh-CN" altLang="en-US" sz="2800">
                <a:latin typeface="汉仪超粗宋简" panose="02010600000101010101" charset="-122"/>
                <a:ea typeface="汉仪超粗宋简" panose="02010600000101010101" charset="-122"/>
              </a:rPr>
              <a:t>序谱</a:t>
            </a:r>
          </a:p>
        </p:txBody>
      </p:sp>
      <p:sp>
        <p:nvSpPr>
          <p:cNvPr id="16" name="文本框 15"/>
          <p:cNvSpPr txBox="1"/>
          <p:nvPr/>
        </p:nvSpPr>
        <p:spPr>
          <a:xfrm>
            <a:off x="719455" y="5202555"/>
            <a:ext cx="10776585" cy="810260"/>
          </a:xfrm>
          <a:prstGeom prst="rect">
            <a:avLst/>
          </a:prstGeom>
          <a:noFill/>
        </p:spPr>
        <p:txBody>
          <a:bodyPr wrap="square" rtlCol="0" anchor="t">
            <a:spAutoFit/>
          </a:bodyPr>
          <a:lstStyle/>
          <a:p>
            <a:pPr>
              <a:lnSpc>
                <a:spcPct val="130000"/>
              </a:lnSpc>
              <a:spcBef>
                <a:spcPts val="0"/>
              </a:spcBef>
              <a:spcAft>
                <a:spcPts val="0"/>
              </a:spcAft>
            </a:pPr>
            <a:r>
              <a:rPr lang="en-US" altLang="zh-CN">
                <a:solidFill>
                  <a:schemeClr val="accent4">
                    <a:lumMod val="50000"/>
                  </a:schemeClr>
                </a:solidFill>
                <a:latin typeface="汉仪超粗宋简" panose="02010600000101010101" charset="-122"/>
                <a:ea typeface="汉仪超粗宋简" panose="02010600000101010101" charset="-122"/>
              </a:rPr>
              <a:t>    </a:t>
            </a:r>
            <a:r>
              <a:rPr lang="zh-CN" altLang="en-US">
                <a:solidFill>
                  <a:schemeClr val="accent4">
                    <a:lumMod val="50000"/>
                  </a:schemeClr>
                </a:solidFill>
                <a:latin typeface="汉仪超粗宋简" panose="02010600000101010101" charset="-122"/>
                <a:ea typeface="汉仪超粗宋简" panose="02010600000101010101" charset="-122"/>
              </a:rPr>
              <a:t>主要有马克思列宁主义、中华民族伟大精神、辛亥革命精神、孙中山革命精神、五四精神等。这些精神对中国共产党精神产生发展起到了基础和来源的作用。</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49"/>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14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48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53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5800"/>
                            </p:stCondLst>
                            <p:childTnLst>
                              <p:par>
                                <p:cTn id="41" presetID="12" presetClass="entr" presetSubtype="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p:tgtEl>
                                          <p:spTgt spid="45"/>
                                        </p:tgtEl>
                                        <p:attrNameLst>
                                          <p:attrName>ppt_x</p:attrName>
                                        </p:attrNameLst>
                                      </p:cBhvr>
                                      <p:tavLst>
                                        <p:tav tm="0">
                                          <p:val>
                                            <p:strVal val="#ppt_x-#ppt_w*1.125000"/>
                                          </p:val>
                                        </p:tav>
                                        <p:tav tm="100000">
                                          <p:val>
                                            <p:strVal val="#ppt_x"/>
                                          </p:val>
                                        </p:tav>
                                      </p:tavLst>
                                    </p:anim>
                                    <p:animEffect transition="in" filter="wipe(right)">
                                      <p:cBhvr>
                                        <p:cTn id="44" dur="500"/>
                                        <p:tgtEl>
                                          <p:spTgt spid="45"/>
                                        </p:tgtEl>
                                      </p:cBhvr>
                                    </p:animEffect>
                                  </p:childTnLst>
                                </p:cTn>
                              </p:par>
                            </p:childTnLst>
                          </p:cTn>
                        </p:par>
                        <p:par>
                          <p:cTn id="45" fill="hold">
                            <p:stCondLst>
                              <p:cond delay="6300"/>
                            </p:stCondLst>
                            <p:childTnLst>
                              <p:par>
                                <p:cTn id="46" presetID="1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ppt_x</p:attrName>
                                        </p:attrNameLst>
                                      </p:cBhvr>
                                      <p:tavLst>
                                        <p:tav tm="0">
                                          <p:val>
                                            <p:strVal val="#ppt_x-#ppt_w*1.125000"/>
                                          </p:val>
                                        </p:tav>
                                        <p:tav tm="100000">
                                          <p:val>
                                            <p:strVal val="#ppt_x"/>
                                          </p:val>
                                        </p:tav>
                                      </p:tavLst>
                                    </p:anim>
                                    <p:animEffect transition="in" filter="wipe(right)">
                                      <p:cBhvr>
                                        <p:cTn id="49" dur="500"/>
                                        <p:tgtEl>
                                          <p:spTgt spid="10"/>
                                        </p:tgtEl>
                                      </p:cBhvr>
                                    </p:animEffect>
                                  </p:childTnLst>
                                </p:cTn>
                              </p:par>
                            </p:childTnLst>
                          </p:cTn>
                        </p:par>
                        <p:par>
                          <p:cTn id="50" fill="hold">
                            <p:stCondLst>
                              <p:cond delay="6800"/>
                            </p:stCondLst>
                            <p:childTnLst>
                              <p:par>
                                <p:cTn id="51" presetID="22" presetClass="entr" presetSubtype="4"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down)">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9" grpId="0"/>
      <p:bldP spid="19" grpId="1"/>
      <p:bldP spid="10" grpId="0"/>
      <p:bldP spid="10" grpId="1"/>
      <p:bldP spid="16" grpId="0"/>
      <p:bldP spid="16"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69215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6"/>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第三部分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对中国共产党精神谱系初步构架</a:t>
            </a:r>
          </a:p>
        </p:txBody>
      </p:sp>
      <p:grpSp>
        <p:nvGrpSpPr>
          <p:cNvPr id="45" name="组合 44"/>
          <p:cNvGrpSpPr/>
          <p:nvPr/>
        </p:nvGrpSpPr>
        <p:grpSpPr>
          <a:xfrm>
            <a:off x="719455" y="1146810"/>
            <a:ext cx="10775950" cy="945515"/>
            <a:chOff x="1130" y="1886"/>
            <a:chExt cx="16970" cy="1489"/>
          </a:xfrm>
        </p:grpSpPr>
        <p:sp>
          <p:nvSpPr>
            <p:cNvPr id="20" name="平行四边形 19"/>
            <p:cNvSpPr/>
            <p:nvPr/>
          </p:nvSpPr>
          <p:spPr>
            <a:xfrm>
              <a:off x="1130" y="1896"/>
              <a:ext cx="10357" cy="1479"/>
            </a:xfrm>
            <a:prstGeom prst="parallelogram">
              <a:avLst/>
            </a:prstGeom>
            <a:gradFill flip="none" rotWithShape="1">
              <a:gsLst>
                <a:gs pos="0">
                  <a:srgbClr val="FFC000"/>
                </a:gs>
                <a:gs pos="100000">
                  <a:schemeClr val="accent4">
                    <a:lumMod val="20000"/>
                    <a:lumOff val="80000"/>
                  </a:scheme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457200">
                <a:defRPr/>
              </a:pPr>
              <a:endParaRPr lang="zh-CN" altLang="en-US" kern="0" dirty="0">
                <a:solidFill>
                  <a:prstClr val="white"/>
                </a:solidFill>
                <a:latin typeface="思源黑体 CN Bold" panose="020B0800000000000000" charset="-122"/>
                <a:ea typeface="思源黑体 CN Bold" panose="020B0800000000000000" charset="-122"/>
                <a:sym typeface="微软雅黑" panose="020B0503020204020204" charset="-122"/>
              </a:endParaRPr>
            </a:p>
          </p:txBody>
        </p:sp>
        <p:sp>
          <p:nvSpPr>
            <p:cNvPr id="21" name="平行四边形 20"/>
            <p:cNvSpPr/>
            <p:nvPr/>
          </p:nvSpPr>
          <p:spPr>
            <a:xfrm>
              <a:off x="2290" y="1886"/>
              <a:ext cx="15810" cy="1488"/>
            </a:xfrm>
            <a:prstGeom prst="parallelogram">
              <a:avLst/>
            </a:prstGeom>
            <a:solidFill>
              <a:srgbClr val="BE18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800">
                <a:solidFill>
                  <a:srgbClr val="C00000"/>
                </a:solidFill>
                <a:latin typeface="思源黑体 CN Heavy" panose="020B0A00000000000000" charset="-122"/>
                <a:ea typeface="思源黑体 CN Heavy" panose="020B0A00000000000000" charset="-122"/>
                <a:sym typeface="微软雅黑" panose="020B0503020204020204" charset="-122"/>
              </a:endParaRPr>
            </a:p>
          </p:txBody>
        </p:sp>
        <p:sp>
          <p:nvSpPr>
            <p:cNvPr id="22" name="文本框 21"/>
            <p:cNvSpPr txBox="1"/>
            <p:nvPr/>
          </p:nvSpPr>
          <p:spPr>
            <a:xfrm>
              <a:off x="3810" y="2236"/>
              <a:ext cx="12706" cy="841"/>
            </a:xfrm>
            <a:prstGeom prst="rect">
              <a:avLst/>
            </a:prstGeom>
            <a:noFill/>
          </p:spPr>
          <p:txBody>
            <a:bodyPr wrap="square" rtlCol="0">
              <a:spAutoFit/>
            </a:bodyPr>
            <a:lstStyle/>
            <a:p>
              <a:pPr>
                <a:lnSpc>
                  <a:spcPct val="120000"/>
                </a:lnSpc>
                <a:defRPr/>
              </a:pPr>
              <a:r>
                <a:rPr lang="zh-CN" altLang="en-US" sz="2400" dirty="0">
                  <a:solidFill>
                    <a:schemeClr val="bg1"/>
                  </a:solidFill>
                  <a:latin typeface="汉仪超粗宋简" panose="02010600000101010101" charset="-122"/>
                  <a:ea typeface="汉仪超粗宋简" panose="02010600000101010101" charset="-122"/>
                  <a:cs typeface="汉仪超粗宋简" panose="02010600000101010101" charset="-122"/>
                </a:rPr>
                <a:t>中国共产党革命精神</a:t>
              </a:r>
            </a:p>
          </p:txBody>
        </p:sp>
        <p:sp>
          <p:nvSpPr>
            <p:cNvPr id="23" name="文本"/>
            <p:cNvSpPr/>
            <p:nvPr/>
          </p:nvSpPr>
          <p:spPr bwMode="auto">
            <a:xfrm>
              <a:off x="3226" y="2430"/>
              <a:ext cx="360" cy="414"/>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charset="-122"/>
                <a:ea typeface="思源黑体 CN Bold" panose="020B0800000000000000" charset="-122"/>
                <a:sym typeface="微软雅黑" panose="020B0503020204020204" charset="-122"/>
              </a:endParaRPr>
            </a:p>
          </p:txBody>
        </p:sp>
      </p:grpSp>
      <p:sp>
        <p:nvSpPr>
          <p:cNvPr id="10" name="文本框 9"/>
          <p:cNvSpPr txBox="1"/>
          <p:nvPr/>
        </p:nvSpPr>
        <p:spPr>
          <a:xfrm>
            <a:off x="1012190" y="1163320"/>
            <a:ext cx="522605" cy="953135"/>
          </a:xfrm>
          <a:prstGeom prst="rect">
            <a:avLst/>
          </a:prstGeom>
          <a:noFill/>
        </p:spPr>
        <p:txBody>
          <a:bodyPr wrap="square" rtlCol="0">
            <a:spAutoFit/>
          </a:bodyPr>
          <a:lstStyle/>
          <a:p>
            <a:r>
              <a:rPr lang="zh-CN" altLang="en-US" sz="2800">
                <a:latin typeface="汉仪超粗宋简" panose="02010600000101010101" charset="-122"/>
                <a:ea typeface="汉仪超粗宋简" panose="02010600000101010101" charset="-122"/>
              </a:rPr>
              <a:t>正谱</a:t>
            </a:r>
          </a:p>
        </p:txBody>
      </p:sp>
      <p:sp>
        <p:nvSpPr>
          <p:cNvPr id="16" name="文本框 15"/>
          <p:cNvSpPr txBox="1"/>
          <p:nvPr/>
        </p:nvSpPr>
        <p:spPr>
          <a:xfrm>
            <a:off x="719455" y="2299335"/>
            <a:ext cx="10776585" cy="1889760"/>
          </a:xfrm>
          <a:prstGeom prst="rect">
            <a:avLst/>
          </a:prstGeom>
          <a:noFill/>
        </p:spPr>
        <p:txBody>
          <a:bodyPr wrap="square" rtlCol="0" anchor="t">
            <a:spAutoFit/>
          </a:bodyPr>
          <a:lstStyle/>
          <a:p>
            <a:pPr>
              <a:lnSpc>
                <a:spcPct val="130000"/>
              </a:lnSpc>
              <a:spcBef>
                <a:spcPts val="0"/>
              </a:spcBef>
              <a:spcAft>
                <a:spcPts val="0"/>
              </a:spcAft>
            </a:pPr>
            <a:r>
              <a:rPr lang="en-US" altLang="zh-CN">
                <a:solidFill>
                  <a:schemeClr val="accent4">
                    <a:lumMod val="50000"/>
                  </a:schemeClr>
                </a:solidFill>
                <a:latin typeface="汉仪超粗宋简" panose="02010600000101010101" charset="-122"/>
                <a:ea typeface="汉仪超粗宋简" panose="02010600000101010101" charset="-122"/>
              </a:rPr>
              <a:t>    </a:t>
            </a:r>
            <a:r>
              <a:rPr lang="zh-CN" altLang="en-US">
                <a:solidFill>
                  <a:schemeClr val="accent4">
                    <a:lumMod val="50000"/>
                  </a:schemeClr>
                </a:solidFill>
                <a:latin typeface="汉仪超粗宋简" panose="02010600000101010101" charset="-122"/>
                <a:ea typeface="汉仪超粗宋简" panose="02010600000101010101" charset="-122"/>
              </a:rPr>
              <a:t>这是新民主主义革命时期的中国共产党精神，其主题是革命，是中国共产党精神次第演进中出现的第一个主要形态。党的主要领导人对革命精神都作过重要论述，邓小平同志把革命精神概括为：“发扬革命和拼命精神，严守纪律和自我牺牲精神，大公无私和先人后己精神，压倒一切敌人、压倒一切困难的精神，坚持革命乐观主义、排除万难去争取胜利的精神。”这五种革命精神成为我们理解革命精神内涵的基本依据。</a:t>
            </a:r>
          </a:p>
        </p:txBody>
      </p:sp>
      <p:sp>
        <p:nvSpPr>
          <p:cNvPr id="25" name="文本框1"/>
          <p:cNvSpPr/>
          <p:nvPr/>
        </p:nvSpPr>
        <p:spPr>
          <a:xfrm>
            <a:off x="794385" y="4205605"/>
            <a:ext cx="10474960" cy="172275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ffectLst/>
              <a:latin typeface="汉仪超粗宋简" panose="02010600000101010101" charset="-122"/>
              <a:ea typeface="汉仪超粗宋简" panose="02010600000101010101" charset="-122"/>
            </a:endParaRPr>
          </a:p>
        </p:txBody>
      </p:sp>
      <p:sp>
        <p:nvSpPr>
          <p:cNvPr id="26" name="文本框1"/>
          <p:cNvSpPr/>
          <p:nvPr/>
        </p:nvSpPr>
        <p:spPr>
          <a:xfrm>
            <a:off x="719455" y="4172585"/>
            <a:ext cx="10476230" cy="175323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rgbClr val="C00000"/>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rgbClr val="C00000"/>
                </a:solidFill>
                <a:effectLst/>
                <a:latin typeface="汉仪超粗宋简" panose="02010600000101010101" charset="-122"/>
                <a:ea typeface="汉仪超粗宋简" panose="02010600000101010101" charset="-122"/>
                <a:cs typeface="Arial" panose="020B0604020202020204" pitchFamily="34" charset="0"/>
              </a:rPr>
              <a:t>党在这一时期培育产生的具体精神形态，都属于革命精神范畴，主要包括：红船精神、雨花英烈精神、八一精神、井冈山精神、长征精神、延安精神、抗战精神、西柏坡精神等。其中，红船精神既是中国共产党精神的原点，也是中国共产党革命精神的起点；长征精神、延安精神等把革命精神推向一个高峰，诠释了革命精神的真髓，是中国共产党革命精神最生动、最完整的鲜活范本和表现形态。</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49"/>
                            </p:stCondLst>
                            <p:childTnLst>
                              <p:par>
                                <p:cTn id="17" presetID="1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p:tgtEl>
                                          <p:spTgt spid="45"/>
                                        </p:tgtEl>
                                        <p:attrNameLst>
                                          <p:attrName>ppt_x</p:attrName>
                                        </p:attrNameLst>
                                      </p:cBhvr>
                                      <p:tavLst>
                                        <p:tav tm="0">
                                          <p:val>
                                            <p:strVal val="#ppt_x-#ppt_w*1.125000"/>
                                          </p:val>
                                        </p:tav>
                                        <p:tav tm="100000">
                                          <p:val>
                                            <p:strVal val="#ppt_x"/>
                                          </p:val>
                                        </p:tav>
                                      </p:tavLst>
                                    </p:anim>
                                    <p:animEffect transition="in" filter="wipe(right)">
                                      <p:cBhvr>
                                        <p:cTn id="20" dur="500"/>
                                        <p:tgtEl>
                                          <p:spTgt spid="45"/>
                                        </p:tgtEl>
                                      </p:cBhvr>
                                    </p:animEffect>
                                  </p:childTnLst>
                                </p:cTn>
                              </p:par>
                            </p:childTnLst>
                          </p:cTn>
                        </p:par>
                        <p:par>
                          <p:cTn id="21" fill="hold">
                            <p:stCondLst>
                              <p:cond delay="2149"/>
                            </p:stCondLst>
                            <p:childTnLst>
                              <p:par>
                                <p:cTn id="22" presetID="1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ppt_x</p:attrName>
                                        </p:attrNameLst>
                                      </p:cBhvr>
                                      <p:tavLst>
                                        <p:tav tm="0">
                                          <p:val>
                                            <p:strVal val="#ppt_x-#ppt_w*1.125000"/>
                                          </p:val>
                                        </p:tav>
                                        <p:tav tm="100000">
                                          <p:val>
                                            <p:strVal val="#ppt_x"/>
                                          </p:val>
                                        </p:tav>
                                      </p:tavLst>
                                    </p:anim>
                                    <p:animEffect transition="in" filter="wipe(right)">
                                      <p:cBhvr>
                                        <p:cTn id="25" dur="500"/>
                                        <p:tgtEl>
                                          <p:spTgt spid="10"/>
                                        </p:tgtEl>
                                      </p:cBhvr>
                                    </p:animEffect>
                                  </p:childTnLst>
                                </p:cTn>
                              </p:par>
                            </p:childTnLst>
                          </p:cTn>
                        </p:par>
                        <p:par>
                          <p:cTn id="26" fill="hold">
                            <p:stCondLst>
                              <p:cond delay="2649"/>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3149"/>
                            </p:stCondLst>
                            <p:childTnLst>
                              <p:par>
                                <p:cTn id="31" presetID="12" presetClass="entr" presetSubtype="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par>
                          <p:cTn id="35" fill="hold">
                            <p:stCondLst>
                              <p:cond delay="3649"/>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10" grpId="0"/>
      <p:bldP spid="10" grpId="1"/>
      <p:bldP spid="16" grpId="0"/>
      <p:bldP spid="16" grpId="1"/>
      <p:bldP spid="25" grpId="0" bldLvl="0" animBg="1"/>
      <p:bldP spid="25" grpId="1" animBg="1"/>
      <p:bldP spid="26" grpId="0" bldLvl="0" animBg="1"/>
      <p:bldP spid="26"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69215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6"/>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第三部分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对中国共产党精神谱系初步构架</a:t>
            </a:r>
          </a:p>
        </p:txBody>
      </p:sp>
      <p:grpSp>
        <p:nvGrpSpPr>
          <p:cNvPr id="45" name="组合 44"/>
          <p:cNvGrpSpPr/>
          <p:nvPr/>
        </p:nvGrpSpPr>
        <p:grpSpPr>
          <a:xfrm>
            <a:off x="719455" y="994410"/>
            <a:ext cx="10775950" cy="945515"/>
            <a:chOff x="1130" y="1886"/>
            <a:chExt cx="16970" cy="1489"/>
          </a:xfrm>
        </p:grpSpPr>
        <p:sp>
          <p:nvSpPr>
            <p:cNvPr id="20" name="平行四边形 19"/>
            <p:cNvSpPr/>
            <p:nvPr/>
          </p:nvSpPr>
          <p:spPr>
            <a:xfrm>
              <a:off x="1130" y="1896"/>
              <a:ext cx="10357" cy="1479"/>
            </a:xfrm>
            <a:prstGeom prst="parallelogram">
              <a:avLst/>
            </a:prstGeom>
            <a:gradFill flip="none" rotWithShape="1">
              <a:gsLst>
                <a:gs pos="0">
                  <a:srgbClr val="FFC000"/>
                </a:gs>
                <a:gs pos="100000">
                  <a:schemeClr val="accent4">
                    <a:lumMod val="20000"/>
                    <a:lumOff val="80000"/>
                  </a:scheme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457200">
                <a:defRPr/>
              </a:pPr>
              <a:endParaRPr lang="zh-CN" altLang="en-US" kern="0" dirty="0">
                <a:solidFill>
                  <a:prstClr val="white"/>
                </a:solidFill>
                <a:latin typeface="思源黑体 CN Bold" panose="020B0800000000000000" charset="-122"/>
                <a:ea typeface="思源黑体 CN Bold" panose="020B0800000000000000" charset="-122"/>
                <a:sym typeface="微软雅黑" panose="020B0503020204020204" charset="-122"/>
              </a:endParaRPr>
            </a:p>
          </p:txBody>
        </p:sp>
        <p:sp>
          <p:nvSpPr>
            <p:cNvPr id="21" name="平行四边形 20"/>
            <p:cNvSpPr/>
            <p:nvPr/>
          </p:nvSpPr>
          <p:spPr>
            <a:xfrm>
              <a:off x="2290" y="1886"/>
              <a:ext cx="15810" cy="1488"/>
            </a:xfrm>
            <a:prstGeom prst="parallelogram">
              <a:avLst/>
            </a:prstGeom>
            <a:solidFill>
              <a:srgbClr val="BE18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800">
                <a:solidFill>
                  <a:srgbClr val="C00000"/>
                </a:solidFill>
                <a:latin typeface="思源黑体 CN Heavy" panose="020B0A00000000000000" charset="-122"/>
                <a:ea typeface="思源黑体 CN Heavy" panose="020B0A00000000000000" charset="-122"/>
                <a:sym typeface="微软雅黑" panose="020B0503020204020204" charset="-122"/>
              </a:endParaRPr>
            </a:p>
          </p:txBody>
        </p:sp>
        <p:sp>
          <p:nvSpPr>
            <p:cNvPr id="22" name="文本框 21"/>
            <p:cNvSpPr txBox="1"/>
            <p:nvPr/>
          </p:nvSpPr>
          <p:spPr>
            <a:xfrm>
              <a:off x="3810" y="2236"/>
              <a:ext cx="12706" cy="841"/>
            </a:xfrm>
            <a:prstGeom prst="rect">
              <a:avLst/>
            </a:prstGeom>
            <a:noFill/>
          </p:spPr>
          <p:txBody>
            <a:bodyPr wrap="square" rtlCol="0">
              <a:spAutoFit/>
            </a:bodyPr>
            <a:lstStyle/>
            <a:p>
              <a:pPr>
                <a:lnSpc>
                  <a:spcPct val="120000"/>
                </a:lnSpc>
                <a:defRPr/>
              </a:pPr>
              <a:r>
                <a:rPr lang="zh-CN" altLang="en-US" sz="2400" dirty="0">
                  <a:solidFill>
                    <a:schemeClr val="bg1"/>
                  </a:solidFill>
                  <a:latin typeface="汉仪超粗宋简" panose="02010600000101010101" charset="-122"/>
                  <a:ea typeface="汉仪超粗宋简" panose="02010600000101010101" charset="-122"/>
                  <a:cs typeface="汉仪超粗宋简" panose="02010600000101010101" charset="-122"/>
                </a:rPr>
                <a:t>中国共产党艰苦创业精神</a:t>
              </a:r>
            </a:p>
          </p:txBody>
        </p:sp>
        <p:sp>
          <p:nvSpPr>
            <p:cNvPr id="23" name="文本"/>
            <p:cNvSpPr/>
            <p:nvPr/>
          </p:nvSpPr>
          <p:spPr bwMode="auto">
            <a:xfrm>
              <a:off x="3226" y="2430"/>
              <a:ext cx="360" cy="414"/>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charset="-122"/>
                <a:ea typeface="思源黑体 CN Bold" panose="020B0800000000000000" charset="-122"/>
                <a:sym typeface="微软雅黑" panose="020B0503020204020204" charset="-122"/>
              </a:endParaRPr>
            </a:p>
          </p:txBody>
        </p:sp>
      </p:grpSp>
      <p:sp>
        <p:nvSpPr>
          <p:cNvPr id="10" name="文本框 9"/>
          <p:cNvSpPr txBox="1"/>
          <p:nvPr/>
        </p:nvSpPr>
        <p:spPr>
          <a:xfrm>
            <a:off x="1012190" y="1010920"/>
            <a:ext cx="522605" cy="953135"/>
          </a:xfrm>
          <a:prstGeom prst="rect">
            <a:avLst/>
          </a:prstGeom>
          <a:noFill/>
        </p:spPr>
        <p:txBody>
          <a:bodyPr wrap="square" rtlCol="0">
            <a:spAutoFit/>
          </a:bodyPr>
          <a:lstStyle/>
          <a:p>
            <a:r>
              <a:rPr lang="zh-CN" altLang="en-US" sz="2800">
                <a:latin typeface="汉仪超粗宋简" panose="02010600000101010101" charset="-122"/>
                <a:ea typeface="汉仪超粗宋简" panose="02010600000101010101" charset="-122"/>
              </a:rPr>
              <a:t>正谱</a:t>
            </a:r>
          </a:p>
        </p:txBody>
      </p:sp>
      <p:sp>
        <p:nvSpPr>
          <p:cNvPr id="16" name="文本框 15"/>
          <p:cNvSpPr txBox="1"/>
          <p:nvPr/>
        </p:nvSpPr>
        <p:spPr>
          <a:xfrm>
            <a:off x="719455" y="2221865"/>
            <a:ext cx="10776585" cy="1529715"/>
          </a:xfrm>
          <a:prstGeom prst="rect">
            <a:avLst/>
          </a:prstGeom>
          <a:noFill/>
        </p:spPr>
        <p:txBody>
          <a:bodyPr wrap="square" rtlCol="0" anchor="t">
            <a:spAutoFit/>
          </a:bodyPr>
          <a:lstStyle/>
          <a:p>
            <a:pPr>
              <a:lnSpc>
                <a:spcPct val="130000"/>
              </a:lnSpc>
              <a:spcBef>
                <a:spcPts val="0"/>
              </a:spcBef>
              <a:spcAft>
                <a:spcPts val="0"/>
              </a:spcAft>
            </a:pPr>
            <a:r>
              <a:rPr lang="en-US" altLang="zh-CN">
                <a:solidFill>
                  <a:schemeClr val="accent4">
                    <a:lumMod val="50000"/>
                  </a:schemeClr>
                </a:solidFill>
                <a:latin typeface="汉仪超粗宋简" panose="02010600000101010101" charset="-122"/>
                <a:ea typeface="汉仪超粗宋简" panose="02010600000101010101" charset="-122"/>
              </a:rPr>
              <a:t>    </a:t>
            </a:r>
            <a:r>
              <a:rPr lang="zh-CN" altLang="en-US">
                <a:solidFill>
                  <a:schemeClr val="accent4">
                    <a:lumMod val="50000"/>
                  </a:schemeClr>
                </a:solidFill>
                <a:latin typeface="汉仪超粗宋简" panose="02010600000101010101" charset="-122"/>
                <a:ea typeface="汉仪超粗宋简" panose="02010600000101010101" charset="-122"/>
              </a:rPr>
              <a:t>这是社会主义革命和建设时期的中国共产党精神，是中国共产党精神次第演进中产生的第二个主要形态。习近平总书记高度评价这一时期在党史国史上的地位，指出：“中国特色社会主义是在改革开放历史新时期开创的，但也是在新中国已经建立起社会主义基本制度并进行了二十多年建设的基础上开创的。”邓小平同志把“解放初期精神”和“六十年代克服困难的精神”与延安精神相提并论。</a:t>
            </a:r>
          </a:p>
        </p:txBody>
      </p:sp>
      <p:sp>
        <p:nvSpPr>
          <p:cNvPr id="25" name="文本框1"/>
          <p:cNvSpPr/>
          <p:nvPr/>
        </p:nvSpPr>
        <p:spPr>
          <a:xfrm>
            <a:off x="794385" y="3959860"/>
            <a:ext cx="10474960" cy="2167890"/>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ffectLst/>
              <a:latin typeface="汉仪超粗宋简" panose="02010600000101010101" charset="-122"/>
              <a:ea typeface="汉仪超粗宋简" panose="02010600000101010101" charset="-122"/>
            </a:endParaRPr>
          </a:p>
        </p:txBody>
      </p:sp>
      <p:sp>
        <p:nvSpPr>
          <p:cNvPr id="26" name="文本框1"/>
          <p:cNvSpPr/>
          <p:nvPr/>
        </p:nvSpPr>
        <p:spPr>
          <a:xfrm>
            <a:off x="795655" y="3959225"/>
            <a:ext cx="10476230" cy="216852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rgbClr val="C00000"/>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rgbClr val="C00000"/>
                </a:solidFill>
                <a:effectLst/>
                <a:latin typeface="汉仪超粗宋简" panose="02010600000101010101" charset="-122"/>
                <a:ea typeface="汉仪超粗宋简" panose="02010600000101010101" charset="-122"/>
                <a:cs typeface="Arial" panose="020B0604020202020204" pitchFamily="34" charset="0"/>
              </a:rPr>
              <a:t>这一时期党培育产生的具体精神形态主要有：抗美援朝精神（含上甘岭精神），，西迁精神，大庆精神及铁人精神，“两弹一星”精神，红旗渠精神，三线建设精神，援外医疗队精神，抗震精神等。创造这些精神的主体人物喊出的“雄赳赳，气昂昂，跨过鸭绿江”“宁肯少活20年，拼命也要拿下大油田”“一不怕苦，二不怕死”“到农村去，到边疆去，到祖国最需要的地方去”等铿锵有力的誓言口号，是这一时代精神的最强音符。</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49"/>
                            </p:stCondLst>
                            <p:childTnLst>
                              <p:par>
                                <p:cTn id="17" presetID="1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p:tgtEl>
                                          <p:spTgt spid="45"/>
                                        </p:tgtEl>
                                        <p:attrNameLst>
                                          <p:attrName>ppt_x</p:attrName>
                                        </p:attrNameLst>
                                      </p:cBhvr>
                                      <p:tavLst>
                                        <p:tav tm="0">
                                          <p:val>
                                            <p:strVal val="#ppt_x-#ppt_w*1.125000"/>
                                          </p:val>
                                        </p:tav>
                                        <p:tav tm="100000">
                                          <p:val>
                                            <p:strVal val="#ppt_x"/>
                                          </p:val>
                                        </p:tav>
                                      </p:tavLst>
                                    </p:anim>
                                    <p:animEffect transition="in" filter="wipe(right)">
                                      <p:cBhvr>
                                        <p:cTn id="20" dur="500"/>
                                        <p:tgtEl>
                                          <p:spTgt spid="45"/>
                                        </p:tgtEl>
                                      </p:cBhvr>
                                    </p:animEffect>
                                  </p:childTnLst>
                                </p:cTn>
                              </p:par>
                            </p:childTnLst>
                          </p:cTn>
                        </p:par>
                        <p:par>
                          <p:cTn id="21" fill="hold">
                            <p:stCondLst>
                              <p:cond delay="2149"/>
                            </p:stCondLst>
                            <p:childTnLst>
                              <p:par>
                                <p:cTn id="22" presetID="1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ppt_x</p:attrName>
                                        </p:attrNameLst>
                                      </p:cBhvr>
                                      <p:tavLst>
                                        <p:tav tm="0">
                                          <p:val>
                                            <p:strVal val="#ppt_x-#ppt_w*1.125000"/>
                                          </p:val>
                                        </p:tav>
                                        <p:tav tm="100000">
                                          <p:val>
                                            <p:strVal val="#ppt_x"/>
                                          </p:val>
                                        </p:tav>
                                      </p:tavLst>
                                    </p:anim>
                                    <p:animEffect transition="in" filter="wipe(right)">
                                      <p:cBhvr>
                                        <p:cTn id="25" dur="500"/>
                                        <p:tgtEl>
                                          <p:spTgt spid="10"/>
                                        </p:tgtEl>
                                      </p:cBhvr>
                                    </p:animEffect>
                                  </p:childTnLst>
                                </p:cTn>
                              </p:par>
                            </p:childTnLst>
                          </p:cTn>
                        </p:par>
                        <p:par>
                          <p:cTn id="26" fill="hold">
                            <p:stCondLst>
                              <p:cond delay="2649"/>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3149"/>
                            </p:stCondLst>
                            <p:childTnLst>
                              <p:par>
                                <p:cTn id="31" presetID="12" presetClass="entr" presetSubtype="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par>
                          <p:cTn id="35" fill="hold">
                            <p:stCondLst>
                              <p:cond delay="3649"/>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10" grpId="0"/>
      <p:bldP spid="10" grpId="1"/>
      <p:bldP spid="16" grpId="0"/>
      <p:bldP spid="16" grpId="1"/>
      <p:bldP spid="25" grpId="0" bldLvl="0" animBg="1"/>
      <p:bldP spid="25" grpId="1" animBg="1"/>
      <p:bldP spid="26" grpId="0" bldLvl="0" animBg="1"/>
      <p:bldP spid="26"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69215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6"/>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第三部分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对中国共产党精神谱系初步构架</a:t>
            </a:r>
          </a:p>
        </p:txBody>
      </p:sp>
      <p:grpSp>
        <p:nvGrpSpPr>
          <p:cNvPr id="45" name="组合 44"/>
          <p:cNvGrpSpPr/>
          <p:nvPr/>
        </p:nvGrpSpPr>
        <p:grpSpPr>
          <a:xfrm>
            <a:off x="719455" y="994410"/>
            <a:ext cx="10775950" cy="945515"/>
            <a:chOff x="1130" y="1886"/>
            <a:chExt cx="16970" cy="1489"/>
          </a:xfrm>
        </p:grpSpPr>
        <p:sp>
          <p:nvSpPr>
            <p:cNvPr id="20" name="平行四边形 19"/>
            <p:cNvSpPr/>
            <p:nvPr/>
          </p:nvSpPr>
          <p:spPr>
            <a:xfrm>
              <a:off x="1130" y="1896"/>
              <a:ext cx="10357" cy="1479"/>
            </a:xfrm>
            <a:prstGeom prst="parallelogram">
              <a:avLst/>
            </a:prstGeom>
            <a:gradFill flip="none" rotWithShape="1">
              <a:gsLst>
                <a:gs pos="0">
                  <a:srgbClr val="FFC000"/>
                </a:gs>
                <a:gs pos="100000">
                  <a:schemeClr val="accent4">
                    <a:lumMod val="20000"/>
                    <a:lumOff val="80000"/>
                  </a:scheme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457200">
                <a:defRPr/>
              </a:pPr>
              <a:endParaRPr lang="zh-CN" altLang="en-US" kern="0" dirty="0">
                <a:solidFill>
                  <a:prstClr val="white"/>
                </a:solidFill>
                <a:latin typeface="思源黑体 CN Bold" panose="020B0800000000000000" charset="-122"/>
                <a:ea typeface="思源黑体 CN Bold" panose="020B0800000000000000" charset="-122"/>
                <a:sym typeface="微软雅黑" panose="020B0503020204020204" charset="-122"/>
              </a:endParaRPr>
            </a:p>
          </p:txBody>
        </p:sp>
        <p:sp>
          <p:nvSpPr>
            <p:cNvPr id="21" name="平行四边形 20"/>
            <p:cNvSpPr/>
            <p:nvPr/>
          </p:nvSpPr>
          <p:spPr>
            <a:xfrm>
              <a:off x="2290" y="1886"/>
              <a:ext cx="15810" cy="1488"/>
            </a:xfrm>
            <a:prstGeom prst="parallelogram">
              <a:avLst/>
            </a:prstGeom>
            <a:solidFill>
              <a:srgbClr val="BE18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800">
                <a:solidFill>
                  <a:srgbClr val="C00000"/>
                </a:solidFill>
                <a:latin typeface="思源黑体 CN Heavy" panose="020B0A00000000000000" charset="-122"/>
                <a:ea typeface="思源黑体 CN Heavy" panose="020B0A00000000000000" charset="-122"/>
                <a:sym typeface="微软雅黑" panose="020B0503020204020204" charset="-122"/>
              </a:endParaRPr>
            </a:p>
          </p:txBody>
        </p:sp>
        <p:sp>
          <p:nvSpPr>
            <p:cNvPr id="22" name="文本框 21"/>
            <p:cNvSpPr txBox="1"/>
            <p:nvPr/>
          </p:nvSpPr>
          <p:spPr>
            <a:xfrm>
              <a:off x="3810" y="2236"/>
              <a:ext cx="12706" cy="841"/>
            </a:xfrm>
            <a:prstGeom prst="rect">
              <a:avLst/>
            </a:prstGeom>
            <a:noFill/>
          </p:spPr>
          <p:txBody>
            <a:bodyPr wrap="square" rtlCol="0">
              <a:spAutoFit/>
            </a:bodyPr>
            <a:lstStyle/>
            <a:p>
              <a:pPr>
                <a:lnSpc>
                  <a:spcPct val="120000"/>
                </a:lnSpc>
                <a:defRPr/>
              </a:pPr>
              <a:r>
                <a:rPr lang="zh-CN" altLang="en-US" sz="2400" dirty="0">
                  <a:solidFill>
                    <a:schemeClr val="bg1"/>
                  </a:solidFill>
                  <a:latin typeface="汉仪超粗宋简" panose="02010600000101010101" charset="-122"/>
                  <a:ea typeface="汉仪超粗宋简" panose="02010600000101010101" charset="-122"/>
                  <a:cs typeface="汉仪超粗宋简" panose="02010600000101010101" charset="-122"/>
                </a:rPr>
                <a:t>中国共产党改革开放精神</a:t>
              </a:r>
            </a:p>
          </p:txBody>
        </p:sp>
        <p:sp>
          <p:nvSpPr>
            <p:cNvPr id="23" name="文本"/>
            <p:cNvSpPr/>
            <p:nvPr/>
          </p:nvSpPr>
          <p:spPr bwMode="auto">
            <a:xfrm>
              <a:off x="3226" y="2430"/>
              <a:ext cx="360" cy="414"/>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charset="-122"/>
                <a:ea typeface="思源黑体 CN Bold" panose="020B0800000000000000" charset="-122"/>
                <a:sym typeface="微软雅黑" panose="020B0503020204020204" charset="-122"/>
              </a:endParaRPr>
            </a:p>
          </p:txBody>
        </p:sp>
      </p:grpSp>
      <p:sp>
        <p:nvSpPr>
          <p:cNvPr id="10" name="文本框 9"/>
          <p:cNvSpPr txBox="1"/>
          <p:nvPr/>
        </p:nvSpPr>
        <p:spPr>
          <a:xfrm>
            <a:off x="1012190" y="1010920"/>
            <a:ext cx="522605" cy="953135"/>
          </a:xfrm>
          <a:prstGeom prst="rect">
            <a:avLst/>
          </a:prstGeom>
          <a:noFill/>
        </p:spPr>
        <p:txBody>
          <a:bodyPr wrap="square" rtlCol="0">
            <a:spAutoFit/>
          </a:bodyPr>
          <a:lstStyle/>
          <a:p>
            <a:r>
              <a:rPr lang="zh-CN" altLang="en-US" sz="2800">
                <a:latin typeface="汉仪超粗宋简" panose="02010600000101010101" charset="-122"/>
                <a:ea typeface="汉仪超粗宋简" panose="02010600000101010101" charset="-122"/>
              </a:rPr>
              <a:t>正谱</a:t>
            </a:r>
          </a:p>
        </p:txBody>
      </p:sp>
      <p:sp>
        <p:nvSpPr>
          <p:cNvPr id="16" name="文本框 15"/>
          <p:cNvSpPr txBox="1"/>
          <p:nvPr/>
        </p:nvSpPr>
        <p:spPr>
          <a:xfrm>
            <a:off x="719455" y="2069465"/>
            <a:ext cx="10776585" cy="1889760"/>
          </a:xfrm>
          <a:prstGeom prst="rect">
            <a:avLst/>
          </a:prstGeom>
          <a:noFill/>
        </p:spPr>
        <p:txBody>
          <a:bodyPr wrap="square" rtlCol="0" anchor="t">
            <a:spAutoFit/>
          </a:bodyPr>
          <a:lstStyle/>
          <a:p>
            <a:pPr>
              <a:lnSpc>
                <a:spcPct val="130000"/>
              </a:lnSpc>
              <a:spcBef>
                <a:spcPts val="0"/>
              </a:spcBef>
              <a:spcAft>
                <a:spcPts val="0"/>
              </a:spcAft>
            </a:pPr>
            <a:r>
              <a:rPr lang="en-US" altLang="zh-CN">
                <a:solidFill>
                  <a:schemeClr val="accent4">
                    <a:lumMod val="50000"/>
                  </a:schemeClr>
                </a:solidFill>
                <a:latin typeface="汉仪超粗宋简" panose="02010600000101010101" charset="-122"/>
                <a:ea typeface="汉仪超粗宋简" panose="02010600000101010101" charset="-122"/>
              </a:rPr>
              <a:t>    </a:t>
            </a:r>
            <a:r>
              <a:rPr lang="zh-CN" altLang="en-US">
                <a:solidFill>
                  <a:schemeClr val="accent4">
                    <a:lumMod val="50000"/>
                  </a:schemeClr>
                </a:solidFill>
                <a:latin typeface="汉仪超粗宋简" panose="02010600000101010101" charset="-122"/>
                <a:ea typeface="汉仪超粗宋简" panose="02010600000101010101" charset="-122"/>
              </a:rPr>
              <a:t>这是改革开放和社会主义现代化建设新时期的中国共产党精神，其鲜明标识是改革开放，是中国共产党精神次第演进中产生的第三个主要形态。改革开放精神是在改革开放过程中不断淬炼提升的。“改革开放精神”作为一个科学概念，很早就有理论文章论及，但公开的党的文献及主要领导人的讲话，在党的十八大前，使用的多是同一范畴的其他概念，如“创造精神”“开拓精神”“创新精神”“改革的精神”“变革创新精神”“改革创新精神”等。</a:t>
            </a:r>
          </a:p>
        </p:txBody>
      </p:sp>
      <p:sp>
        <p:nvSpPr>
          <p:cNvPr id="25" name="文本框1"/>
          <p:cNvSpPr/>
          <p:nvPr/>
        </p:nvSpPr>
        <p:spPr>
          <a:xfrm>
            <a:off x="794385" y="4097020"/>
            <a:ext cx="10474960" cy="1870710"/>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ffectLst/>
              <a:latin typeface="汉仪超粗宋简" panose="02010600000101010101" charset="-122"/>
              <a:ea typeface="汉仪超粗宋简" panose="02010600000101010101" charset="-122"/>
            </a:endParaRPr>
          </a:p>
        </p:txBody>
      </p:sp>
      <p:sp>
        <p:nvSpPr>
          <p:cNvPr id="26" name="文本框1"/>
          <p:cNvSpPr/>
          <p:nvPr/>
        </p:nvSpPr>
        <p:spPr>
          <a:xfrm>
            <a:off x="795655" y="4096385"/>
            <a:ext cx="10476230" cy="175323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rgbClr val="C00000"/>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rgbClr val="C00000"/>
                </a:solidFill>
                <a:effectLst/>
                <a:latin typeface="汉仪超粗宋简" panose="02010600000101010101" charset="-122"/>
                <a:ea typeface="汉仪超粗宋简" panose="02010600000101010101" charset="-122"/>
                <a:cs typeface="Arial" panose="020B0604020202020204" pitchFamily="34" charset="0"/>
              </a:rPr>
              <a:t>这一时期党培育产生的具体精神形态主要包括：小岗精神，拓荒牛精神和特区精神，女排精神，浦东精神，九八抗洪精神，载人航天精神，抗击非典精神，抗震救灾精神，北京奥运精神，改革先锋精神（含孔繁森精神、杨善洲精神等）等。这些都是不同时空条件下的改革开放精神。伟大改革开放精神与伟大改革开放实践互为支撑、相互促进、相得益彰，在走向中华民族复兴道路上矗立起了新的丰碑。</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49"/>
                            </p:stCondLst>
                            <p:childTnLst>
                              <p:par>
                                <p:cTn id="17" presetID="1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p:tgtEl>
                                          <p:spTgt spid="45"/>
                                        </p:tgtEl>
                                        <p:attrNameLst>
                                          <p:attrName>ppt_x</p:attrName>
                                        </p:attrNameLst>
                                      </p:cBhvr>
                                      <p:tavLst>
                                        <p:tav tm="0">
                                          <p:val>
                                            <p:strVal val="#ppt_x-#ppt_w*1.125000"/>
                                          </p:val>
                                        </p:tav>
                                        <p:tav tm="100000">
                                          <p:val>
                                            <p:strVal val="#ppt_x"/>
                                          </p:val>
                                        </p:tav>
                                      </p:tavLst>
                                    </p:anim>
                                    <p:animEffect transition="in" filter="wipe(right)">
                                      <p:cBhvr>
                                        <p:cTn id="20" dur="500"/>
                                        <p:tgtEl>
                                          <p:spTgt spid="45"/>
                                        </p:tgtEl>
                                      </p:cBhvr>
                                    </p:animEffect>
                                  </p:childTnLst>
                                </p:cTn>
                              </p:par>
                            </p:childTnLst>
                          </p:cTn>
                        </p:par>
                        <p:par>
                          <p:cTn id="21" fill="hold">
                            <p:stCondLst>
                              <p:cond delay="2149"/>
                            </p:stCondLst>
                            <p:childTnLst>
                              <p:par>
                                <p:cTn id="22" presetID="1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ppt_x</p:attrName>
                                        </p:attrNameLst>
                                      </p:cBhvr>
                                      <p:tavLst>
                                        <p:tav tm="0">
                                          <p:val>
                                            <p:strVal val="#ppt_x-#ppt_w*1.125000"/>
                                          </p:val>
                                        </p:tav>
                                        <p:tav tm="100000">
                                          <p:val>
                                            <p:strVal val="#ppt_x"/>
                                          </p:val>
                                        </p:tav>
                                      </p:tavLst>
                                    </p:anim>
                                    <p:animEffect transition="in" filter="wipe(right)">
                                      <p:cBhvr>
                                        <p:cTn id="25" dur="500"/>
                                        <p:tgtEl>
                                          <p:spTgt spid="10"/>
                                        </p:tgtEl>
                                      </p:cBhvr>
                                    </p:animEffect>
                                  </p:childTnLst>
                                </p:cTn>
                              </p:par>
                            </p:childTnLst>
                          </p:cTn>
                        </p:par>
                        <p:par>
                          <p:cTn id="26" fill="hold">
                            <p:stCondLst>
                              <p:cond delay="2649"/>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3149"/>
                            </p:stCondLst>
                            <p:childTnLst>
                              <p:par>
                                <p:cTn id="31" presetID="12" presetClass="entr" presetSubtype="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par>
                          <p:cTn id="35" fill="hold">
                            <p:stCondLst>
                              <p:cond delay="3649"/>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10" grpId="0"/>
      <p:bldP spid="10" grpId="1"/>
      <p:bldP spid="16" grpId="0"/>
      <p:bldP spid="16" grpId="1"/>
      <p:bldP spid="25" grpId="0" bldLvl="0" animBg="1"/>
      <p:bldP spid="25" grpId="1" animBg="1"/>
      <p:bldP spid="26" grpId="0" bldLvl="0" animBg="1"/>
      <p:bldP spid="26" grpId="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69215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6"/>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第三部分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对中国共产党精神谱系初步构架</a:t>
            </a:r>
          </a:p>
        </p:txBody>
      </p:sp>
      <p:grpSp>
        <p:nvGrpSpPr>
          <p:cNvPr id="45" name="组合 44"/>
          <p:cNvGrpSpPr/>
          <p:nvPr/>
        </p:nvGrpSpPr>
        <p:grpSpPr>
          <a:xfrm>
            <a:off x="719455" y="994410"/>
            <a:ext cx="10775950" cy="945515"/>
            <a:chOff x="1130" y="1886"/>
            <a:chExt cx="16970" cy="1489"/>
          </a:xfrm>
        </p:grpSpPr>
        <p:sp>
          <p:nvSpPr>
            <p:cNvPr id="20" name="平行四边形 19"/>
            <p:cNvSpPr/>
            <p:nvPr/>
          </p:nvSpPr>
          <p:spPr>
            <a:xfrm>
              <a:off x="1130" y="1896"/>
              <a:ext cx="10357" cy="1479"/>
            </a:xfrm>
            <a:prstGeom prst="parallelogram">
              <a:avLst/>
            </a:prstGeom>
            <a:gradFill flip="none" rotWithShape="1">
              <a:gsLst>
                <a:gs pos="0">
                  <a:srgbClr val="FFC000"/>
                </a:gs>
                <a:gs pos="100000">
                  <a:schemeClr val="accent4">
                    <a:lumMod val="20000"/>
                    <a:lumOff val="80000"/>
                  </a:schemeClr>
                </a:gs>
              </a:gsLst>
              <a:lin ang="0" scaled="1"/>
              <a:tileRect/>
            </a:gradFill>
            <a:ln w="12700" cap="flat" cmpd="sng" algn="ctr">
              <a:noFill/>
              <a:prstDash val="solid"/>
              <a:miter lim="800000"/>
            </a:ln>
            <a:effectLst>
              <a:outerShdw blurRad="63500" sx="102000" sy="102000" algn="ctr" rotWithShape="0">
                <a:prstClr val="black">
                  <a:alpha val="40000"/>
                </a:prstClr>
              </a:outerShdw>
            </a:effectLst>
          </p:spPr>
          <p:txBody>
            <a:bodyPr rtlCol="0" anchor="ctr"/>
            <a:lstStyle/>
            <a:p>
              <a:pPr algn="ctr" defTabSz="457200">
                <a:defRPr/>
              </a:pPr>
              <a:endParaRPr lang="zh-CN" altLang="en-US" kern="0" dirty="0">
                <a:solidFill>
                  <a:prstClr val="white"/>
                </a:solidFill>
                <a:latin typeface="思源黑体 CN Bold" panose="020B0800000000000000" charset="-122"/>
                <a:ea typeface="思源黑体 CN Bold" panose="020B0800000000000000" charset="-122"/>
                <a:sym typeface="微软雅黑" panose="020B0503020204020204" charset="-122"/>
              </a:endParaRPr>
            </a:p>
          </p:txBody>
        </p:sp>
        <p:sp>
          <p:nvSpPr>
            <p:cNvPr id="21" name="平行四边形 20"/>
            <p:cNvSpPr/>
            <p:nvPr/>
          </p:nvSpPr>
          <p:spPr>
            <a:xfrm>
              <a:off x="2290" y="1886"/>
              <a:ext cx="15810" cy="1488"/>
            </a:xfrm>
            <a:prstGeom prst="parallelogram">
              <a:avLst/>
            </a:prstGeom>
            <a:solidFill>
              <a:srgbClr val="BE18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800">
                <a:solidFill>
                  <a:srgbClr val="C00000"/>
                </a:solidFill>
                <a:latin typeface="思源黑体 CN Heavy" panose="020B0A00000000000000" charset="-122"/>
                <a:ea typeface="思源黑体 CN Heavy" panose="020B0A00000000000000" charset="-122"/>
                <a:sym typeface="微软雅黑" panose="020B0503020204020204" charset="-122"/>
              </a:endParaRPr>
            </a:p>
          </p:txBody>
        </p:sp>
        <p:sp>
          <p:nvSpPr>
            <p:cNvPr id="22" name="文本框 21"/>
            <p:cNvSpPr txBox="1"/>
            <p:nvPr/>
          </p:nvSpPr>
          <p:spPr>
            <a:xfrm>
              <a:off x="3810" y="2236"/>
              <a:ext cx="12706" cy="841"/>
            </a:xfrm>
            <a:prstGeom prst="rect">
              <a:avLst/>
            </a:prstGeom>
            <a:noFill/>
          </p:spPr>
          <p:txBody>
            <a:bodyPr wrap="square" rtlCol="0">
              <a:spAutoFit/>
            </a:bodyPr>
            <a:lstStyle/>
            <a:p>
              <a:pPr>
                <a:lnSpc>
                  <a:spcPct val="120000"/>
                </a:lnSpc>
                <a:defRPr/>
              </a:pPr>
              <a:r>
                <a:rPr lang="zh-CN" altLang="en-US" sz="2400" dirty="0">
                  <a:solidFill>
                    <a:schemeClr val="bg1"/>
                  </a:solidFill>
                  <a:latin typeface="汉仪超粗宋简" panose="02010600000101010101" charset="-122"/>
                  <a:ea typeface="汉仪超粗宋简" panose="02010600000101010101" charset="-122"/>
                  <a:cs typeface="汉仪超粗宋简" panose="02010600000101010101" charset="-122"/>
                </a:rPr>
                <a:t>中国共产党新时代伟大奋斗精神</a:t>
              </a:r>
            </a:p>
          </p:txBody>
        </p:sp>
        <p:sp>
          <p:nvSpPr>
            <p:cNvPr id="23" name="文本"/>
            <p:cNvSpPr/>
            <p:nvPr/>
          </p:nvSpPr>
          <p:spPr bwMode="auto">
            <a:xfrm>
              <a:off x="3226" y="2430"/>
              <a:ext cx="360" cy="414"/>
            </a:xfrm>
            <a:custGeom>
              <a:avLst/>
              <a:gdLst>
                <a:gd name="T0" fmla="*/ 2147483647 w 205"/>
                <a:gd name="T1" fmla="*/ 2147483647 h 234"/>
                <a:gd name="T2" fmla="*/ 2147483647 w 205"/>
                <a:gd name="T3" fmla="*/ 2147483647 h 234"/>
                <a:gd name="T4" fmla="*/ 2147483647 w 205"/>
                <a:gd name="T5" fmla="*/ 2147483647 h 234"/>
                <a:gd name="T6" fmla="*/ 0 w 205"/>
                <a:gd name="T7" fmla="*/ 2147483647 h 234"/>
                <a:gd name="T8" fmla="*/ 0 w 205"/>
                <a:gd name="T9" fmla="*/ 2147483647 h 234"/>
                <a:gd name="T10" fmla="*/ 0 w 205"/>
                <a:gd name="T11" fmla="*/ 2147483647 h 234"/>
                <a:gd name="T12" fmla="*/ 2147483647 w 205"/>
                <a:gd name="T13" fmla="*/ 2147483647 h 234"/>
                <a:gd name="T14" fmla="*/ 2147483647 w 205"/>
                <a:gd name="T15" fmla="*/ 2147483647 h 234"/>
                <a:gd name="T16" fmla="*/ 2147483647 w 205"/>
                <a:gd name="T17" fmla="*/ 2147483647 h 234"/>
                <a:gd name="T18" fmla="*/ 2147483647 w 205"/>
                <a:gd name="T19" fmla="*/ 2147483647 h 2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34">
                  <a:moveTo>
                    <a:pt x="194" y="127"/>
                  </a:moveTo>
                  <a:lnTo>
                    <a:pt x="106" y="178"/>
                  </a:lnTo>
                  <a:cubicBezTo>
                    <a:pt x="78" y="194"/>
                    <a:pt x="50" y="210"/>
                    <a:pt x="23" y="226"/>
                  </a:cubicBezTo>
                  <a:cubicBezTo>
                    <a:pt x="9" y="234"/>
                    <a:pt x="2" y="232"/>
                    <a:pt x="0" y="219"/>
                  </a:cubicBezTo>
                  <a:lnTo>
                    <a:pt x="0" y="117"/>
                  </a:lnTo>
                  <a:cubicBezTo>
                    <a:pt x="0" y="85"/>
                    <a:pt x="0" y="53"/>
                    <a:pt x="0" y="21"/>
                  </a:cubicBezTo>
                  <a:cubicBezTo>
                    <a:pt x="0" y="5"/>
                    <a:pt x="6" y="0"/>
                    <a:pt x="18" y="5"/>
                  </a:cubicBezTo>
                  <a:lnTo>
                    <a:pt x="106" y="56"/>
                  </a:lnTo>
                  <a:cubicBezTo>
                    <a:pt x="134" y="72"/>
                    <a:pt x="161" y="88"/>
                    <a:pt x="189" y="104"/>
                  </a:cubicBezTo>
                  <a:cubicBezTo>
                    <a:pt x="203" y="111"/>
                    <a:pt x="205" y="119"/>
                    <a:pt x="194" y="12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defRPr/>
              </a:pPr>
              <a:endParaRPr lang="zh-CN" altLang="en-US" kern="0">
                <a:solidFill>
                  <a:srgbClr val="4D4D4D"/>
                </a:solidFill>
                <a:latin typeface="思源黑体 CN Bold" panose="020B0800000000000000" charset="-122"/>
                <a:ea typeface="思源黑体 CN Bold" panose="020B0800000000000000" charset="-122"/>
                <a:sym typeface="微软雅黑" panose="020B0503020204020204" charset="-122"/>
              </a:endParaRPr>
            </a:p>
          </p:txBody>
        </p:sp>
      </p:grpSp>
      <p:sp>
        <p:nvSpPr>
          <p:cNvPr id="10" name="文本框 9"/>
          <p:cNvSpPr txBox="1"/>
          <p:nvPr/>
        </p:nvSpPr>
        <p:spPr>
          <a:xfrm>
            <a:off x="1012190" y="1010920"/>
            <a:ext cx="522605" cy="953135"/>
          </a:xfrm>
          <a:prstGeom prst="rect">
            <a:avLst/>
          </a:prstGeom>
          <a:noFill/>
        </p:spPr>
        <p:txBody>
          <a:bodyPr wrap="square" rtlCol="0">
            <a:spAutoFit/>
          </a:bodyPr>
          <a:lstStyle/>
          <a:p>
            <a:r>
              <a:rPr lang="zh-CN" altLang="en-US" sz="2800">
                <a:latin typeface="汉仪超粗宋简" panose="02010600000101010101" charset="-122"/>
                <a:ea typeface="汉仪超粗宋简" panose="02010600000101010101" charset="-122"/>
              </a:rPr>
              <a:t>正谱</a:t>
            </a:r>
          </a:p>
        </p:txBody>
      </p:sp>
      <p:sp>
        <p:nvSpPr>
          <p:cNvPr id="16" name="文本框 15"/>
          <p:cNvSpPr txBox="1"/>
          <p:nvPr/>
        </p:nvSpPr>
        <p:spPr>
          <a:xfrm>
            <a:off x="719455" y="2084705"/>
            <a:ext cx="10776585" cy="1529715"/>
          </a:xfrm>
          <a:prstGeom prst="rect">
            <a:avLst/>
          </a:prstGeom>
          <a:noFill/>
        </p:spPr>
        <p:txBody>
          <a:bodyPr wrap="square" rtlCol="0" anchor="t">
            <a:spAutoFit/>
          </a:bodyPr>
          <a:lstStyle/>
          <a:p>
            <a:pPr>
              <a:lnSpc>
                <a:spcPct val="130000"/>
              </a:lnSpc>
              <a:spcBef>
                <a:spcPts val="0"/>
              </a:spcBef>
              <a:spcAft>
                <a:spcPts val="0"/>
              </a:spcAft>
            </a:pPr>
            <a:r>
              <a:rPr lang="en-US" altLang="zh-CN">
                <a:solidFill>
                  <a:schemeClr val="accent4">
                    <a:lumMod val="50000"/>
                  </a:schemeClr>
                </a:solidFill>
                <a:latin typeface="汉仪超粗宋简" panose="02010600000101010101" charset="-122"/>
                <a:ea typeface="汉仪超粗宋简" panose="02010600000101010101" charset="-122"/>
              </a:rPr>
              <a:t>    </a:t>
            </a:r>
            <a:r>
              <a:rPr lang="zh-CN" altLang="en-US">
                <a:solidFill>
                  <a:schemeClr val="accent4">
                    <a:lumMod val="50000"/>
                  </a:schemeClr>
                </a:solidFill>
                <a:latin typeface="汉仪超粗宋简" panose="02010600000101010101" charset="-122"/>
                <a:ea typeface="汉仪超粗宋简" panose="02010600000101010101" charset="-122"/>
              </a:rPr>
              <a:t>我们完全可以说，新时代伟大奋斗精神，就是中国共产党精神在新时代的集中体现，就是新时代中国共产党精神的主题，就是中国共产党精神次第演化中的最新主要形态。新时代伟大奋斗精神所包含的艰苦奋斗、不懈奋斗、开拓奋斗、砥砺奋斗、接续奋斗、竞相奋斗、团结奋斗等新内涵新要求，使党的奋斗精神升华到一个新的境界。</a:t>
            </a:r>
          </a:p>
        </p:txBody>
      </p:sp>
      <p:sp>
        <p:nvSpPr>
          <p:cNvPr id="25" name="文本框1"/>
          <p:cNvSpPr/>
          <p:nvPr/>
        </p:nvSpPr>
        <p:spPr>
          <a:xfrm>
            <a:off x="794385" y="3716020"/>
            <a:ext cx="10474960" cy="229806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ffectLst/>
              <a:latin typeface="汉仪超粗宋简" panose="02010600000101010101" charset="-122"/>
              <a:ea typeface="汉仪超粗宋简" panose="02010600000101010101" charset="-122"/>
            </a:endParaRPr>
          </a:p>
        </p:txBody>
      </p:sp>
      <p:sp>
        <p:nvSpPr>
          <p:cNvPr id="26" name="文本框1"/>
          <p:cNvSpPr/>
          <p:nvPr/>
        </p:nvSpPr>
        <p:spPr>
          <a:xfrm>
            <a:off x="842010" y="3721735"/>
            <a:ext cx="10476230" cy="2249170"/>
          </a:xfrm>
          <a:prstGeom prst="rect">
            <a:avLst/>
          </a:prstGeom>
          <a:effectLst>
            <a:outerShdw blurRad="63500" sx="102000" sy="102000" algn="ctr" rotWithShape="0">
              <a:prstClr val="black">
                <a:alpha val="40000"/>
              </a:prstClr>
            </a:outerShdw>
          </a:effectLst>
        </p:spPr>
        <p:txBody>
          <a:bodyPr wrap="square">
            <a:spAutoFit/>
          </a:bodyPr>
          <a:lstStyle/>
          <a:p>
            <a:pPr algn="l">
              <a:lnSpc>
                <a:spcPct val="130000"/>
              </a:lnSpc>
              <a:spcBef>
                <a:spcPts val="0"/>
              </a:spcBef>
              <a:spcAft>
                <a:spcPts val="0"/>
              </a:spcAft>
            </a:pPr>
            <a:r>
              <a:rPr lang="en-US" altLang="zh-CN" dirty="0">
                <a:solidFill>
                  <a:srgbClr val="C00000"/>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rgbClr val="C00000"/>
                </a:solidFill>
                <a:effectLst/>
                <a:latin typeface="汉仪超粗宋简" panose="02010600000101010101" charset="-122"/>
                <a:ea typeface="汉仪超粗宋简" panose="02010600000101010101" charset="-122"/>
                <a:cs typeface="Arial" panose="020B0604020202020204" pitchFamily="34" charset="0"/>
              </a:rPr>
              <a:t>在这一正在发展着的中国特色社会主义新时代，党已经提出及产生的具体精神形态主要包括：新的伟大斗争精神、新的自我革命精神、钉钉子精神、宪法和法治精神、工匠精神、知识分子爱国创业精神、科学家精神、企业家精神、右玉精神、塞罕坝精神、蒙古马精神、抗疫精神、新时代硬骨头精神、新时代北斗精神、脱贫攻坚精神等。所有这些，都从不同方面彰显了新时代伟大奋斗精神。随着党和国家事业、中国社会进步的加速度发展，中国共产党带领人民在创造出更多更大奇迹的同时，一定能谱写出中国共产党精神更为精彩的新篇章。</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49"/>
                            </p:stCondLst>
                            <p:childTnLst>
                              <p:par>
                                <p:cTn id="17" presetID="12" presetClass="entr" presetSubtype="8"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p:tgtEl>
                                          <p:spTgt spid="45"/>
                                        </p:tgtEl>
                                        <p:attrNameLst>
                                          <p:attrName>ppt_x</p:attrName>
                                        </p:attrNameLst>
                                      </p:cBhvr>
                                      <p:tavLst>
                                        <p:tav tm="0">
                                          <p:val>
                                            <p:strVal val="#ppt_x-#ppt_w*1.125000"/>
                                          </p:val>
                                        </p:tav>
                                        <p:tav tm="100000">
                                          <p:val>
                                            <p:strVal val="#ppt_x"/>
                                          </p:val>
                                        </p:tav>
                                      </p:tavLst>
                                    </p:anim>
                                    <p:animEffect transition="in" filter="wipe(right)">
                                      <p:cBhvr>
                                        <p:cTn id="20" dur="500"/>
                                        <p:tgtEl>
                                          <p:spTgt spid="45"/>
                                        </p:tgtEl>
                                      </p:cBhvr>
                                    </p:animEffect>
                                  </p:childTnLst>
                                </p:cTn>
                              </p:par>
                            </p:childTnLst>
                          </p:cTn>
                        </p:par>
                        <p:par>
                          <p:cTn id="21" fill="hold">
                            <p:stCondLst>
                              <p:cond delay="2149"/>
                            </p:stCondLst>
                            <p:childTnLst>
                              <p:par>
                                <p:cTn id="22" presetID="1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ppt_x</p:attrName>
                                        </p:attrNameLst>
                                      </p:cBhvr>
                                      <p:tavLst>
                                        <p:tav tm="0">
                                          <p:val>
                                            <p:strVal val="#ppt_x-#ppt_w*1.125000"/>
                                          </p:val>
                                        </p:tav>
                                        <p:tav tm="100000">
                                          <p:val>
                                            <p:strVal val="#ppt_x"/>
                                          </p:val>
                                        </p:tav>
                                      </p:tavLst>
                                    </p:anim>
                                    <p:animEffect transition="in" filter="wipe(right)">
                                      <p:cBhvr>
                                        <p:cTn id="25" dur="500"/>
                                        <p:tgtEl>
                                          <p:spTgt spid="10"/>
                                        </p:tgtEl>
                                      </p:cBhvr>
                                    </p:animEffect>
                                  </p:childTnLst>
                                </p:cTn>
                              </p:par>
                            </p:childTnLst>
                          </p:cTn>
                        </p:par>
                        <p:par>
                          <p:cTn id="26" fill="hold">
                            <p:stCondLst>
                              <p:cond delay="2649"/>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3149"/>
                            </p:stCondLst>
                            <p:childTnLst>
                              <p:par>
                                <p:cTn id="31" presetID="12" presetClass="entr" presetSubtype="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p:tgtEl>
                                          <p:spTgt spid="25"/>
                                        </p:tgtEl>
                                        <p:attrNameLst>
                                          <p:attrName>ppt_y</p:attrName>
                                        </p:attrNameLst>
                                      </p:cBhvr>
                                      <p:tavLst>
                                        <p:tav tm="0">
                                          <p:val>
                                            <p:strVal val="#ppt_y-#ppt_h*1.125000"/>
                                          </p:val>
                                        </p:tav>
                                        <p:tav tm="100000">
                                          <p:val>
                                            <p:strVal val="#ppt_y"/>
                                          </p:val>
                                        </p:tav>
                                      </p:tavLst>
                                    </p:anim>
                                    <p:animEffect transition="in" filter="wipe(down)">
                                      <p:cBhvr>
                                        <p:cTn id="34" dur="500"/>
                                        <p:tgtEl>
                                          <p:spTgt spid="25"/>
                                        </p:tgtEl>
                                      </p:cBhvr>
                                    </p:animEffect>
                                  </p:childTnLst>
                                </p:cTn>
                              </p:par>
                            </p:childTnLst>
                          </p:cTn>
                        </p:par>
                        <p:par>
                          <p:cTn id="35" fill="hold">
                            <p:stCondLst>
                              <p:cond delay="3649"/>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10" grpId="0"/>
      <p:bldP spid="10" grpId="1"/>
      <p:bldP spid="16" grpId="0"/>
      <p:bldP spid="16" grpId="1"/>
      <p:bldP spid="25" grpId="0" bldLvl="0" animBg="1"/>
      <p:bldP spid="25" grpId="1" animBg="1"/>
      <p:bldP spid="26" grpId="0" bldLvl="0" animBg="1"/>
      <p:bldP spid="26"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912110"/>
          </a:xfrm>
          <a:prstGeom prst="rect">
            <a:avLst/>
          </a:prstGeom>
        </p:spPr>
      </p:pic>
      <p:pic>
        <p:nvPicPr>
          <p:cNvPr id="8" name="图片 7" descr="989b456f7ce522cccb7ec08b294ced27"/>
          <p:cNvPicPr>
            <a:picLocks noChangeAspect="1"/>
          </p:cNvPicPr>
          <p:nvPr/>
        </p:nvPicPr>
        <p:blipFill>
          <a:blip r:embed="rId4"/>
          <a:srcRect/>
          <a:stretch>
            <a:fillRect/>
          </a:stretch>
        </p:blipFill>
        <p:spPr>
          <a:xfrm>
            <a:off x="2795270" y="5126355"/>
            <a:ext cx="6603365" cy="1585595"/>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5302250"/>
            <a:ext cx="12192000" cy="1555750"/>
          </a:xfrm>
          <a:prstGeom prst="rect">
            <a:avLst/>
          </a:prstGeom>
        </p:spPr>
      </p:pic>
      <p:pic>
        <p:nvPicPr>
          <p:cNvPr id="7" name="图片 6" descr="图片包含 红色, 黑色, 游戏机, 白色&#10;&#10;描述已自动生成"/>
          <p:cNvPicPr>
            <a:picLocks noChangeAspect="1"/>
          </p:cNvPicPr>
          <p:nvPr/>
        </p:nvPicPr>
        <p:blipFill>
          <a:blip r:embed="rId5"/>
          <a:stretch>
            <a:fillRect/>
          </a:stretch>
        </p:blipFill>
        <p:spPr>
          <a:xfrm flipH="1">
            <a:off x="-635" y="5302250"/>
            <a:ext cx="12193270" cy="1555750"/>
          </a:xfrm>
          <a:prstGeom prst="rect">
            <a:avLst/>
          </a:prstGeom>
        </p:spPr>
      </p:pic>
      <p:pic>
        <p:nvPicPr>
          <p:cNvPr id="26" name="图片 25"/>
          <p:cNvPicPr>
            <a:picLocks noChangeAspect="1"/>
          </p:cNvPicPr>
          <p:nvPr/>
        </p:nvPicPr>
        <p:blipFill>
          <a:blip r:embed="rId6"/>
          <a:stretch>
            <a:fillRect/>
          </a:stretch>
        </p:blipFill>
        <p:spPr>
          <a:xfrm>
            <a:off x="635" y="6073775"/>
            <a:ext cx="12192000" cy="784225"/>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031095" y="283210"/>
            <a:ext cx="1821180" cy="572135"/>
          </a:xfrm>
          <a:prstGeom prst="rect">
            <a:avLst/>
          </a:prstGeom>
        </p:spPr>
      </p:pic>
      <p:grpSp>
        <p:nvGrpSpPr>
          <p:cNvPr id="2" name="组合 1"/>
          <p:cNvGrpSpPr/>
          <p:nvPr/>
        </p:nvGrpSpPr>
        <p:grpSpPr>
          <a:xfrm>
            <a:off x="10570210" y="1810385"/>
            <a:ext cx="742950" cy="742950"/>
            <a:chOff x="5883976" y="1334748"/>
            <a:chExt cx="2528888" cy="2528888"/>
          </a:xfrm>
        </p:grpSpPr>
        <p:cxnSp>
          <p:nvCxnSpPr>
            <p:cNvPr id="22" name="直接连接符 21"/>
            <p:cNvCxnSpPr/>
            <p:nvPr/>
          </p:nvCxnSpPr>
          <p:spPr>
            <a:xfrm rot="16200000">
              <a:off x="6828487" y="2599192"/>
              <a:ext cx="2528888" cy="0"/>
            </a:xfrm>
            <a:prstGeom prst="line">
              <a:avLst/>
            </a:prstGeom>
            <a:ln>
              <a:gradFill>
                <a:gsLst>
                  <a:gs pos="0">
                    <a:srgbClr val="C00000"/>
                  </a:gs>
                  <a:gs pos="100000">
                    <a:srgbClr val="FFC000">
                      <a:alpha val="100000"/>
                    </a:srgbClr>
                  </a:gs>
                </a:gsLst>
                <a:lin ang="4860000" scaled="1"/>
              </a:gradFill>
            </a:ln>
          </p:spPr>
          <p:style>
            <a:lnRef idx="1">
              <a:schemeClr val="accent4"/>
            </a:lnRef>
            <a:fillRef idx="0">
              <a:schemeClr val="accent4"/>
            </a:fillRef>
            <a:effectRef idx="0">
              <a:schemeClr val="accent4"/>
            </a:effectRef>
            <a:fontRef idx="minor">
              <a:schemeClr val="tx1"/>
            </a:fontRef>
          </p:style>
        </p:cxnSp>
        <p:cxnSp>
          <p:nvCxnSpPr>
            <p:cNvPr id="3" name="直接连接符 2"/>
            <p:cNvCxnSpPr/>
            <p:nvPr/>
          </p:nvCxnSpPr>
          <p:spPr>
            <a:xfrm>
              <a:off x="5883976" y="1693749"/>
              <a:ext cx="2528888" cy="0"/>
            </a:xfrm>
            <a:prstGeom prst="line">
              <a:avLst/>
            </a:prstGeom>
            <a:ln>
              <a:gradFill>
                <a:gsLst>
                  <a:gs pos="0">
                    <a:srgbClr val="C00000"/>
                  </a:gs>
                  <a:gs pos="100000">
                    <a:srgbClr val="FFC000">
                      <a:alpha val="100000"/>
                    </a:srgbClr>
                  </a:gs>
                </a:gsLst>
                <a:lin ang="4860000" scaled="1"/>
              </a:gradFill>
            </a:ln>
          </p:spPr>
          <p:style>
            <a:lnRef idx="1">
              <a:schemeClr val="accent4"/>
            </a:lnRef>
            <a:fillRef idx="0">
              <a:schemeClr val="accent4"/>
            </a:fillRef>
            <a:effectRef idx="0">
              <a:schemeClr val="accent4"/>
            </a:effectRef>
            <a:fontRef idx="minor">
              <a:schemeClr val="tx1"/>
            </a:fontRef>
          </p:style>
        </p:cxnSp>
      </p:grpSp>
      <p:grpSp>
        <p:nvGrpSpPr>
          <p:cNvPr id="33" name="组合 32"/>
          <p:cNvGrpSpPr/>
          <p:nvPr/>
        </p:nvGrpSpPr>
        <p:grpSpPr>
          <a:xfrm>
            <a:off x="668655" y="4438015"/>
            <a:ext cx="798830" cy="779780"/>
            <a:chOff x="3181" y="6748"/>
            <a:chExt cx="1258" cy="1228"/>
          </a:xfrm>
        </p:grpSpPr>
        <p:cxnSp>
          <p:nvCxnSpPr>
            <p:cNvPr id="21" name="直接连接符 20"/>
            <p:cNvCxnSpPr/>
            <p:nvPr/>
          </p:nvCxnSpPr>
          <p:spPr>
            <a:xfrm flipH="1">
              <a:off x="3181" y="7832"/>
              <a:ext cx="1258" cy="0"/>
            </a:xfrm>
            <a:prstGeom prst="line">
              <a:avLst/>
            </a:prstGeom>
            <a:ln>
              <a:gradFill>
                <a:gsLst>
                  <a:gs pos="0">
                    <a:srgbClr val="C00000"/>
                  </a:gs>
                  <a:gs pos="100000">
                    <a:srgbClr val="FFC000"/>
                  </a:gs>
                </a:gsLst>
                <a:lin ang="0" scaled="1"/>
              </a:gra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5400000" flipV="1">
              <a:off x="2745" y="7362"/>
              <a:ext cx="1229" cy="0"/>
            </a:xfrm>
            <a:prstGeom prst="line">
              <a:avLst/>
            </a:prstGeom>
            <a:ln>
              <a:gradFill>
                <a:gsLst>
                  <a:gs pos="0">
                    <a:srgbClr val="C00000"/>
                  </a:gs>
                  <a:gs pos="100000">
                    <a:srgbClr val="FFC000"/>
                  </a:gs>
                </a:gsLst>
                <a:lin ang="0" scaled="1"/>
              </a:gra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967105" y="2125345"/>
            <a:ext cx="10104755" cy="2730500"/>
          </a:xfrm>
          <a:prstGeom prst="rect">
            <a:avLst/>
          </a:prstGeom>
          <a:noFill/>
          <a:effectLst>
            <a:outerShdw blurRad="63500" sx="102000" sy="102000" algn="ctr" rotWithShape="0">
              <a:prstClr val="black">
                <a:alpha val="40000"/>
              </a:prstClr>
            </a:outerShdw>
          </a:effectLst>
        </p:spPr>
        <p:txBody>
          <a:bodyPr wrap="square" rtlCol="0">
            <a:spAutoFit/>
          </a:bodyPr>
          <a:lstStyle/>
          <a:p>
            <a:pPr lvl="0" algn="l">
              <a:lnSpc>
                <a:spcPct val="130000"/>
              </a:lnSpc>
              <a:spcBef>
                <a:spcPts val="0"/>
              </a:spcBef>
              <a:spcAft>
                <a:spcPts val="0"/>
              </a:spcAft>
              <a:buClrTx/>
              <a:buSzTx/>
              <a:buFontTx/>
              <a:defRPr/>
            </a:pPr>
            <a:r>
              <a:rPr lang="en-US" altLang="zh-CN" sz="2200" dirty="0">
                <a:solidFill>
                  <a:schemeClr val="bg1"/>
                </a:solidFill>
                <a:effectLst/>
                <a:latin typeface="汉仪超粗宋简" panose="02010600000101010101" charset="-122"/>
                <a:ea typeface="汉仪超粗宋简" panose="02010600000101010101" charset="-122"/>
                <a:sym typeface="+mn-ea"/>
              </a:rPr>
              <a:t>    后世人修续谱系、追踪家族历史，一个重要目的是为了认祖归宗、凝聚亲缘，以尊谱施教，传承良好家风，规范后代行为，延续家族荣光。构建中国共产党精神谱系，同样是为了寻根求本，增强基因认同和历史认同，弄清“我是谁、我姓啥，从哪来、到哪去”，永葆共产党人的政治本色，弘扬光荣传统和优良作风，以更加奋发有为的精神状态开拓党和国家事业的光明未来。这是对中国共产党建党100周年的最好纪念。</a:t>
            </a:r>
          </a:p>
        </p:txBody>
      </p:sp>
      <p:sp>
        <p:nvSpPr>
          <p:cNvPr id="28" name="文本框 27"/>
          <p:cNvSpPr txBox="1"/>
          <p:nvPr/>
        </p:nvSpPr>
        <p:spPr>
          <a:xfrm rot="5400000">
            <a:off x="4446270" y="617855"/>
            <a:ext cx="675005" cy="2105025"/>
          </a:xfrm>
          <a:prstGeom prst="rect">
            <a:avLst/>
          </a:prstGeom>
          <a:noFill/>
        </p:spPr>
        <p:txBody>
          <a:bodyPr vert="vert270" wrap="square">
            <a:spAutoFit/>
          </a:bodyPr>
          <a:lstStyle/>
          <a:p>
            <a:pPr marL="0" marR="0" algn="ctr">
              <a:spcBef>
                <a:spcPts val="0"/>
              </a:spcBef>
              <a:spcAft>
                <a:spcPts val="0"/>
              </a:spcAft>
            </a:pPr>
            <a:r>
              <a:rPr lang="zh-CN" altLang="en-US" sz="32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Postscript</a:t>
            </a:r>
          </a:p>
        </p:txBody>
      </p:sp>
      <p:sp>
        <p:nvSpPr>
          <p:cNvPr id="24" name="文本框 23"/>
          <p:cNvSpPr txBox="1"/>
          <p:nvPr/>
        </p:nvSpPr>
        <p:spPr>
          <a:xfrm>
            <a:off x="782320" y="711835"/>
            <a:ext cx="3011170" cy="1322070"/>
          </a:xfrm>
          <a:prstGeom prst="rect">
            <a:avLst/>
          </a:prstGeom>
          <a:noFill/>
        </p:spPr>
        <p:txBody>
          <a:bodyPr vert="horz" wrap="square" rtlCol="0">
            <a:spAutoFit/>
          </a:bodyPr>
          <a:lstStyle/>
          <a:p>
            <a:pPr algn="ctr"/>
            <a:r>
              <a:rPr lang="zh-CN" altLang="en-US" sz="80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尾言</a:t>
            </a:r>
            <a:endParaRPr lang="zh-CN" altLang="en-US" sz="8000" b="1" kern="0" spc="40"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8"/>
                                        </p:tgtEl>
                                        <p:attrNameLst>
                                          <p:attrName>ppt_y</p:attrName>
                                        </p:attrNameLst>
                                      </p:cBhvr>
                                      <p:tavLst>
                                        <p:tav tm="0">
                                          <p:val>
                                            <p:strVal val="#ppt_y"/>
                                          </p:val>
                                        </p:tav>
                                        <p:tav tm="100000">
                                          <p:val>
                                            <p:strVal val="#ppt_y"/>
                                          </p:val>
                                        </p:tav>
                                      </p:tavLst>
                                    </p:anim>
                                    <p:anim calcmode="lin" valueType="num">
                                      <p:cBhvr>
                                        <p:cTn id="17"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8"/>
                                        </p:tgtEl>
                                      </p:cBhvr>
                                    </p:animEffect>
                                  </p:childTnLst>
                                </p:cTn>
                              </p:par>
                            </p:childTnLst>
                          </p:cTn>
                        </p:par>
                        <p:par>
                          <p:cTn id="20" fill="hold">
                            <p:stCondLst>
                              <p:cond delay="1500"/>
                            </p:stCondLst>
                            <p:childTnLst>
                              <p:par>
                                <p:cTn id="21" presetID="16" presetClass="entr" presetSubtype="2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Horizontal)">
                                      <p:cBhvr>
                                        <p:cTn id="23" dur="500"/>
                                        <p:tgtEl>
                                          <p:spTgt spid="2"/>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1" grpId="1"/>
      <p:bldP spid="28" grpId="0"/>
      <p:bldP spid="28" grpId="1"/>
      <p:bldP spid="24" grpId="0"/>
      <p:bldP spid="24"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4"/>
          <a:stretch>
            <a:fillRect/>
          </a:stretch>
        </p:blipFill>
        <p:spPr>
          <a:xfrm>
            <a:off x="1270" y="2844165"/>
            <a:ext cx="3742055" cy="4013835"/>
          </a:xfrm>
          <a:prstGeom prst="rect">
            <a:avLst/>
          </a:prstGeom>
        </p:spPr>
      </p:pic>
      <p:pic>
        <p:nvPicPr>
          <p:cNvPr id="14" name="图片 13"/>
          <p:cNvPicPr>
            <a:picLocks noChangeAspect="1"/>
          </p:cNvPicPr>
          <p:nvPr/>
        </p:nvPicPr>
        <p:blipFill rotWithShape="1">
          <a:blip r:embed="rId5" cstate="screen"/>
          <a:srcRect/>
          <a:stretch>
            <a:fillRect/>
          </a:stretch>
        </p:blipFill>
        <p:spPr>
          <a:xfrm>
            <a:off x="1270" y="0"/>
            <a:ext cx="12192000" cy="2912110"/>
          </a:xfrm>
          <a:prstGeom prst="rect">
            <a:avLst/>
          </a:prstGeom>
        </p:spPr>
      </p:pic>
      <p:pic>
        <p:nvPicPr>
          <p:cNvPr id="8" name="图片 7" descr="989b456f7ce522cccb7ec08b294ced27"/>
          <p:cNvPicPr>
            <a:picLocks noChangeAspect="1"/>
          </p:cNvPicPr>
          <p:nvPr/>
        </p:nvPicPr>
        <p:blipFill>
          <a:blip r:embed="rId6"/>
          <a:srcRect/>
          <a:stretch>
            <a:fillRect/>
          </a:stretch>
        </p:blipFill>
        <p:spPr>
          <a:xfrm>
            <a:off x="2795270" y="4455160"/>
            <a:ext cx="6603365" cy="2256790"/>
          </a:xfrm>
          <a:prstGeom prst="rect">
            <a:avLst/>
          </a:prstGeom>
        </p:spPr>
      </p:pic>
      <p:pic>
        <p:nvPicPr>
          <p:cNvPr id="9" name="图片 8" descr="图片包含 红色, 黑色, 游戏机, 白色&#10;&#10;描述已自动生成"/>
          <p:cNvPicPr>
            <a:picLocks noChangeAspect="1"/>
          </p:cNvPicPr>
          <p:nvPr/>
        </p:nvPicPr>
        <p:blipFill>
          <a:blip r:embed="rId7"/>
          <a:stretch>
            <a:fillRect/>
          </a:stretch>
        </p:blipFill>
        <p:spPr>
          <a:xfrm>
            <a:off x="0" y="5302250"/>
            <a:ext cx="12192000" cy="155575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5302250"/>
            <a:ext cx="12193270" cy="1555750"/>
          </a:xfrm>
          <a:prstGeom prst="rect">
            <a:avLst/>
          </a:prstGeom>
        </p:spPr>
      </p:pic>
      <p:pic>
        <p:nvPicPr>
          <p:cNvPr id="26" name="图片 25"/>
          <p:cNvPicPr>
            <a:picLocks noChangeAspect="1"/>
          </p:cNvPicPr>
          <p:nvPr/>
        </p:nvPicPr>
        <p:blipFill>
          <a:blip r:embed="rId8"/>
          <a:stretch>
            <a:fillRect/>
          </a:stretch>
        </p:blipFill>
        <p:spPr>
          <a:xfrm>
            <a:off x="635" y="6073775"/>
            <a:ext cx="12192000" cy="784225"/>
          </a:xfrm>
          <a:prstGeom prst="rect">
            <a:avLst/>
          </a:prstGeom>
        </p:spPr>
      </p:pic>
      <p:sp>
        <p:nvSpPr>
          <p:cNvPr id="10" name="文本框 9"/>
          <p:cNvSpPr txBox="1"/>
          <p:nvPr/>
        </p:nvSpPr>
        <p:spPr>
          <a:xfrm>
            <a:off x="1981835" y="1771650"/>
            <a:ext cx="8228330" cy="2799715"/>
          </a:xfrm>
          <a:prstGeom prst="rect">
            <a:avLst/>
          </a:prstGeom>
          <a:noFill/>
        </p:spPr>
        <p:txBody>
          <a:bodyPr wrap="square" rtlCol="0">
            <a:spAutoFit/>
          </a:bodyPr>
          <a:lstStyle/>
          <a:p>
            <a:pPr algn="ctr">
              <a:lnSpc>
                <a:spcPct val="100000"/>
              </a:lnSpc>
            </a:pPr>
            <a:r>
              <a:rPr lang="zh-CN" altLang="en-US" sz="88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中 国 共 产 党</a:t>
            </a:r>
          </a:p>
          <a:p>
            <a:pPr algn="ctr">
              <a:lnSpc>
                <a:spcPct val="100000"/>
              </a:lnSpc>
            </a:pPr>
            <a:r>
              <a:rPr lang="en-US" altLang="zh-CN" sz="88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a:t>
            </a:r>
            <a:r>
              <a:rPr lang="zh-CN" altLang="en-US" sz="88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精神谱系</a:t>
            </a:r>
            <a:r>
              <a:rPr lang="en-US" altLang="zh-CN" sz="88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a:t>
            </a:r>
          </a:p>
        </p:txBody>
      </p:sp>
      <p:pic>
        <p:nvPicPr>
          <p:cNvPr id="13" name="图片 12" descr="b8b90c8d0d6863e45043fba063775f3e"/>
          <p:cNvPicPr>
            <a:picLocks noChangeAspect="1"/>
          </p:cNvPicPr>
          <p:nvPr/>
        </p:nvPicPr>
        <p:blipFill>
          <a:blip r:embed="rId9">
            <a:lum bright="100000" contrast="100000"/>
          </a:blip>
          <a:stretch>
            <a:fillRect/>
          </a:stretch>
        </p:blipFill>
        <p:spPr>
          <a:xfrm>
            <a:off x="10031095" y="283210"/>
            <a:ext cx="1821180" cy="572135"/>
          </a:xfrm>
          <a:prstGeom prst="rect">
            <a:avLst/>
          </a:prstGeom>
        </p:spPr>
      </p:pic>
      <p:sp>
        <p:nvSpPr>
          <p:cNvPr id="2" name="文本框 1"/>
          <p:cNvSpPr txBox="1"/>
          <p:nvPr/>
        </p:nvSpPr>
        <p:spPr>
          <a:xfrm>
            <a:off x="1952625" y="1036955"/>
            <a:ext cx="8289925" cy="553085"/>
          </a:xfrm>
          <a:prstGeom prst="rect">
            <a:avLst/>
          </a:prstGeom>
          <a:noFill/>
        </p:spPr>
        <p:txBody>
          <a:bodyPr wrap="square" rtlCol="0">
            <a:spAutoFit/>
          </a:bodyPr>
          <a:lstStyle/>
          <a:p>
            <a:pPr algn="ctr"/>
            <a:r>
              <a:rPr lang="zh-CN" altLang="en-US" sz="3000">
                <a:solidFill>
                  <a:schemeClr val="bg1"/>
                </a:solidFill>
                <a:latin typeface="汉仪超粗宋简" panose="02010600000101010101" charset="-122"/>
                <a:ea typeface="汉仪超粗宋简" panose="02010600000101010101" charset="-122"/>
              </a:rPr>
              <a:t>学史明理、学史增信、学史崇德、学史力行</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gtEl>
                                        <p:attrNameLst>
                                          <p:attrName>ppt_y</p:attrName>
                                        </p:attrNameLst>
                                      </p:cBhvr>
                                      <p:tavLst>
                                        <p:tav tm="0">
                                          <p:val>
                                            <p:strVal val="#ppt_y"/>
                                          </p:val>
                                        </p:tav>
                                        <p:tav tm="100000">
                                          <p:val>
                                            <p:strVal val="#ppt_y"/>
                                          </p:val>
                                        </p:tav>
                                      </p:tavLst>
                                    </p:anim>
                                    <p:anim calcmode="lin" valueType="num">
                                      <p:cBhvr>
                                        <p:cTn id="1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gtEl>
                                      </p:cBhvr>
                                    </p:animEffect>
                                  </p:childTnLst>
                                </p:cTn>
                              </p:par>
                            </p:childTnLst>
                          </p:cTn>
                        </p:par>
                        <p:par>
                          <p:cTn id="18" fill="hold">
                            <p:stCondLst>
                              <p:cond delay="17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200"/>
                            </p:stCondLst>
                            <p:childTnLst>
                              <p:par>
                                <p:cTn id="23" presetID="1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9" cstate="screen"/>
          <a:srcRect/>
          <a:stretch>
            <a:fillRect/>
          </a:stretch>
        </p:blipFill>
        <p:spPr>
          <a:xfrm>
            <a:off x="1270" y="0"/>
            <a:ext cx="12192000" cy="2912110"/>
          </a:xfrm>
          <a:prstGeom prst="rect">
            <a:avLst/>
          </a:prstGeom>
        </p:spPr>
      </p:pic>
      <p:pic>
        <p:nvPicPr>
          <p:cNvPr id="8" name="图片 7" descr="989b456f7ce522cccb7ec08b294ced27"/>
          <p:cNvPicPr>
            <a:picLocks noChangeAspect="1"/>
          </p:cNvPicPr>
          <p:nvPr/>
        </p:nvPicPr>
        <p:blipFill>
          <a:blip r:embed="rId10"/>
          <a:srcRect/>
          <a:stretch>
            <a:fillRect/>
          </a:stretch>
        </p:blipFill>
        <p:spPr>
          <a:xfrm>
            <a:off x="2795270" y="5126355"/>
            <a:ext cx="6603365" cy="1585595"/>
          </a:xfrm>
          <a:prstGeom prst="rect">
            <a:avLst/>
          </a:prstGeom>
        </p:spPr>
      </p:pic>
      <p:pic>
        <p:nvPicPr>
          <p:cNvPr id="9" name="图片 8" descr="图片包含 红色, 黑色, 游戏机, 白色&#10;&#10;描述已自动生成"/>
          <p:cNvPicPr>
            <a:picLocks noChangeAspect="1"/>
          </p:cNvPicPr>
          <p:nvPr/>
        </p:nvPicPr>
        <p:blipFill>
          <a:blip r:embed="rId11"/>
          <a:stretch>
            <a:fillRect/>
          </a:stretch>
        </p:blipFill>
        <p:spPr>
          <a:xfrm>
            <a:off x="0" y="5302250"/>
            <a:ext cx="12192000" cy="1555750"/>
          </a:xfrm>
          <a:prstGeom prst="rect">
            <a:avLst/>
          </a:prstGeom>
        </p:spPr>
      </p:pic>
      <p:pic>
        <p:nvPicPr>
          <p:cNvPr id="7" name="图片 6" descr="图片包含 红色, 黑色, 游戏机, 白色&#10;&#10;描述已自动生成"/>
          <p:cNvPicPr>
            <a:picLocks noChangeAspect="1"/>
          </p:cNvPicPr>
          <p:nvPr/>
        </p:nvPicPr>
        <p:blipFill>
          <a:blip r:embed="rId11"/>
          <a:stretch>
            <a:fillRect/>
          </a:stretch>
        </p:blipFill>
        <p:spPr>
          <a:xfrm flipH="1">
            <a:off x="-635" y="5302250"/>
            <a:ext cx="12193270" cy="1555750"/>
          </a:xfrm>
          <a:prstGeom prst="rect">
            <a:avLst/>
          </a:prstGeom>
        </p:spPr>
      </p:pic>
      <p:pic>
        <p:nvPicPr>
          <p:cNvPr id="26" name="图片 25"/>
          <p:cNvPicPr>
            <a:picLocks noChangeAspect="1"/>
          </p:cNvPicPr>
          <p:nvPr/>
        </p:nvPicPr>
        <p:blipFill>
          <a:blip r:embed="rId12"/>
          <a:stretch>
            <a:fillRect/>
          </a:stretch>
        </p:blipFill>
        <p:spPr>
          <a:xfrm>
            <a:off x="635" y="6073775"/>
            <a:ext cx="12192000" cy="784225"/>
          </a:xfrm>
          <a:prstGeom prst="rect">
            <a:avLst/>
          </a:prstGeom>
        </p:spPr>
      </p:pic>
      <p:pic>
        <p:nvPicPr>
          <p:cNvPr id="13" name="图片 12" descr="b8b90c8d0d6863e45043fba063775f3e"/>
          <p:cNvPicPr>
            <a:picLocks noChangeAspect="1"/>
          </p:cNvPicPr>
          <p:nvPr/>
        </p:nvPicPr>
        <p:blipFill>
          <a:blip r:embed="rId13">
            <a:lum bright="100000" contrast="100000"/>
          </a:blip>
          <a:stretch>
            <a:fillRect/>
          </a:stretch>
        </p:blipFill>
        <p:spPr>
          <a:xfrm>
            <a:off x="10031095" y="283210"/>
            <a:ext cx="1821180" cy="572135"/>
          </a:xfrm>
          <a:prstGeom prst="rect">
            <a:avLst/>
          </a:prstGeom>
        </p:spPr>
      </p:pic>
      <p:sp>
        <p:nvSpPr>
          <p:cNvPr id="52" name="文本框 51"/>
          <p:cNvSpPr txBox="1"/>
          <p:nvPr/>
        </p:nvSpPr>
        <p:spPr>
          <a:xfrm>
            <a:off x="955040" y="3796665"/>
            <a:ext cx="2320290" cy="521970"/>
          </a:xfrm>
          <a:prstGeom prst="rect">
            <a:avLst/>
          </a:prstGeom>
          <a:noFill/>
        </p:spPr>
        <p:txBody>
          <a:bodyPr wrap="none" rtlCol="0" anchor="t">
            <a:spAutoFit/>
          </a:bodyPr>
          <a:lstStyle/>
          <a:p>
            <a:pPr algn="ctr"/>
            <a:r>
              <a:rPr lang="zh-CN" altLang="en-US" sz="2800" b="1" kern="10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sym typeface="+mn-ea"/>
              </a:rPr>
              <a:t>党的精神谱系</a:t>
            </a:r>
          </a:p>
        </p:txBody>
      </p:sp>
      <p:sp>
        <p:nvSpPr>
          <p:cNvPr id="53" name="文本框 52"/>
          <p:cNvSpPr txBox="1"/>
          <p:nvPr/>
        </p:nvSpPr>
        <p:spPr>
          <a:xfrm>
            <a:off x="851535" y="1775460"/>
            <a:ext cx="2527935" cy="1322070"/>
          </a:xfrm>
          <a:prstGeom prst="rect">
            <a:avLst/>
          </a:prstGeom>
          <a:noFill/>
        </p:spPr>
        <p:txBody>
          <a:bodyPr wrap="square" rtlCol="0">
            <a:spAutoFit/>
          </a:bodyPr>
          <a:lstStyle/>
          <a:p>
            <a:pPr algn="ctr"/>
            <a:r>
              <a:rPr lang="zh-CN" altLang="en-US" sz="80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目录</a:t>
            </a:r>
            <a:endParaRPr lang="zh-CN" altLang="en-US" sz="7200" dirty="0">
              <a:gradFill>
                <a:gsLst>
                  <a:gs pos="0">
                    <a:srgbClr val="E30000"/>
                  </a:gs>
                  <a:gs pos="100000">
                    <a:srgbClr val="760303"/>
                  </a:gs>
                </a:gsLst>
                <a:lin scaled="0"/>
              </a:gradFill>
              <a:latin typeface="汉仪雅酷黑简" panose="00020600040101010101" charset="-122"/>
              <a:ea typeface="汉仪雅酷黑简" panose="00020600040101010101" charset="-122"/>
            </a:endParaRPr>
          </a:p>
        </p:txBody>
      </p:sp>
      <p:sp>
        <p:nvSpPr>
          <p:cNvPr id="54" name="文本框 53"/>
          <p:cNvSpPr txBox="1"/>
          <p:nvPr/>
        </p:nvSpPr>
        <p:spPr>
          <a:xfrm>
            <a:off x="955040" y="3223260"/>
            <a:ext cx="2218690" cy="521970"/>
          </a:xfrm>
          <a:prstGeom prst="rect">
            <a:avLst/>
          </a:prstGeom>
          <a:noFill/>
        </p:spPr>
        <p:txBody>
          <a:bodyPr wrap="square" rtlCol="0">
            <a:spAutoFit/>
          </a:bodyPr>
          <a:lstStyle/>
          <a:p>
            <a:pPr algn="dist"/>
            <a:r>
              <a:rPr lang="zh-CN" altLang="en-US" sz="2800" b="1" kern="10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CONTENTS</a:t>
            </a:r>
          </a:p>
        </p:txBody>
      </p:sp>
      <p:cxnSp>
        <p:nvCxnSpPr>
          <p:cNvPr id="55" name="直接连接符 54"/>
          <p:cNvCxnSpPr/>
          <p:nvPr/>
        </p:nvCxnSpPr>
        <p:spPr>
          <a:xfrm>
            <a:off x="1087120" y="3108325"/>
            <a:ext cx="1953895" cy="0"/>
          </a:xfrm>
          <a:prstGeom prst="line">
            <a:avLst/>
          </a:prstGeom>
          <a:noFill/>
          <a:ln>
            <a:gradFill>
              <a:gsLst>
                <a:gs pos="0">
                  <a:srgbClr val="C00000"/>
                </a:gs>
                <a:gs pos="100000">
                  <a:srgbClr val="C00000"/>
                </a:gs>
                <a:gs pos="37000">
                  <a:srgbClr val="FFC000"/>
                </a:gs>
                <a:gs pos="100000">
                  <a:srgbClr val="FF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64" name="PA-10223"/>
          <p:cNvSpPr/>
          <p:nvPr>
            <p:custDataLst>
              <p:tags r:id="rId1"/>
            </p:custDataLst>
          </p:nvPr>
        </p:nvSpPr>
        <p:spPr>
          <a:xfrm>
            <a:off x="3869690" y="1485265"/>
            <a:ext cx="2016125" cy="583565"/>
          </a:xfrm>
          <a:prstGeom prst="rect">
            <a:avLst/>
          </a:prstGeom>
          <a:effectLst>
            <a:outerShdw blurRad="50800" dist="63500" dir="5400000" algn="t" rotWithShape="0">
              <a:prstClr val="black">
                <a:alpha val="40000"/>
              </a:prstClr>
            </a:outerShdw>
          </a:effectLst>
        </p:spPr>
        <p:txBody>
          <a:bodyPr wrap="square">
            <a:spAutoFit/>
          </a:bodyPr>
          <a:lstStyle/>
          <a:p>
            <a:pPr algn="ctr"/>
            <a:r>
              <a:rPr lang="zh-CN" altLang="en-US" sz="3200" b="1" kern="10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第一部分</a:t>
            </a:r>
            <a:r>
              <a:rPr lang="zh-CN" altLang="en-US" sz="2800" dirty="0">
                <a:solidFill>
                  <a:schemeClr val="bg1"/>
                </a:solidFill>
                <a:effectLst/>
                <a:latin typeface="汉仪雅酷黑简" panose="00020600040101010101" charset="-122"/>
                <a:ea typeface="汉仪雅酷黑简" panose="00020600040101010101" charset="-122"/>
                <a:cs typeface="汉仪雅酷黑简" panose="00020600040101010101" charset="-122"/>
              </a:rPr>
              <a:t>  </a:t>
            </a:r>
          </a:p>
        </p:txBody>
      </p:sp>
      <p:sp>
        <p:nvSpPr>
          <p:cNvPr id="66" name="图片"/>
          <p:cNvSpPr/>
          <p:nvPr>
            <p:custDataLst>
              <p:tags r:id="rId2"/>
            </p:custDataLst>
          </p:nvPr>
        </p:nvSpPr>
        <p:spPr>
          <a:xfrm>
            <a:off x="6113145" y="1531620"/>
            <a:ext cx="5051425" cy="460375"/>
          </a:xfrm>
          <a:prstGeom prst="rect">
            <a:avLst/>
          </a:prstGeom>
          <a:gradFill>
            <a:gsLst>
              <a:gs pos="100000">
                <a:srgbClr val="EEC988"/>
              </a:gs>
              <a:gs pos="0">
                <a:srgbClr val="CB954D"/>
              </a:gs>
            </a:gsLst>
            <a:lin scaled="1"/>
          </a:gradFill>
          <a:effectLst>
            <a:outerShdw blurRad="63500" sx="102000" sy="102000" algn="ctr" rotWithShape="0">
              <a:prstClr val="black">
                <a:alpha val="40000"/>
              </a:prstClr>
            </a:outerShdw>
          </a:effectLst>
        </p:spPr>
        <p:txBody>
          <a:bodyPr wrap="square">
            <a:spAutoFit/>
          </a:bodyPr>
          <a:lstStyle/>
          <a:p>
            <a:pPr algn="ctr">
              <a:defRPr/>
            </a:pPr>
            <a:r>
              <a:rPr lang="en-US" altLang="zh-CN" sz="2400" dirty="0">
                <a:solidFill>
                  <a:schemeClr val="tx1"/>
                </a:solidFill>
                <a:effectLst/>
                <a:latin typeface="汉仪超粗宋简" panose="02010600000101010101" charset="-122"/>
                <a:ea typeface="汉仪超粗宋简" panose="02010600000101010101" charset="-122"/>
                <a:sym typeface="+mn-ea"/>
              </a:rPr>
              <a:t>对中国共产党精神的宏观理解</a:t>
            </a:r>
          </a:p>
        </p:txBody>
      </p:sp>
      <p:cxnSp>
        <p:nvCxnSpPr>
          <p:cNvPr id="77" name="直接连接符 76"/>
          <p:cNvCxnSpPr/>
          <p:nvPr/>
        </p:nvCxnSpPr>
        <p:spPr>
          <a:xfrm>
            <a:off x="3635375" y="1073785"/>
            <a:ext cx="6985" cy="4201795"/>
          </a:xfrm>
          <a:prstGeom prst="line">
            <a:avLst/>
          </a:prstGeom>
          <a:noFill/>
          <a:ln>
            <a:gradFill>
              <a:gsLst>
                <a:gs pos="0">
                  <a:srgbClr val="C00000"/>
                </a:gs>
                <a:gs pos="100000">
                  <a:srgbClr val="C00000"/>
                </a:gs>
                <a:gs pos="37000">
                  <a:srgbClr val="FFC000"/>
                </a:gs>
                <a:gs pos="100000">
                  <a:srgbClr val="FF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56" name="PA-10223"/>
          <p:cNvSpPr/>
          <p:nvPr>
            <p:custDataLst>
              <p:tags r:id="rId3"/>
            </p:custDataLst>
          </p:nvPr>
        </p:nvSpPr>
        <p:spPr>
          <a:xfrm>
            <a:off x="3869690" y="2899410"/>
            <a:ext cx="2016125" cy="583565"/>
          </a:xfrm>
          <a:prstGeom prst="rect">
            <a:avLst/>
          </a:prstGeom>
          <a:effectLst>
            <a:outerShdw blurRad="50800" dist="63500" dir="5400000" algn="t" rotWithShape="0">
              <a:prstClr val="black">
                <a:alpha val="40000"/>
              </a:prstClr>
            </a:outerShdw>
          </a:effectLst>
        </p:spPr>
        <p:txBody>
          <a:bodyPr wrap="square">
            <a:spAutoFit/>
          </a:bodyPr>
          <a:lstStyle/>
          <a:p>
            <a:pPr algn="ctr"/>
            <a:r>
              <a:rPr lang="zh-CN" altLang="en-US" sz="3200" b="1" kern="10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第二部分</a:t>
            </a:r>
            <a:r>
              <a:rPr lang="zh-CN" altLang="en-US" sz="2800" dirty="0">
                <a:solidFill>
                  <a:schemeClr val="bg1"/>
                </a:solidFill>
                <a:effectLst/>
                <a:latin typeface="汉仪雅酷黑简" panose="00020600040101010101" charset="-122"/>
                <a:ea typeface="汉仪雅酷黑简" panose="00020600040101010101" charset="-122"/>
                <a:cs typeface="汉仪雅酷黑简" panose="00020600040101010101" charset="-122"/>
              </a:rPr>
              <a:t>  </a:t>
            </a:r>
          </a:p>
        </p:txBody>
      </p:sp>
      <p:sp>
        <p:nvSpPr>
          <p:cNvPr id="57" name="图片"/>
          <p:cNvSpPr/>
          <p:nvPr>
            <p:custDataLst>
              <p:tags r:id="rId4"/>
            </p:custDataLst>
          </p:nvPr>
        </p:nvSpPr>
        <p:spPr>
          <a:xfrm>
            <a:off x="6113145" y="2945765"/>
            <a:ext cx="5052060" cy="460375"/>
          </a:xfrm>
          <a:prstGeom prst="rect">
            <a:avLst/>
          </a:prstGeom>
          <a:gradFill>
            <a:gsLst>
              <a:gs pos="100000">
                <a:srgbClr val="EEC988"/>
              </a:gs>
              <a:gs pos="0">
                <a:srgbClr val="CB954D"/>
              </a:gs>
            </a:gsLst>
            <a:lin scaled="1"/>
          </a:gradFill>
          <a:effectLst>
            <a:outerShdw blurRad="63500" sx="102000" sy="102000" algn="ctr" rotWithShape="0">
              <a:prstClr val="black">
                <a:alpha val="40000"/>
              </a:prstClr>
            </a:outerShdw>
          </a:effectLst>
        </p:spPr>
        <p:txBody>
          <a:bodyPr wrap="square">
            <a:spAutoFit/>
          </a:bodyPr>
          <a:lstStyle/>
          <a:p>
            <a:pPr algn="ctr">
              <a:defRPr/>
            </a:pPr>
            <a:r>
              <a:rPr lang="en-US" altLang="zh-CN" sz="2400" dirty="0">
                <a:solidFill>
                  <a:schemeClr val="tx1"/>
                </a:solidFill>
                <a:effectLst/>
                <a:latin typeface="汉仪超粗宋简" panose="02010600000101010101" charset="-122"/>
                <a:ea typeface="汉仪超粗宋简" panose="02010600000101010101" charset="-122"/>
                <a:sym typeface="+mn-ea"/>
              </a:rPr>
              <a:t>对中国共产党精神主体的多维分析</a:t>
            </a:r>
          </a:p>
        </p:txBody>
      </p:sp>
      <p:sp>
        <p:nvSpPr>
          <p:cNvPr id="58" name="PA-10223"/>
          <p:cNvSpPr/>
          <p:nvPr>
            <p:custDataLst>
              <p:tags r:id="rId5"/>
            </p:custDataLst>
          </p:nvPr>
        </p:nvSpPr>
        <p:spPr>
          <a:xfrm>
            <a:off x="3869690" y="4283710"/>
            <a:ext cx="2016125" cy="583565"/>
          </a:xfrm>
          <a:prstGeom prst="rect">
            <a:avLst/>
          </a:prstGeom>
          <a:effectLst>
            <a:outerShdw blurRad="50800" dist="63500" dir="5400000" algn="t" rotWithShape="0">
              <a:prstClr val="black">
                <a:alpha val="40000"/>
              </a:prstClr>
            </a:outerShdw>
          </a:effectLst>
        </p:spPr>
        <p:txBody>
          <a:bodyPr wrap="square">
            <a:spAutoFit/>
          </a:bodyPr>
          <a:lstStyle/>
          <a:p>
            <a:pPr algn="ctr"/>
            <a:r>
              <a:rPr lang="zh-CN" altLang="en-US" sz="3200" b="1" kern="10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第三部分</a:t>
            </a:r>
            <a:r>
              <a:rPr lang="zh-CN" altLang="en-US" sz="2800" dirty="0">
                <a:solidFill>
                  <a:schemeClr val="bg1"/>
                </a:solidFill>
                <a:effectLst/>
                <a:latin typeface="汉仪雅酷黑简" panose="00020600040101010101" charset="-122"/>
                <a:ea typeface="汉仪雅酷黑简" panose="00020600040101010101" charset="-122"/>
                <a:cs typeface="汉仪雅酷黑简" panose="00020600040101010101" charset="-122"/>
              </a:rPr>
              <a:t>  </a:t>
            </a:r>
          </a:p>
        </p:txBody>
      </p:sp>
      <p:sp>
        <p:nvSpPr>
          <p:cNvPr id="59" name="图片"/>
          <p:cNvSpPr/>
          <p:nvPr>
            <p:custDataLst>
              <p:tags r:id="rId6"/>
            </p:custDataLst>
          </p:nvPr>
        </p:nvSpPr>
        <p:spPr>
          <a:xfrm>
            <a:off x="6113145" y="4330065"/>
            <a:ext cx="5051425" cy="460375"/>
          </a:xfrm>
          <a:prstGeom prst="rect">
            <a:avLst/>
          </a:prstGeom>
          <a:gradFill>
            <a:gsLst>
              <a:gs pos="100000">
                <a:srgbClr val="EEC988"/>
              </a:gs>
              <a:gs pos="0">
                <a:srgbClr val="CB954D"/>
              </a:gs>
            </a:gsLst>
            <a:lin scaled="1"/>
          </a:gradFill>
          <a:effectLst>
            <a:outerShdw blurRad="63500" sx="102000" sy="102000" algn="ctr" rotWithShape="0">
              <a:prstClr val="black">
                <a:alpha val="40000"/>
              </a:prstClr>
            </a:outerShdw>
          </a:effectLst>
        </p:spPr>
        <p:txBody>
          <a:bodyPr wrap="square">
            <a:spAutoFit/>
          </a:bodyPr>
          <a:lstStyle/>
          <a:p>
            <a:pPr algn="ctr">
              <a:defRPr/>
            </a:pPr>
            <a:r>
              <a:rPr lang="zh-CN" altLang="en-US" sz="2400" dirty="0">
                <a:solidFill>
                  <a:schemeClr val="tx1"/>
                </a:solidFill>
                <a:effectLst/>
                <a:latin typeface="汉仪超粗宋简" panose="02010600000101010101" charset="-122"/>
                <a:ea typeface="汉仪超粗宋简" panose="02010600000101010101" charset="-122"/>
                <a:sym typeface="+mn-ea"/>
              </a:rPr>
              <a:t>对</a:t>
            </a:r>
            <a:r>
              <a:rPr lang="en-US" altLang="zh-CN" sz="2400" dirty="0">
                <a:solidFill>
                  <a:schemeClr val="tx1"/>
                </a:solidFill>
                <a:effectLst/>
                <a:latin typeface="汉仪超粗宋简" panose="02010600000101010101" charset="-122"/>
                <a:ea typeface="汉仪超粗宋简" panose="02010600000101010101" charset="-122"/>
                <a:sym typeface="+mn-ea"/>
              </a:rPr>
              <a:t>中国共产党精神谱系初步</a:t>
            </a:r>
            <a:r>
              <a:rPr lang="zh-CN" altLang="en-US" sz="2400" dirty="0">
                <a:solidFill>
                  <a:schemeClr val="tx1"/>
                </a:solidFill>
                <a:effectLst/>
                <a:latin typeface="汉仪超粗宋简" panose="02010600000101010101" charset="-122"/>
                <a:ea typeface="汉仪超粗宋简" panose="02010600000101010101" charset="-122"/>
                <a:sym typeface="+mn-ea"/>
              </a:rPr>
              <a:t>构架</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cTn>
                              </p:par>
                            </p:childTnLst>
                          </p:cTn>
                        </p:par>
                        <p:par>
                          <p:cTn id="32" fill="hold">
                            <p:stCondLst>
                              <p:cond delay="2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4"/>
                                        </p:tgtEl>
                                        <p:attrNameLst>
                                          <p:attrName>ppt_y</p:attrName>
                                        </p:attrNameLst>
                                      </p:cBhvr>
                                      <p:tavLst>
                                        <p:tav tm="0">
                                          <p:val>
                                            <p:strVal val="#ppt_y"/>
                                          </p:val>
                                        </p:tav>
                                        <p:tav tm="100000">
                                          <p:val>
                                            <p:strVal val="#ppt_y"/>
                                          </p:val>
                                        </p:tav>
                                      </p:tavLst>
                                    </p:anim>
                                    <p:anim calcmode="lin" valueType="num">
                                      <p:cBhvr>
                                        <p:cTn id="37"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4"/>
                                        </p:tgtEl>
                                      </p:cBhvr>
                                    </p:animEffect>
                                  </p:childTnLst>
                                </p:cTn>
                              </p:par>
                            </p:childTnLst>
                          </p:cTn>
                        </p:par>
                        <p:par>
                          <p:cTn id="40" fill="hold">
                            <p:stCondLst>
                              <p:cond delay="3250"/>
                            </p:stCondLst>
                            <p:childTnLst>
                              <p:par>
                                <p:cTn id="41" presetID="1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p:tgtEl>
                                          <p:spTgt spid="66"/>
                                        </p:tgtEl>
                                        <p:attrNameLst>
                                          <p:attrName>ppt_x</p:attrName>
                                        </p:attrNameLst>
                                      </p:cBhvr>
                                      <p:tavLst>
                                        <p:tav tm="0">
                                          <p:val>
                                            <p:strVal val="#ppt_x-#ppt_w*1.125000"/>
                                          </p:val>
                                        </p:tav>
                                        <p:tav tm="100000">
                                          <p:val>
                                            <p:strVal val="#ppt_x"/>
                                          </p:val>
                                        </p:tav>
                                      </p:tavLst>
                                    </p:anim>
                                    <p:animEffect transition="in" filter="wipe(right)">
                                      <p:cBhvr>
                                        <p:cTn id="44" dur="500"/>
                                        <p:tgtEl>
                                          <p:spTgt spid="66"/>
                                        </p:tgtEl>
                                      </p:cBhvr>
                                    </p:animEffect>
                                  </p:childTnLst>
                                </p:cTn>
                              </p:par>
                            </p:childTnLst>
                          </p:cTn>
                        </p:par>
                        <p:par>
                          <p:cTn id="45" fill="hold">
                            <p:stCondLst>
                              <p:cond delay="37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6"/>
                                        </p:tgtEl>
                                        <p:attrNameLst>
                                          <p:attrName>ppt_y</p:attrName>
                                        </p:attrNameLst>
                                      </p:cBhvr>
                                      <p:tavLst>
                                        <p:tav tm="0">
                                          <p:val>
                                            <p:strVal val="#ppt_y"/>
                                          </p:val>
                                        </p:tav>
                                        <p:tav tm="100000">
                                          <p:val>
                                            <p:strVal val="#ppt_y"/>
                                          </p:val>
                                        </p:tav>
                                      </p:tavLst>
                                    </p:anim>
                                    <p:anim calcmode="lin" valueType="num">
                                      <p:cBhvr>
                                        <p:cTn id="50"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6"/>
                                        </p:tgtEl>
                                      </p:cBhvr>
                                    </p:animEffect>
                                  </p:childTnLst>
                                </p:cTn>
                              </p:par>
                            </p:childTnLst>
                          </p:cTn>
                        </p:par>
                        <p:par>
                          <p:cTn id="53" fill="hold">
                            <p:stCondLst>
                              <p:cond delay="4500"/>
                            </p:stCondLst>
                            <p:childTnLst>
                              <p:par>
                                <p:cTn id="54" presetID="12" presetClass="entr" presetSubtype="8"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500"/>
                                        <p:tgtEl>
                                          <p:spTgt spid="57"/>
                                        </p:tgtEl>
                                        <p:attrNameLst>
                                          <p:attrName>ppt_x</p:attrName>
                                        </p:attrNameLst>
                                      </p:cBhvr>
                                      <p:tavLst>
                                        <p:tav tm="0">
                                          <p:val>
                                            <p:strVal val="#ppt_x-#ppt_w*1.125000"/>
                                          </p:val>
                                        </p:tav>
                                        <p:tav tm="100000">
                                          <p:val>
                                            <p:strVal val="#ppt_x"/>
                                          </p:val>
                                        </p:tav>
                                      </p:tavLst>
                                    </p:anim>
                                    <p:animEffect transition="in" filter="wipe(right)">
                                      <p:cBhvr>
                                        <p:cTn id="57" dur="500"/>
                                        <p:tgtEl>
                                          <p:spTgt spid="57"/>
                                        </p:tgtEl>
                                      </p:cBhvr>
                                    </p:animEffect>
                                  </p:childTnLst>
                                </p:cTn>
                              </p:par>
                            </p:childTnLst>
                          </p:cTn>
                        </p:par>
                        <p:par>
                          <p:cTn id="58" fill="hold">
                            <p:stCondLst>
                              <p:cond delay="5000"/>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58"/>
                                        </p:tgtEl>
                                        <p:attrNameLst>
                                          <p:attrName>style.visibility</p:attrName>
                                        </p:attrNameLst>
                                      </p:cBhvr>
                                      <p:to>
                                        <p:strVal val="visible"/>
                                      </p:to>
                                    </p:set>
                                    <p:anim calcmode="lin" valueType="num">
                                      <p:cBhvr>
                                        <p:cTn id="61"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58"/>
                                        </p:tgtEl>
                                        <p:attrNameLst>
                                          <p:attrName>ppt_y</p:attrName>
                                        </p:attrNameLst>
                                      </p:cBhvr>
                                      <p:tavLst>
                                        <p:tav tm="0">
                                          <p:val>
                                            <p:strVal val="#ppt_y"/>
                                          </p:val>
                                        </p:tav>
                                        <p:tav tm="100000">
                                          <p:val>
                                            <p:strVal val="#ppt_y"/>
                                          </p:val>
                                        </p:tav>
                                      </p:tavLst>
                                    </p:anim>
                                    <p:anim calcmode="lin" valueType="num">
                                      <p:cBhvr>
                                        <p:cTn id="63"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58"/>
                                        </p:tgtEl>
                                      </p:cBhvr>
                                    </p:animEffect>
                                  </p:childTnLst>
                                </p:cTn>
                              </p:par>
                            </p:childTnLst>
                          </p:cTn>
                        </p:par>
                        <p:par>
                          <p:cTn id="66" fill="hold">
                            <p:stCondLst>
                              <p:cond delay="5750"/>
                            </p:stCondLst>
                            <p:childTnLst>
                              <p:par>
                                <p:cTn id="67" presetID="12" presetClass="entr" presetSubtype="8"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additive="base">
                                        <p:cTn id="69" dur="500"/>
                                        <p:tgtEl>
                                          <p:spTgt spid="59"/>
                                        </p:tgtEl>
                                        <p:attrNameLst>
                                          <p:attrName>ppt_x</p:attrName>
                                        </p:attrNameLst>
                                      </p:cBhvr>
                                      <p:tavLst>
                                        <p:tav tm="0">
                                          <p:val>
                                            <p:strVal val="#ppt_x-#ppt_w*1.125000"/>
                                          </p:val>
                                        </p:tav>
                                        <p:tav tm="100000">
                                          <p:val>
                                            <p:strVal val="#ppt_x"/>
                                          </p:val>
                                        </p:tav>
                                      </p:tavLst>
                                    </p:anim>
                                    <p:animEffect transition="in" filter="wipe(right)">
                                      <p:cBhvr>
                                        <p:cTn id="7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3" grpId="0"/>
      <p:bldP spid="53" grpId="1"/>
      <p:bldP spid="54" grpId="0"/>
      <p:bldP spid="54" grpId="1"/>
      <p:bldP spid="64" grpId="0" animBg="1"/>
      <p:bldP spid="64" grpId="1" animBg="1"/>
      <p:bldP spid="66" grpId="0" bldLvl="0" animBg="1"/>
      <p:bldP spid="66" grpId="1"/>
      <p:bldP spid="56" grpId="0" bldLvl="0" animBg="1"/>
      <p:bldP spid="56" grpId="1" animBg="1"/>
      <p:bldP spid="57" grpId="0" bldLvl="0" animBg="1"/>
      <p:bldP spid="57" grpId="1"/>
      <p:bldP spid="58" grpId="0" bldLvl="0" animBg="1"/>
      <p:bldP spid="58" grpId="1" animBg="1"/>
      <p:bldP spid="59" grpId="0" bldLvl="0" animBg="1"/>
      <p:bldP spid="59"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912110"/>
          </a:xfrm>
          <a:prstGeom prst="rect">
            <a:avLst/>
          </a:prstGeom>
        </p:spPr>
      </p:pic>
      <p:pic>
        <p:nvPicPr>
          <p:cNvPr id="8" name="图片 7" descr="989b456f7ce522cccb7ec08b294ced27"/>
          <p:cNvPicPr>
            <a:picLocks noChangeAspect="1"/>
          </p:cNvPicPr>
          <p:nvPr/>
        </p:nvPicPr>
        <p:blipFill>
          <a:blip r:embed="rId4"/>
          <a:srcRect/>
          <a:stretch>
            <a:fillRect/>
          </a:stretch>
        </p:blipFill>
        <p:spPr>
          <a:xfrm>
            <a:off x="2795270" y="5126355"/>
            <a:ext cx="6603365" cy="1585595"/>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5302250"/>
            <a:ext cx="12192000" cy="1555750"/>
          </a:xfrm>
          <a:prstGeom prst="rect">
            <a:avLst/>
          </a:prstGeom>
        </p:spPr>
      </p:pic>
      <p:pic>
        <p:nvPicPr>
          <p:cNvPr id="7" name="图片 6" descr="图片包含 红色, 黑色, 游戏机, 白色&#10;&#10;描述已自动生成"/>
          <p:cNvPicPr>
            <a:picLocks noChangeAspect="1"/>
          </p:cNvPicPr>
          <p:nvPr/>
        </p:nvPicPr>
        <p:blipFill>
          <a:blip r:embed="rId5"/>
          <a:stretch>
            <a:fillRect/>
          </a:stretch>
        </p:blipFill>
        <p:spPr>
          <a:xfrm flipH="1">
            <a:off x="-635" y="5302250"/>
            <a:ext cx="12193270" cy="1555750"/>
          </a:xfrm>
          <a:prstGeom prst="rect">
            <a:avLst/>
          </a:prstGeom>
        </p:spPr>
      </p:pic>
      <p:pic>
        <p:nvPicPr>
          <p:cNvPr id="26" name="图片 25"/>
          <p:cNvPicPr>
            <a:picLocks noChangeAspect="1"/>
          </p:cNvPicPr>
          <p:nvPr/>
        </p:nvPicPr>
        <p:blipFill>
          <a:blip r:embed="rId6"/>
          <a:stretch>
            <a:fillRect/>
          </a:stretch>
        </p:blipFill>
        <p:spPr>
          <a:xfrm>
            <a:off x="635" y="6073775"/>
            <a:ext cx="12192000" cy="784225"/>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031095" y="283210"/>
            <a:ext cx="1821180" cy="572135"/>
          </a:xfrm>
          <a:prstGeom prst="rect">
            <a:avLst/>
          </a:prstGeom>
        </p:spPr>
      </p:pic>
      <p:sp>
        <p:nvSpPr>
          <p:cNvPr id="4" name="剪去对角的矩形 3"/>
          <p:cNvSpPr/>
          <p:nvPr/>
        </p:nvSpPr>
        <p:spPr>
          <a:xfrm>
            <a:off x="2303145" y="2533650"/>
            <a:ext cx="7727950" cy="1922780"/>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03145" y="2851150"/>
            <a:ext cx="7728585" cy="706755"/>
          </a:xfrm>
          <a:prstGeom prst="rect">
            <a:avLst/>
          </a:prstGeom>
          <a:noFill/>
        </p:spPr>
        <p:txBody>
          <a:bodyPr wrap="square" rtlCol="0">
            <a:spAutoFit/>
          </a:bodyPr>
          <a:lstStyle/>
          <a:p>
            <a:pPr algn="ctr"/>
            <a:r>
              <a:rPr lang="zh-CN" altLang="en-US" sz="4000">
                <a:solidFill>
                  <a:schemeClr val="tx1"/>
                </a:solidFill>
                <a:latin typeface="汉仪雅酷黑简" panose="00020600040101010101" charset="-122"/>
                <a:ea typeface="汉仪雅酷黑简" panose="00020600040101010101" charset="-122"/>
              </a:rPr>
              <a:t>对中国共产党精神的宏观理解</a:t>
            </a:r>
          </a:p>
        </p:txBody>
      </p:sp>
      <p:sp>
        <p:nvSpPr>
          <p:cNvPr id="15" name="文本框 14"/>
          <p:cNvSpPr txBox="1"/>
          <p:nvPr/>
        </p:nvSpPr>
        <p:spPr>
          <a:xfrm>
            <a:off x="2303145" y="3640455"/>
            <a:ext cx="7728585" cy="460375"/>
          </a:xfrm>
          <a:prstGeom prst="rect">
            <a:avLst/>
          </a:prstGeom>
          <a:noFill/>
        </p:spPr>
        <p:txBody>
          <a:bodyPr wrap="square" rtlCol="0">
            <a:spAutoFit/>
          </a:bodyPr>
          <a:lstStyle/>
          <a:p>
            <a:pPr algn="dist"/>
            <a:r>
              <a:rPr lang="zh-CN" altLang="en-US" sz="2400">
                <a:solidFill>
                  <a:schemeClr val="tx1"/>
                </a:solidFill>
                <a:latin typeface="汉仪许静行楷繁" panose="00020600040101010101" charset="-122"/>
                <a:ea typeface="汉仪许静行楷繁" panose="00020600040101010101" charset="-122"/>
              </a:rPr>
              <a:t>macro understanding of the spirit of the Communist Party of China</a:t>
            </a:r>
          </a:p>
        </p:txBody>
      </p:sp>
      <p:sp>
        <p:nvSpPr>
          <p:cNvPr id="17" name="文本框 16"/>
          <p:cNvSpPr txBox="1"/>
          <p:nvPr/>
        </p:nvSpPr>
        <p:spPr>
          <a:xfrm>
            <a:off x="4785360" y="1394460"/>
            <a:ext cx="2623820" cy="829945"/>
          </a:xfrm>
          <a:prstGeom prst="rect">
            <a:avLst/>
          </a:prstGeom>
          <a:noFill/>
        </p:spPr>
        <p:txBody>
          <a:bodyPr wrap="none" rtlCol="0">
            <a:spAutoFit/>
          </a:bodyPr>
          <a:lstStyle/>
          <a:p>
            <a:r>
              <a:rPr lang="zh-CN" altLang="en-US" sz="4800" b="1">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rPr>
              <a:t>第一部分</a:t>
            </a:r>
            <a:endParaRPr lang="zh-CN" altLang="en-US" sz="4800" b="1" dirty="0">
              <a:gradFill>
                <a:gsLst>
                  <a:gs pos="25000">
                    <a:srgbClr val="FFAE41"/>
                  </a:gs>
                  <a:gs pos="75000">
                    <a:srgbClr val="FFDC7A"/>
                  </a:gs>
                  <a:gs pos="0">
                    <a:srgbClr val="FF6B2E"/>
                  </a:gs>
                  <a:gs pos="100000">
                    <a:srgbClr val="FFF6B6"/>
                  </a:gs>
                </a:gsLst>
                <a:lin scaled="1"/>
              </a:gradFill>
              <a:effectLst>
                <a:outerShdw blurRad="38100" dist="38100" dir="2700000" algn="tl">
                  <a:srgbClr val="000000">
                    <a:alpha val="43137"/>
                  </a:srgbClr>
                </a:outerShdw>
              </a:effectLst>
              <a:latin typeface="汉仪超粗宋简" panose="02010600000101010101" charset="-122"/>
              <a:ea typeface="汉仪超粗宋简" panose="02010600000101010101" charset="-122"/>
              <a:cs typeface="汉仪超粗宋简" panose="02010600000101010101"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2099"/>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5"/>
                                        </p:tgtEl>
                                        <p:attrNameLst>
                                          <p:attrName>ppt_y</p:attrName>
                                        </p:attrNameLst>
                                      </p:cBhvr>
                                      <p:tavLst>
                                        <p:tav tm="0">
                                          <p:val>
                                            <p:strVal val="#ppt_y"/>
                                          </p:val>
                                        </p:tav>
                                        <p:tav tm="100000">
                                          <p:val>
                                            <p:strVal val="#ppt_y"/>
                                          </p:val>
                                        </p:tav>
                                      </p:tavLst>
                                    </p:anim>
                                    <p:anim calcmode="lin" valueType="num">
                                      <p:cBhvr>
                                        <p:cTn id="27"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15" grpId="0"/>
      <p:bldP spid="15"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第一部分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对中国共产党精神的宏观理解</a:t>
            </a:r>
          </a:p>
        </p:txBody>
      </p:sp>
      <p:sp>
        <p:nvSpPr>
          <p:cNvPr id="6" name="文本框"/>
          <p:cNvSpPr/>
          <p:nvPr>
            <p:custDataLst>
              <p:tags r:id="rId1"/>
            </p:custDataLst>
          </p:nvPr>
        </p:nvSpPr>
        <p:spPr>
          <a:xfrm>
            <a:off x="1423670" y="1264920"/>
            <a:ext cx="893572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chemeClr val="accent2">
                    <a:lumMod val="50000"/>
                  </a:schemeClr>
                </a:solidFill>
                <a:latin typeface="汉仪超粗宋简" panose="02010600000101010101" charset="-122"/>
                <a:ea typeface="汉仪超粗宋简" panose="02010600000101010101" charset="-122"/>
              </a:rPr>
              <a:t>考察国家、民族、政党等特定人群的精神，大致可分为两层意思：</a:t>
            </a:r>
          </a:p>
        </p:txBody>
      </p:sp>
      <p:pic>
        <p:nvPicPr>
          <p:cNvPr id="36" name="图片 35"/>
          <p:cNvPicPr>
            <a:picLocks noChangeAspect="1"/>
          </p:cNvPicPr>
          <p:nvPr/>
        </p:nvPicPr>
        <p:blipFill>
          <a:blip r:embed="rId9"/>
          <a:stretch>
            <a:fillRect/>
          </a:stretch>
        </p:blipFill>
        <p:spPr>
          <a:xfrm>
            <a:off x="978535" y="959485"/>
            <a:ext cx="634365" cy="925195"/>
          </a:xfrm>
          <a:prstGeom prst="rect">
            <a:avLst/>
          </a:prstGeom>
        </p:spPr>
      </p:pic>
      <p:sp>
        <p:nvSpPr>
          <p:cNvPr id="24" name="文本框1"/>
          <p:cNvSpPr/>
          <p:nvPr/>
        </p:nvSpPr>
        <p:spPr>
          <a:xfrm>
            <a:off x="1494790" y="2476500"/>
            <a:ext cx="4639945" cy="90741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1826260" y="2860040"/>
            <a:ext cx="3977640" cy="410845"/>
          </a:xfrm>
          <a:prstGeom prst="rect">
            <a:avLst/>
          </a:prstGeom>
          <a:effectLst>
            <a:outerShdw blurRad="63500" sx="102000" sy="102000" algn="ctr" rotWithShape="0">
              <a:prstClr val="black">
                <a:alpha val="40000"/>
              </a:prstClr>
            </a:outerShdw>
          </a:effectLst>
        </p:spPr>
        <p:txBody>
          <a:bodyPr wrap="square">
            <a:spAutoFit/>
          </a:bodyPr>
          <a:lstStyle/>
          <a:p>
            <a:pPr algn="ctr">
              <a:lnSpc>
                <a:spcPct val="130000"/>
              </a:lnSpc>
              <a:spcBef>
                <a:spcPts val="0"/>
              </a:spcBef>
              <a:spcAft>
                <a:spcPts val="0"/>
              </a:spcAft>
            </a:pPr>
            <a:r>
              <a:rPr lang="zh-CN" altLang="en-US" sz="1600"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包括思想、文化以及相关精神产品等</a:t>
            </a:r>
          </a:p>
        </p:txBody>
      </p:sp>
      <p:grpSp>
        <p:nvGrpSpPr>
          <p:cNvPr id="10" name="组合 9"/>
          <p:cNvGrpSpPr/>
          <p:nvPr/>
        </p:nvGrpSpPr>
        <p:grpSpPr>
          <a:xfrm>
            <a:off x="2646045" y="2180590"/>
            <a:ext cx="2336800" cy="526415"/>
            <a:chOff x="3931" y="2522"/>
            <a:chExt cx="3680" cy="829"/>
          </a:xfrm>
          <a:effectLst>
            <a:outerShdw blurRad="63500" sx="102000" sy="102000" algn="ctr" rotWithShape="0">
              <a:prstClr val="black">
                <a:alpha val="40000"/>
              </a:prstClr>
            </a:outerShdw>
          </a:effectLst>
        </p:grpSpPr>
        <p:sp>
          <p:nvSpPr>
            <p:cNvPr id="11" name="文本框1"/>
            <p:cNvSpPr/>
            <p:nvPr/>
          </p:nvSpPr>
          <p:spPr>
            <a:xfrm>
              <a:off x="3931" y="2522"/>
              <a:ext cx="3680"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latin typeface="汉仪超粗宋简" panose="02010600000101010101" charset="-122"/>
                <a:ea typeface="汉仪超粗宋简" panose="02010600000101010101" charset="-122"/>
              </a:endParaRPr>
            </a:p>
          </p:txBody>
        </p:sp>
        <p:sp>
          <p:nvSpPr>
            <p:cNvPr id="28" name="文本框1"/>
            <p:cNvSpPr/>
            <p:nvPr/>
          </p:nvSpPr>
          <p:spPr>
            <a:xfrm>
              <a:off x="4427" y="2648"/>
              <a:ext cx="2688" cy="628"/>
            </a:xfrm>
            <a:prstGeom prst="rect">
              <a:avLst/>
            </a:prstGeom>
          </p:spPr>
          <p:txBody>
            <a:bodyPr wrap="none">
              <a:spAutoFit/>
            </a:bodyPr>
            <a:lstStyle/>
            <a:p>
              <a:pPr algn="ctr"/>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一是精神世界</a:t>
              </a:r>
            </a:p>
          </p:txBody>
        </p:sp>
      </p:grpSp>
      <p:sp>
        <p:nvSpPr>
          <p:cNvPr id="12" name="文本框1"/>
          <p:cNvSpPr/>
          <p:nvPr/>
        </p:nvSpPr>
        <p:spPr>
          <a:xfrm>
            <a:off x="6357620" y="2476500"/>
            <a:ext cx="4656455" cy="90741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38" name="文本框1"/>
          <p:cNvSpPr/>
          <p:nvPr/>
        </p:nvSpPr>
        <p:spPr>
          <a:xfrm>
            <a:off x="6460490" y="2860040"/>
            <a:ext cx="4451985" cy="410845"/>
          </a:xfrm>
          <a:prstGeom prst="rect">
            <a:avLst/>
          </a:prstGeom>
          <a:effectLst>
            <a:outerShdw blurRad="63500" sx="102000" sy="102000" algn="ctr" rotWithShape="0">
              <a:prstClr val="black">
                <a:alpha val="40000"/>
              </a:prstClr>
            </a:outerShdw>
          </a:effectLst>
        </p:spPr>
        <p:txBody>
          <a:bodyPr wrap="square">
            <a:spAutoFit/>
          </a:bodyPr>
          <a:lstStyle/>
          <a:p>
            <a:pPr algn="ctr">
              <a:lnSpc>
                <a:spcPct val="130000"/>
              </a:lnSpc>
              <a:spcBef>
                <a:spcPts val="0"/>
              </a:spcBef>
              <a:spcAft>
                <a:spcPts val="0"/>
              </a:spcAft>
            </a:pPr>
            <a:r>
              <a:rPr lang="zh-CN" altLang="en-US" sz="1600"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这是由精神世界决定并反映精神世界的重要指标</a:t>
            </a:r>
          </a:p>
        </p:txBody>
      </p:sp>
      <p:grpSp>
        <p:nvGrpSpPr>
          <p:cNvPr id="15" name="组合 14"/>
          <p:cNvGrpSpPr/>
          <p:nvPr/>
        </p:nvGrpSpPr>
        <p:grpSpPr>
          <a:xfrm>
            <a:off x="7517765" y="2196465"/>
            <a:ext cx="2336800" cy="526415"/>
            <a:chOff x="11589" y="2522"/>
            <a:chExt cx="3680" cy="829"/>
          </a:xfrm>
          <a:effectLst>
            <a:outerShdw blurRad="63500" sx="102000" sy="102000" algn="ctr" rotWithShape="0">
              <a:prstClr val="black">
                <a:alpha val="40000"/>
              </a:prstClr>
            </a:outerShdw>
          </a:effectLst>
        </p:grpSpPr>
        <p:sp>
          <p:nvSpPr>
            <p:cNvPr id="16" name="文本框1"/>
            <p:cNvSpPr/>
            <p:nvPr/>
          </p:nvSpPr>
          <p:spPr>
            <a:xfrm>
              <a:off x="11589" y="2522"/>
              <a:ext cx="3680"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latin typeface="汉仪超粗宋简" panose="02010600000101010101" charset="-122"/>
                <a:ea typeface="汉仪超粗宋简" panose="02010600000101010101" charset="-122"/>
              </a:endParaRPr>
            </a:p>
          </p:txBody>
        </p:sp>
        <p:sp>
          <p:nvSpPr>
            <p:cNvPr id="39" name="文本框1"/>
            <p:cNvSpPr/>
            <p:nvPr/>
          </p:nvSpPr>
          <p:spPr>
            <a:xfrm>
              <a:off x="12085" y="2648"/>
              <a:ext cx="2688" cy="628"/>
            </a:xfrm>
            <a:prstGeom prst="rect">
              <a:avLst/>
            </a:prstGeom>
          </p:spPr>
          <p:txBody>
            <a:bodyPr wrap="none">
              <a:spAutoFit/>
            </a:bodyPr>
            <a:lstStyle/>
            <a:p>
              <a:pPr algn="ctr"/>
              <a:r>
                <a:rPr lang="zh-CN" altLang="en-US" sz="2000" dirty="0">
                  <a:solidFill>
                    <a:schemeClr val="bg1"/>
                  </a:solidFill>
                  <a:effectLst/>
                  <a:latin typeface="汉仪超粗宋简" panose="02010600000101010101" charset="-122"/>
                  <a:ea typeface="汉仪超粗宋简" panose="02010600000101010101" charset="-122"/>
                  <a:cs typeface="Arial" panose="020B0604020202020204" pitchFamily="34" charset="0"/>
                </a:rPr>
                <a:t>二是精神状态</a:t>
              </a:r>
            </a:p>
          </p:txBody>
        </p:sp>
      </p:grpSp>
      <p:sp>
        <p:nvSpPr>
          <p:cNvPr id="17" name="文本框 16"/>
          <p:cNvSpPr txBox="1"/>
          <p:nvPr/>
        </p:nvSpPr>
        <p:spPr>
          <a:xfrm>
            <a:off x="939165" y="4512945"/>
            <a:ext cx="10074910" cy="1014730"/>
          </a:xfrm>
          <a:prstGeom prst="rect">
            <a:avLst/>
          </a:prstGeom>
          <a:noFill/>
          <a:ln w="6350">
            <a:gradFill>
              <a:gsLst>
                <a:gs pos="79000">
                  <a:schemeClr val="bg1"/>
                </a:gs>
                <a:gs pos="34000">
                  <a:schemeClr val="bg1"/>
                </a:gs>
                <a:gs pos="1000">
                  <a:srgbClr val="FFC000"/>
                </a:gs>
                <a:gs pos="100000">
                  <a:srgbClr val="C00000"/>
                </a:gs>
              </a:gsLst>
              <a:lin ang="6300000" scaled="1"/>
            </a:gradFill>
            <a:prstDash val="sysDash"/>
          </a:ln>
        </p:spPr>
        <p:txBody>
          <a:bodyPr wrap="square" rtlCol="0" anchor="t">
            <a:spAutoFit/>
          </a:bodyPr>
          <a:lstStyle/>
          <a:p>
            <a:pPr>
              <a:lnSpc>
                <a:spcPct val="150000"/>
              </a:lnSpc>
            </a:pPr>
            <a:r>
              <a:rPr lang="en-US" altLang="zh-CN" sz="2000">
                <a:solidFill>
                  <a:schemeClr val="tx1">
                    <a:lumMod val="95000"/>
                    <a:lumOff val="5000"/>
                  </a:schemeClr>
                </a:solidFill>
                <a:latin typeface="汉仪超粗宋简" panose="02010600000101010101" charset="-122"/>
                <a:ea typeface="汉仪超粗宋简" panose="02010600000101010101" charset="-122"/>
                <a:cs typeface="汉仪超粗宋简" panose="02010600000101010101" charset="-122"/>
                <a:sym typeface="+mn-ea"/>
              </a:rPr>
              <a:t>    </a:t>
            </a:r>
            <a:r>
              <a:rPr lang="zh-CN" altLang="en-US" sz="2000">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sym typeface="+mn-ea"/>
              </a:rPr>
              <a:t>“中国人独特而悠久的精神世界，让中国人具有很强的民族自信心，也培育了以爱国主义为核心的民族精神。”</a:t>
            </a:r>
          </a:p>
        </p:txBody>
      </p:sp>
      <p:sp>
        <p:nvSpPr>
          <p:cNvPr id="34" name="文本框 33"/>
          <p:cNvSpPr txBox="1"/>
          <p:nvPr/>
        </p:nvSpPr>
        <p:spPr>
          <a:xfrm>
            <a:off x="1496695" y="3844925"/>
            <a:ext cx="3832860" cy="460375"/>
          </a:xfrm>
          <a:prstGeom prst="rect">
            <a:avLst/>
          </a:prstGeom>
          <a:noFill/>
        </p:spPr>
        <p:txBody>
          <a:bodyPr wrap="square" rtlCol="0">
            <a:spAutoFit/>
          </a:bodyPr>
          <a:lstStyle/>
          <a:p>
            <a:pPr eaLnBrk="0" fontAlgn="base" hangingPunct="0">
              <a:spcBef>
                <a:spcPct val="0"/>
              </a:spcBef>
              <a:spcAft>
                <a:spcPct val="0"/>
              </a:spcAft>
            </a:pPr>
            <a:r>
              <a:rPr lang="zh-CN" altLang="en-US" sz="2400" dirty="0">
                <a:solidFill>
                  <a:schemeClr val="accent2">
                    <a:lumMod val="50000"/>
                  </a:schemeClr>
                </a:solidFill>
                <a:latin typeface="汉仪超粗宋简" panose="02010600000101010101" charset="-122"/>
                <a:ea typeface="汉仪超粗宋简" panose="02010600000101010101" charset="-122"/>
              </a:rPr>
              <a:t>习近平总书记指出：</a:t>
            </a:r>
          </a:p>
        </p:txBody>
      </p:sp>
      <p:sp>
        <p:nvSpPr>
          <p:cNvPr id="18" name="文本"/>
          <p:cNvSpPr>
            <a:spLocks noChangeAspect="1"/>
          </p:cNvSpPr>
          <p:nvPr/>
        </p:nvSpPr>
        <p:spPr bwMode="auto">
          <a:xfrm>
            <a:off x="943610" y="3738245"/>
            <a:ext cx="592455" cy="600710"/>
          </a:xfrm>
          <a:custGeom>
            <a:avLst/>
            <a:gdLst>
              <a:gd name="T0" fmla="*/ 7558 w 11184"/>
              <a:gd name="T1" fmla="*/ 2125 h 11325"/>
              <a:gd name="T2" fmla="*/ 6347 w 11184"/>
              <a:gd name="T3" fmla="*/ 306 h 11325"/>
              <a:gd name="T4" fmla="*/ 4203 w 11184"/>
              <a:gd name="T5" fmla="*/ 729 h 11325"/>
              <a:gd name="T6" fmla="*/ 3775 w 11184"/>
              <a:gd name="T7" fmla="*/ 2872 h 11325"/>
              <a:gd name="T8" fmla="*/ 5592 w 11184"/>
              <a:gd name="T9" fmla="*/ 4087 h 11325"/>
              <a:gd name="T10" fmla="*/ 7558 w 11184"/>
              <a:gd name="T11" fmla="*/ 2125 h 11325"/>
              <a:gd name="T12" fmla="*/ 6248 w 11184"/>
              <a:gd name="T13" fmla="*/ 4087 h 11325"/>
              <a:gd name="T14" fmla="*/ 4936 w 11184"/>
              <a:gd name="T15" fmla="*/ 4087 h 11325"/>
              <a:gd name="T16" fmla="*/ 3622 w 11184"/>
              <a:gd name="T17" fmla="*/ 4409 h 11325"/>
              <a:gd name="T18" fmla="*/ 5592 w 11184"/>
              <a:gd name="T19" fmla="*/ 5225 h 11325"/>
              <a:gd name="T20" fmla="*/ 7562 w 11184"/>
              <a:gd name="T21" fmla="*/ 4409 h 11325"/>
              <a:gd name="T22" fmla="*/ 6248 w 11184"/>
              <a:gd name="T23" fmla="*/ 4087 h 11325"/>
              <a:gd name="T24" fmla="*/ 10528 w 11184"/>
              <a:gd name="T25" fmla="*/ 6053 h 11325"/>
              <a:gd name="T26" fmla="*/ 9874 w 11184"/>
              <a:gd name="T27" fmla="*/ 6707 h 11325"/>
              <a:gd name="T28" fmla="*/ 9874 w 11184"/>
              <a:gd name="T29" fmla="*/ 8019 h 11325"/>
              <a:gd name="T30" fmla="*/ 10529 w 11184"/>
              <a:gd name="T31" fmla="*/ 8639 h 11325"/>
              <a:gd name="T32" fmla="*/ 11184 w 11184"/>
              <a:gd name="T33" fmla="*/ 8019 h 11325"/>
              <a:gd name="T34" fmla="*/ 11184 w 11184"/>
              <a:gd name="T35" fmla="*/ 6707 h 11325"/>
              <a:gd name="T36" fmla="*/ 10528 w 11184"/>
              <a:gd name="T37" fmla="*/ 6053 h 11325"/>
              <a:gd name="T38" fmla="*/ 1310 w 11184"/>
              <a:gd name="T39" fmla="*/ 8019 h 11325"/>
              <a:gd name="T40" fmla="*/ 1310 w 11184"/>
              <a:gd name="T41" fmla="*/ 6707 h 11325"/>
              <a:gd name="T42" fmla="*/ 655 w 11184"/>
              <a:gd name="T43" fmla="*/ 6087 h 11325"/>
              <a:gd name="T44" fmla="*/ 0 w 11184"/>
              <a:gd name="T45" fmla="*/ 6707 h 11325"/>
              <a:gd name="T46" fmla="*/ 0 w 11184"/>
              <a:gd name="T47" fmla="*/ 8019 h 11325"/>
              <a:gd name="T48" fmla="*/ 655 w 11184"/>
              <a:gd name="T49" fmla="*/ 8639 h 11325"/>
              <a:gd name="T50" fmla="*/ 1310 w 11184"/>
              <a:gd name="T51" fmla="*/ 8019 h 11325"/>
              <a:gd name="T52" fmla="*/ 656 w 11184"/>
              <a:gd name="T53" fmla="*/ 5069 h 11325"/>
              <a:gd name="T54" fmla="*/ 656 w 11184"/>
              <a:gd name="T55" fmla="*/ 5397 h 11325"/>
              <a:gd name="T56" fmla="*/ 1966 w 11184"/>
              <a:gd name="T57" fmla="*/ 6707 h 11325"/>
              <a:gd name="T58" fmla="*/ 1966 w 11184"/>
              <a:gd name="T59" fmla="*/ 8019 h 11325"/>
              <a:gd name="T60" fmla="*/ 656 w 11184"/>
              <a:gd name="T61" fmla="*/ 9325 h 11325"/>
              <a:gd name="T62" fmla="*/ 656 w 11184"/>
              <a:gd name="T63" fmla="*/ 9653 h 11325"/>
              <a:gd name="T64" fmla="*/ 992 w 11184"/>
              <a:gd name="T65" fmla="*/ 9985 h 11325"/>
              <a:gd name="T66" fmla="*/ 5272 w 11184"/>
              <a:gd name="T67" fmla="*/ 11317 h 11325"/>
              <a:gd name="T68" fmla="*/ 5272 w 11184"/>
              <a:gd name="T69" fmla="*/ 5803 h 11325"/>
              <a:gd name="T70" fmla="*/ 992 w 11184"/>
              <a:gd name="T71" fmla="*/ 4743 h 11325"/>
              <a:gd name="T72" fmla="*/ 656 w 11184"/>
              <a:gd name="T73" fmla="*/ 5069 h 11325"/>
              <a:gd name="T74" fmla="*/ 9218 w 11184"/>
              <a:gd name="T75" fmla="*/ 8019 h 11325"/>
              <a:gd name="T76" fmla="*/ 9218 w 11184"/>
              <a:gd name="T77" fmla="*/ 6707 h 11325"/>
              <a:gd name="T78" fmla="*/ 10528 w 11184"/>
              <a:gd name="T79" fmla="*/ 5397 h 11325"/>
              <a:gd name="T80" fmla="*/ 10528 w 11184"/>
              <a:gd name="T81" fmla="*/ 5069 h 11325"/>
              <a:gd name="T82" fmla="*/ 10192 w 11184"/>
              <a:gd name="T83" fmla="*/ 4743 h 11325"/>
              <a:gd name="T84" fmla="*/ 5912 w 11184"/>
              <a:gd name="T85" fmla="*/ 5803 h 11325"/>
              <a:gd name="T86" fmla="*/ 5912 w 11184"/>
              <a:gd name="T87" fmla="*/ 11325 h 11325"/>
              <a:gd name="T88" fmla="*/ 10192 w 11184"/>
              <a:gd name="T89" fmla="*/ 9993 h 11325"/>
              <a:gd name="T90" fmla="*/ 10520 w 11184"/>
              <a:gd name="T91" fmla="*/ 9665 h 11325"/>
              <a:gd name="T92" fmla="*/ 10520 w 11184"/>
              <a:gd name="T93" fmla="*/ 9325 h 11325"/>
              <a:gd name="T94" fmla="*/ 9218 w 11184"/>
              <a:gd name="T95" fmla="*/ 8019 h 1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84" h="11325">
                <a:moveTo>
                  <a:pt x="7558" y="2125"/>
                </a:moveTo>
                <a:cubicBezTo>
                  <a:pt x="7560" y="1329"/>
                  <a:pt x="7082" y="611"/>
                  <a:pt x="6347" y="306"/>
                </a:cubicBezTo>
                <a:cubicBezTo>
                  <a:pt x="5613" y="0"/>
                  <a:pt x="4766" y="168"/>
                  <a:pt x="4203" y="729"/>
                </a:cubicBezTo>
                <a:cubicBezTo>
                  <a:pt x="3640" y="1291"/>
                  <a:pt x="3471" y="2137"/>
                  <a:pt x="3775" y="2872"/>
                </a:cubicBezTo>
                <a:cubicBezTo>
                  <a:pt x="4079" y="3608"/>
                  <a:pt x="4796" y="4087"/>
                  <a:pt x="5592" y="4087"/>
                </a:cubicBezTo>
                <a:cubicBezTo>
                  <a:pt x="6671" y="4075"/>
                  <a:pt x="7544" y="3204"/>
                  <a:pt x="7558" y="2125"/>
                </a:cubicBezTo>
                <a:close/>
                <a:moveTo>
                  <a:pt x="6248" y="4087"/>
                </a:moveTo>
                <a:lnTo>
                  <a:pt x="4936" y="4087"/>
                </a:lnTo>
                <a:cubicBezTo>
                  <a:pt x="4479" y="4091"/>
                  <a:pt x="4029" y="4201"/>
                  <a:pt x="3622" y="4409"/>
                </a:cubicBezTo>
                <a:cubicBezTo>
                  <a:pt x="4311" y="4594"/>
                  <a:pt x="4973" y="4869"/>
                  <a:pt x="5592" y="5225"/>
                </a:cubicBezTo>
                <a:cubicBezTo>
                  <a:pt x="6211" y="4869"/>
                  <a:pt x="6873" y="4594"/>
                  <a:pt x="7562" y="4409"/>
                </a:cubicBezTo>
                <a:cubicBezTo>
                  <a:pt x="7155" y="4201"/>
                  <a:pt x="6705" y="4091"/>
                  <a:pt x="6248" y="4087"/>
                </a:cubicBezTo>
                <a:close/>
                <a:moveTo>
                  <a:pt x="10528" y="6053"/>
                </a:moveTo>
                <a:cubicBezTo>
                  <a:pt x="10167" y="6053"/>
                  <a:pt x="9874" y="6346"/>
                  <a:pt x="9874" y="6707"/>
                </a:cubicBezTo>
                <a:lnTo>
                  <a:pt x="9874" y="8019"/>
                </a:lnTo>
                <a:cubicBezTo>
                  <a:pt x="9893" y="8367"/>
                  <a:pt x="10181" y="8639"/>
                  <a:pt x="10529" y="8639"/>
                </a:cubicBezTo>
                <a:cubicBezTo>
                  <a:pt x="10877" y="8639"/>
                  <a:pt x="11165" y="8367"/>
                  <a:pt x="11184" y="8019"/>
                </a:cubicBezTo>
                <a:lnTo>
                  <a:pt x="11184" y="6707"/>
                </a:lnTo>
                <a:cubicBezTo>
                  <a:pt x="11183" y="6345"/>
                  <a:pt x="10890" y="6053"/>
                  <a:pt x="10528" y="6053"/>
                </a:cubicBezTo>
                <a:close/>
                <a:moveTo>
                  <a:pt x="1310" y="8019"/>
                </a:moveTo>
                <a:lnTo>
                  <a:pt x="1310" y="6707"/>
                </a:lnTo>
                <a:cubicBezTo>
                  <a:pt x="1291" y="6359"/>
                  <a:pt x="1003" y="6087"/>
                  <a:pt x="655" y="6087"/>
                </a:cubicBezTo>
                <a:cubicBezTo>
                  <a:pt x="307" y="6087"/>
                  <a:pt x="19" y="6359"/>
                  <a:pt x="0" y="6707"/>
                </a:cubicBezTo>
                <a:lnTo>
                  <a:pt x="0" y="8019"/>
                </a:lnTo>
                <a:cubicBezTo>
                  <a:pt x="19" y="8367"/>
                  <a:pt x="307" y="8639"/>
                  <a:pt x="655" y="8639"/>
                </a:cubicBezTo>
                <a:cubicBezTo>
                  <a:pt x="1003" y="8639"/>
                  <a:pt x="1291" y="8367"/>
                  <a:pt x="1310" y="8019"/>
                </a:cubicBezTo>
                <a:close/>
                <a:moveTo>
                  <a:pt x="656" y="5069"/>
                </a:moveTo>
                <a:lnTo>
                  <a:pt x="656" y="5397"/>
                </a:lnTo>
                <a:cubicBezTo>
                  <a:pt x="1379" y="5398"/>
                  <a:pt x="1965" y="5984"/>
                  <a:pt x="1966" y="6707"/>
                </a:cubicBezTo>
                <a:lnTo>
                  <a:pt x="1966" y="8019"/>
                </a:lnTo>
                <a:cubicBezTo>
                  <a:pt x="1963" y="8740"/>
                  <a:pt x="1377" y="9324"/>
                  <a:pt x="656" y="9325"/>
                </a:cubicBezTo>
                <a:lnTo>
                  <a:pt x="656" y="9653"/>
                </a:lnTo>
                <a:cubicBezTo>
                  <a:pt x="654" y="9839"/>
                  <a:pt x="806" y="9990"/>
                  <a:pt x="992" y="9985"/>
                </a:cubicBezTo>
                <a:cubicBezTo>
                  <a:pt x="2670" y="9985"/>
                  <a:pt x="4014" y="10515"/>
                  <a:pt x="5272" y="11317"/>
                </a:cubicBezTo>
                <a:lnTo>
                  <a:pt x="5272" y="5803"/>
                </a:lnTo>
                <a:cubicBezTo>
                  <a:pt x="3992" y="5079"/>
                  <a:pt x="2642" y="4743"/>
                  <a:pt x="992" y="4743"/>
                </a:cubicBezTo>
                <a:cubicBezTo>
                  <a:pt x="808" y="4737"/>
                  <a:pt x="656" y="4885"/>
                  <a:pt x="656" y="5069"/>
                </a:cubicBezTo>
                <a:close/>
                <a:moveTo>
                  <a:pt x="9218" y="8019"/>
                </a:moveTo>
                <a:lnTo>
                  <a:pt x="9218" y="6707"/>
                </a:lnTo>
                <a:cubicBezTo>
                  <a:pt x="9219" y="5984"/>
                  <a:pt x="9805" y="5398"/>
                  <a:pt x="10528" y="5397"/>
                </a:cubicBezTo>
                <a:lnTo>
                  <a:pt x="10528" y="5069"/>
                </a:lnTo>
                <a:cubicBezTo>
                  <a:pt x="10528" y="4885"/>
                  <a:pt x="10376" y="4737"/>
                  <a:pt x="10192" y="4743"/>
                </a:cubicBezTo>
                <a:cubicBezTo>
                  <a:pt x="8534" y="4743"/>
                  <a:pt x="7176" y="5079"/>
                  <a:pt x="5912" y="5803"/>
                </a:cubicBezTo>
                <a:lnTo>
                  <a:pt x="5912" y="11325"/>
                </a:lnTo>
                <a:cubicBezTo>
                  <a:pt x="7170" y="10525"/>
                  <a:pt x="8512" y="9993"/>
                  <a:pt x="10192" y="9993"/>
                </a:cubicBezTo>
                <a:cubicBezTo>
                  <a:pt x="10373" y="9993"/>
                  <a:pt x="10520" y="9846"/>
                  <a:pt x="10520" y="9665"/>
                </a:cubicBezTo>
                <a:lnTo>
                  <a:pt x="10520" y="9325"/>
                </a:lnTo>
                <a:cubicBezTo>
                  <a:pt x="9802" y="9320"/>
                  <a:pt x="9221" y="8737"/>
                  <a:pt x="9218" y="801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1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4500"/>
                            </p:stCondLst>
                            <p:childTnLst>
                              <p:par>
                                <p:cTn id="35" presetID="12" presetClass="entr" presetSubtype="1"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p:tgtEl>
                                          <p:spTgt spid="24"/>
                                        </p:tgtEl>
                                        <p:attrNameLst>
                                          <p:attrName>ppt_y</p:attrName>
                                        </p:attrNameLst>
                                      </p:cBhvr>
                                      <p:tavLst>
                                        <p:tav tm="0">
                                          <p:val>
                                            <p:strVal val="#ppt_y-#ppt_h*1.125000"/>
                                          </p:val>
                                        </p:tav>
                                        <p:tav tm="100000">
                                          <p:val>
                                            <p:strVal val="#ppt_y"/>
                                          </p:val>
                                        </p:tav>
                                      </p:tavLst>
                                    </p:anim>
                                    <p:animEffect transition="in" filter="wipe(down)">
                                      <p:cBhvr>
                                        <p:cTn id="38" dur="500"/>
                                        <p:tgtEl>
                                          <p:spTgt spid="24"/>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500"/>
                            </p:stCondLst>
                            <p:childTnLst>
                              <p:par>
                                <p:cTn id="44" presetID="53" presetClass="entr" presetSubtype="16"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par>
                          <p:cTn id="49" fill="hold">
                            <p:stCondLst>
                              <p:cond delay="6000"/>
                            </p:stCondLst>
                            <p:childTnLst>
                              <p:par>
                                <p:cTn id="50" presetID="12" presetClass="entr" presetSubtype="1"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p:tgtEl>
                                          <p:spTgt spid="12"/>
                                        </p:tgtEl>
                                        <p:attrNameLst>
                                          <p:attrName>ppt_y</p:attrName>
                                        </p:attrNameLst>
                                      </p:cBhvr>
                                      <p:tavLst>
                                        <p:tav tm="0">
                                          <p:val>
                                            <p:strVal val="#ppt_y-#ppt_h*1.125000"/>
                                          </p:val>
                                        </p:tav>
                                        <p:tav tm="100000">
                                          <p:val>
                                            <p:strVal val="#ppt_y"/>
                                          </p:val>
                                        </p:tav>
                                      </p:tavLst>
                                    </p:anim>
                                    <p:animEffect transition="in" filter="wipe(down)">
                                      <p:cBhvr>
                                        <p:cTn id="53" dur="500"/>
                                        <p:tgtEl>
                                          <p:spTgt spid="12"/>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7000"/>
                            </p:stCondLst>
                            <p:childTnLst>
                              <p:par>
                                <p:cTn id="59" presetID="10" presetClass="entr" presetSubtype="0"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childTnLst>
                          </p:cTn>
                        </p:par>
                        <p:par>
                          <p:cTn id="62" fill="hold">
                            <p:stCondLst>
                              <p:cond delay="7500"/>
                            </p:stCondLst>
                            <p:childTnLst>
                              <p:par>
                                <p:cTn id="63" presetID="1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p:tgtEl>
                                          <p:spTgt spid="34"/>
                                        </p:tgtEl>
                                        <p:attrNameLst>
                                          <p:attrName>ppt_x</p:attrName>
                                        </p:attrNameLst>
                                      </p:cBhvr>
                                      <p:tavLst>
                                        <p:tav tm="0">
                                          <p:val>
                                            <p:strVal val="#ppt_x-#ppt_w*1.125000"/>
                                          </p:val>
                                        </p:tav>
                                        <p:tav tm="100000">
                                          <p:val>
                                            <p:strVal val="#ppt_x"/>
                                          </p:val>
                                        </p:tav>
                                      </p:tavLst>
                                    </p:anim>
                                    <p:animEffect transition="in" filter="wipe(right)">
                                      <p:cBhvr>
                                        <p:cTn id="66" dur="500"/>
                                        <p:tgtEl>
                                          <p:spTgt spid="34"/>
                                        </p:tgtEl>
                                      </p:cBhvr>
                                    </p:animEffect>
                                  </p:childTnLst>
                                </p:cTn>
                              </p:par>
                            </p:childTnLst>
                          </p:cTn>
                        </p:par>
                        <p:par>
                          <p:cTn id="67" fill="hold">
                            <p:stCondLst>
                              <p:cond delay="8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24" grpId="0" bldLvl="0" animBg="1"/>
      <p:bldP spid="24" grpId="1" animBg="1"/>
      <p:bldP spid="27" grpId="0" bldLvl="0" animBg="1"/>
      <p:bldP spid="27" grpId="1"/>
      <p:bldP spid="12" grpId="0" bldLvl="0" animBg="1"/>
      <p:bldP spid="12" grpId="1" animBg="1"/>
      <p:bldP spid="38" grpId="0" bldLvl="0" animBg="1"/>
      <p:bldP spid="38" grpId="1"/>
      <p:bldP spid="17" grpId="0" bldLvl="0" animBg="1"/>
      <p:bldP spid="17" grpId="1" animBg="1"/>
      <p:bldP spid="34" grpId="0"/>
      <p:bldP spid="3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第一部分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对中国共产党精神的宏观理解</a:t>
            </a:r>
          </a:p>
        </p:txBody>
      </p:sp>
      <p:sp>
        <p:nvSpPr>
          <p:cNvPr id="6" name="文本框"/>
          <p:cNvSpPr/>
          <p:nvPr>
            <p:custDataLst>
              <p:tags r:id="rId1"/>
            </p:custDataLst>
          </p:nvPr>
        </p:nvSpPr>
        <p:spPr>
          <a:xfrm>
            <a:off x="1164590" y="126492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chemeClr val="accent2">
                    <a:lumMod val="50000"/>
                  </a:schemeClr>
                </a:solidFill>
                <a:latin typeface="汉仪超粗宋简" panose="02010600000101010101" charset="-122"/>
                <a:ea typeface="汉仪超粗宋简" panose="02010600000101010101" charset="-122"/>
              </a:rPr>
              <a:t>探析中国共产党精神，更多侧重于从精神状态意义上来认识中国共产党精神世界</a:t>
            </a:r>
          </a:p>
        </p:txBody>
      </p:sp>
      <p:pic>
        <p:nvPicPr>
          <p:cNvPr id="36" name="图片 35"/>
          <p:cNvPicPr>
            <a:picLocks noChangeAspect="1"/>
          </p:cNvPicPr>
          <p:nvPr/>
        </p:nvPicPr>
        <p:blipFill>
          <a:blip r:embed="rId9"/>
          <a:stretch>
            <a:fillRect/>
          </a:stretch>
        </p:blipFill>
        <p:spPr>
          <a:xfrm>
            <a:off x="719455" y="959485"/>
            <a:ext cx="634365" cy="925195"/>
          </a:xfrm>
          <a:prstGeom prst="rect">
            <a:avLst/>
          </a:prstGeom>
        </p:spPr>
      </p:pic>
      <p:sp>
        <p:nvSpPr>
          <p:cNvPr id="19" name="文本框1"/>
          <p:cNvSpPr/>
          <p:nvPr/>
        </p:nvSpPr>
        <p:spPr>
          <a:xfrm>
            <a:off x="920750" y="2263775"/>
            <a:ext cx="10363835" cy="352742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0" name="文本框1"/>
          <p:cNvSpPr/>
          <p:nvPr/>
        </p:nvSpPr>
        <p:spPr>
          <a:xfrm>
            <a:off x="1164590" y="2773045"/>
            <a:ext cx="6744970" cy="239966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sz="2000"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lang="zh-CN" altLang="en-US" sz="2000"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崇高的精神世界决定积极的精神状态，只有对党的精神世界树立坚定的信念，才能在认识世界和改造世界中表现出积极向上的精气神。纵观我们党的重要精神形态如红船精神、井冈山精神、长征精神等，都明确标识或包含着对坚定理想信念的表述。</a:t>
            </a:r>
          </a:p>
        </p:txBody>
      </p:sp>
      <p:pic>
        <p:nvPicPr>
          <p:cNvPr id="22" name="图片 21" descr="489178da0039d4ad1fd7cea619fa95f1"/>
          <p:cNvPicPr>
            <a:picLocks noChangeAspect="1"/>
          </p:cNvPicPr>
          <p:nvPr/>
        </p:nvPicPr>
        <p:blipFill>
          <a:blip r:embed="rId10"/>
          <a:stretch>
            <a:fillRect/>
          </a:stretch>
        </p:blipFill>
        <p:spPr>
          <a:xfrm>
            <a:off x="7909560" y="2132965"/>
            <a:ext cx="3206750" cy="36569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1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4300"/>
                            </p:stCondLst>
                            <p:childTnLst>
                              <p:par>
                                <p:cTn id="29" presetID="1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p:tgtEl>
                                          <p:spTgt spid="19"/>
                                        </p:tgtEl>
                                        <p:attrNameLst>
                                          <p:attrName>ppt_y</p:attrName>
                                        </p:attrNameLst>
                                      </p:cBhvr>
                                      <p:tavLst>
                                        <p:tav tm="0">
                                          <p:val>
                                            <p:strVal val="#ppt_y-#ppt_h*1.125000"/>
                                          </p:val>
                                        </p:tav>
                                        <p:tav tm="100000">
                                          <p:val>
                                            <p:strVal val="#ppt_y"/>
                                          </p:val>
                                        </p:tav>
                                      </p:tavLst>
                                    </p:anim>
                                    <p:animEffect transition="in" filter="wipe(down)">
                                      <p:cBhvr>
                                        <p:cTn id="32" dur="500"/>
                                        <p:tgtEl>
                                          <p:spTgt spid="19"/>
                                        </p:tgtEl>
                                      </p:cBhvr>
                                    </p:animEffect>
                                  </p:childTnLst>
                                </p:cTn>
                              </p:par>
                            </p:childTnLst>
                          </p:cTn>
                        </p:par>
                        <p:par>
                          <p:cTn id="33" fill="hold">
                            <p:stCondLst>
                              <p:cond delay="48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5300"/>
                            </p:stCondLst>
                            <p:childTnLst>
                              <p:par>
                                <p:cTn id="38" presetID="53" presetClass="entr" presetSubtype="16"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9" grpId="0" bldLvl="0" animBg="1"/>
      <p:bldP spid="19" grpId="1" animBg="1"/>
      <p:bldP spid="20" grpId="0" bldLvl="0" animBg="1"/>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5"/>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6"/>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7"/>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8">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第一部分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对中国共产党精神的宏观理解</a:t>
            </a:r>
          </a:p>
        </p:txBody>
      </p:sp>
      <p:sp>
        <p:nvSpPr>
          <p:cNvPr id="6" name="文本框"/>
          <p:cNvSpPr/>
          <p:nvPr>
            <p:custDataLst>
              <p:tags r:id="rId1"/>
            </p:custDataLst>
          </p:nvPr>
        </p:nvSpPr>
        <p:spPr>
          <a:xfrm>
            <a:off x="1164590" y="1264920"/>
            <a:ext cx="10105390" cy="619760"/>
          </a:xfrm>
          <a:prstGeom prst="roundRect">
            <a:avLst>
              <a:gd name="adj" fmla="val 7002"/>
            </a:avLst>
          </a:prstGeom>
          <a:solidFill>
            <a:schemeClr val="bg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200" b="1" dirty="0">
                <a:solidFill>
                  <a:schemeClr val="accent2">
                    <a:lumMod val="50000"/>
                  </a:schemeClr>
                </a:solidFill>
                <a:latin typeface="汉仪超粗宋简" panose="02010600000101010101" charset="-122"/>
                <a:ea typeface="汉仪超粗宋简" panose="02010600000101010101" charset="-122"/>
              </a:rPr>
              <a:t>    </a:t>
            </a:r>
            <a:r>
              <a:rPr lang="zh-CN" altLang="en-US" sz="2200" b="1" dirty="0">
                <a:solidFill>
                  <a:schemeClr val="accent2">
                    <a:lumMod val="50000"/>
                  </a:schemeClr>
                </a:solidFill>
                <a:latin typeface="汉仪超粗宋简" panose="02010600000101010101" charset="-122"/>
                <a:ea typeface="汉仪超粗宋简" panose="02010600000101010101" charset="-122"/>
              </a:rPr>
              <a:t>党的精神状态最为积极活跃、主观能动作用发挥得最为充分的时候，也是党的精神世界最为饱满充实的时候</a:t>
            </a:r>
          </a:p>
        </p:txBody>
      </p:sp>
      <p:pic>
        <p:nvPicPr>
          <p:cNvPr id="36" name="图片 35"/>
          <p:cNvPicPr>
            <a:picLocks noChangeAspect="1"/>
          </p:cNvPicPr>
          <p:nvPr/>
        </p:nvPicPr>
        <p:blipFill>
          <a:blip r:embed="rId9"/>
          <a:stretch>
            <a:fillRect/>
          </a:stretch>
        </p:blipFill>
        <p:spPr>
          <a:xfrm>
            <a:off x="719455" y="959485"/>
            <a:ext cx="634365" cy="925195"/>
          </a:xfrm>
          <a:prstGeom prst="rect">
            <a:avLst/>
          </a:prstGeom>
        </p:spPr>
      </p:pic>
      <p:sp>
        <p:nvSpPr>
          <p:cNvPr id="17" name="文本框 16"/>
          <p:cNvSpPr txBox="1"/>
          <p:nvPr/>
        </p:nvSpPr>
        <p:spPr>
          <a:xfrm>
            <a:off x="794385" y="3080385"/>
            <a:ext cx="10476865" cy="1014730"/>
          </a:xfrm>
          <a:prstGeom prst="rect">
            <a:avLst/>
          </a:prstGeom>
          <a:noFill/>
          <a:ln w="6350">
            <a:gradFill>
              <a:gsLst>
                <a:gs pos="79000">
                  <a:schemeClr val="bg1"/>
                </a:gs>
                <a:gs pos="34000">
                  <a:schemeClr val="bg1"/>
                </a:gs>
                <a:gs pos="1000">
                  <a:srgbClr val="FFC000"/>
                </a:gs>
                <a:gs pos="100000">
                  <a:srgbClr val="C00000"/>
                </a:gs>
              </a:gsLst>
              <a:lin ang="6300000" scaled="1"/>
            </a:gradFill>
            <a:prstDash val="sysDash"/>
          </a:ln>
        </p:spPr>
        <p:txBody>
          <a:bodyPr wrap="square" rtlCol="0" anchor="t">
            <a:spAutoFit/>
          </a:bodyPr>
          <a:lstStyle/>
          <a:p>
            <a:pPr>
              <a:lnSpc>
                <a:spcPct val="150000"/>
              </a:lnSpc>
            </a:pPr>
            <a:r>
              <a:rPr lang="en-US" altLang="zh-CN" sz="2000">
                <a:solidFill>
                  <a:schemeClr val="tx1">
                    <a:lumMod val="95000"/>
                    <a:lumOff val="5000"/>
                  </a:schemeClr>
                </a:solidFill>
                <a:latin typeface="汉仪超粗宋简" panose="02010600000101010101" charset="-122"/>
                <a:ea typeface="汉仪超粗宋简" panose="02010600000101010101" charset="-122"/>
                <a:cs typeface="汉仪超粗宋简" panose="02010600000101010101" charset="-122"/>
                <a:sym typeface="+mn-ea"/>
              </a:rPr>
              <a:t>    </a:t>
            </a:r>
            <a:r>
              <a:rPr lang="zh-CN" altLang="en-US" sz="2000">
                <a:solidFill>
                  <a:schemeClr val="tx1">
                    <a:lumMod val="95000"/>
                    <a:lumOff val="5000"/>
                  </a:schemeClr>
                </a:solidFill>
                <a:effectLst/>
                <a:latin typeface="汉仪超粗宋简" panose="02010600000101010101" charset="-122"/>
                <a:ea typeface="汉仪超粗宋简" panose="02010600000101010101" charset="-122"/>
                <a:cs typeface="汉仪超粗宋简" panose="02010600000101010101" charset="-122"/>
                <a:sym typeface="+mn-ea"/>
              </a:rPr>
              <a:t>“理想信念就是共产党人精神上的‘钙’，没有理想信念，理想信念不坚定，精神上就会‘缺钙’，就会得‘软骨病’。”</a:t>
            </a:r>
          </a:p>
        </p:txBody>
      </p:sp>
      <p:sp>
        <p:nvSpPr>
          <p:cNvPr id="34" name="文本框 33"/>
          <p:cNvSpPr txBox="1"/>
          <p:nvPr/>
        </p:nvSpPr>
        <p:spPr>
          <a:xfrm>
            <a:off x="1390015" y="2351405"/>
            <a:ext cx="3832860" cy="460375"/>
          </a:xfrm>
          <a:prstGeom prst="rect">
            <a:avLst/>
          </a:prstGeom>
          <a:noFill/>
        </p:spPr>
        <p:txBody>
          <a:bodyPr wrap="square" rtlCol="0">
            <a:spAutoFit/>
          </a:bodyPr>
          <a:lstStyle/>
          <a:p>
            <a:pPr eaLnBrk="0" fontAlgn="base" hangingPunct="0">
              <a:spcBef>
                <a:spcPct val="0"/>
              </a:spcBef>
              <a:spcAft>
                <a:spcPct val="0"/>
              </a:spcAft>
            </a:pPr>
            <a:r>
              <a:rPr lang="zh-CN" altLang="en-US" sz="2400" dirty="0">
                <a:solidFill>
                  <a:srgbClr val="C00000"/>
                </a:solidFill>
                <a:latin typeface="汉仪超粗宋简" panose="02010600000101010101" charset="-122"/>
                <a:ea typeface="汉仪超粗宋简" panose="02010600000101010101" charset="-122"/>
              </a:rPr>
              <a:t>习近平总书记深刻指出：</a:t>
            </a:r>
          </a:p>
        </p:txBody>
      </p:sp>
      <p:sp>
        <p:nvSpPr>
          <p:cNvPr id="18" name="文本"/>
          <p:cNvSpPr>
            <a:spLocks noChangeAspect="1"/>
          </p:cNvSpPr>
          <p:nvPr/>
        </p:nvSpPr>
        <p:spPr bwMode="auto">
          <a:xfrm>
            <a:off x="836930" y="2244725"/>
            <a:ext cx="592455" cy="600710"/>
          </a:xfrm>
          <a:custGeom>
            <a:avLst/>
            <a:gdLst>
              <a:gd name="T0" fmla="*/ 7558 w 11184"/>
              <a:gd name="T1" fmla="*/ 2125 h 11325"/>
              <a:gd name="T2" fmla="*/ 6347 w 11184"/>
              <a:gd name="T3" fmla="*/ 306 h 11325"/>
              <a:gd name="T4" fmla="*/ 4203 w 11184"/>
              <a:gd name="T5" fmla="*/ 729 h 11325"/>
              <a:gd name="T6" fmla="*/ 3775 w 11184"/>
              <a:gd name="T7" fmla="*/ 2872 h 11325"/>
              <a:gd name="T8" fmla="*/ 5592 w 11184"/>
              <a:gd name="T9" fmla="*/ 4087 h 11325"/>
              <a:gd name="T10" fmla="*/ 7558 w 11184"/>
              <a:gd name="T11" fmla="*/ 2125 h 11325"/>
              <a:gd name="T12" fmla="*/ 6248 w 11184"/>
              <a:gd name="T13" fmla="*/ 4087 h 11325"/>
              <a:gd name="T14" fmla="*/ 4936 w 11184"/>
              <a:gd name="T15" fmla="*/ 4087 h 11325"/>
              <a:gd name="T16" fmla="*/ 3622 w 11184"/>
              <a:gd name="T17" fmla="*/ 4409 h 11325"/>
              <a:gd name="T18" fmla="*/ 5592 w 11184"/>
              <a:gd name="T19" fmla="*/ 5225 h 11325"/>
              <a:gd name="T20" fmla="*/ 7562 w 11184"/>
              <a:gd name="T21" fmla="*/ 4409 h 11325"/>
              <a:gd name="T22" fmla="*/ 6248 w 11184"/>
              <a:gd name="T23" fmla="*/ 4087 h 11325"/>
              <a:gd name="T24" fmla="*/ 10528 w 11184"/>
              <a:gd name="T25" fmla="*/ 6053 h 11325"/>
              <a:gd name="T26" fmla="*/ 9874 w 11184"/>
              <a:gd name="T27" fmla="*/ 6707 h 11325"/>
              <a:gd name="T28" fmla="*/ 9874 w 11184"/>
              <a:gd name="T29" fmla="*/ 8019 h 11325"/>
              <a:gd name="T30" fmla="*/ 10529 w 11184"/>
              <a:gd name="T31" fmla="*/ 8639 h 11325"/>
              <a:gd name="T32" fmla="*/ 11184 w 11184"/>
              <a:gd name="T33" fmla="*/ 8019 h 11325"/>
              <a:gd name="T34" fmla="*/ 11184 w 11184"/>
              <a:gd name="T35" fmla="*/ 6707 h 11325"/>
              <a:gd name="T36" fmla="*/ 10528 w 11184"/>
              <a:gd name="T37" fmla="*/ 6053 h 11325"/>
              <a:gd name="T38" fmla="*/ 1310 w 11184"/>
              <a:gd name="T39" fmla="*/ 8019 h 11325"/>
              <a:gd name="T40" fmla="*/ 1310 w 11184"/>
              <a:gd name="T41" fmla="*/ 6707 h 11325"/>
              <a:gd name="T42" fmla="*/ 655 w 11184"/>
              <a:gd name="T43" fmla="*/ 6087 h 11325"/>
              <a:gd name="T44" fmla="*/ 0 w 11184"/>
              <a:gd name="T45" fmla="*/ 6707 h 11325"/>
              <a:gd name="T46" fmla="*/ 0 w 11184"/>
              <a:gd name="T47" fmla="*/ 8019 h 11325"/>
              <a:gd name="T48" fmla="*/ 655 w 11184"/>
              <a:gd name="T49" fmla="*/ 8639 h 11325"/>
              <a:gd name="T50" fmla="*/ 1310 w 11184"/>
              <a:gd name="T51" fmla="*/ 8019 h 11325"/>
              <a:gd name="T52" fmla="*/ 656 w 11184"/>
              <a:gd name="T53" fmla="*/ 5069 h 11325"/>
              <a:gd name="T54" fmla="*/ 656 w 11184"/>
              <a:gd name="T55" fmla="*/ 5397 h 11325"/>
              <a:gd name="T56" fmla="*/ 1966 w 11184"/>
              <a:gd name="T57" fmla="*/ 6707 h 11325"/>
              <a:gd name="T58" fmla="*/ 1966 w 11184"/>
              <a:gd name="T59" fmla="*/ 8019 h 11325"/>
              <a:gd name="T60" fmla="*/ 656 w 11184"/>
              <a:gd name="T61" fmla="*/ 9325 h 11325"/>
              <a:gd name="T62" fmla="*/ 656 w 11184"/>
              <a:gd name="T63" fmla="*/ 9653 h 11325"/>
              <a:gd name="T64" fmla="*/ 992 w 11184"/>
              <a:gd name="T65" fmla="*/ 9985 h 11325"/>
              <a:gd name="T66" fmla="*/ 5272 w 11184"/>
              <a:gd name="T67" fmla="*/ 11317 h 11325"/>
              <a:gd name="T68" fmla="*/ 5272 w 11184"/>
              <a:gd name="T69" fmla="*/ 5803 h 11325"/>
              <a:gd name="T70" fmla="*/ 992 w 11184"/>
              <a:gd name="T71" fmla="*/ 4743 h 11325"/>
              <a:gd name="T72" fmla="*/ 656 w 11184"/>
              <a:gd name="T73" fmla="*/ 5069 h 11325"/>
              <a:gd name="T74" fmla="*/ 9218 w 11184"/>
              <a:gd name="T75" fmla="*/ 8019 h 11325"/>
              <a:gd name="T76" fmla="*/ 9218 w 11184"/>
              <a:gd name="T77" fmla="*/ 6707 h 11325"/>
              <a:gd name="T78" fmla="*/ 10528 w 11184"/>
              <a:gd name="T79" fmla="*/ 5397 h 11325"/>
              <a:gd name="T80" fmla="*/ 10528 w 11184"/>
              <a:gd name="T81" fmla="*/ 5069 h 11325"/>
              <a:gd name="T82" fmla="*/ 10192 w 11184"/>
              <a:gd name="T83" fmla="*/ 4743 h 11325"/>
              <a:gd name="T84" fmla="*/ 5912 w 11184"/>
              <a:gd name="T85" fmla="*/ 5803 h 11325"/>
              <a:gd name="T86" fmla="*/ 5912 w 11184"/>
              <a:gd name="T87" fmla="*/ 11325 h 11325"/>
              <a:gd name="T88" fmla="*/ 10192 w 11184"/>
              <a:gd name="T89" fmla="*/ 9993 h 11325"/>
              <a:gd name="T90" fmla="*/ 10520 w 11184"/>
              <a:gd name="T91" fmla="*/ 9665 h 11325"/>
              <a:gd name="T92" fmla="*/ 10520 w 11184"/>
              <a:gd name="T93" fmla="*/ 9325 h 11325"/>
              <a:gd name="T94" fmla="*/ 9218 w 11184"/>
              <a:gd name="T95" fmla="*/ 8019 h 1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84" h="11325">
                <a:moveTo>
                  <a:pt x="7558" y="2125"/>
                </a:moveTo>
                <a:cubicBezTo>
                  <a:pt x="7560" y="1329"/>
                  <a:pt x="7082" y="611"/>
                  <a:pt x="6347" y="306"/>
                </a:cubicBezTo>
                <a:cubicBezTo>
                  <a:pt x="5613" y="0"/>
                  <a:pt x="4766" y="168"/>
                  <a:pt x="4203" y="729"/>
                </a:cubicBezTo>
                <a:cubicBezTo>
                  <a:pt x="3640" y="1291"/>
                  <a:pt x="3471" y="2137"/>
                  <a:pt x="3775" y="2872"/>
                </a:cubicBezTo>
                <a:cubicBezTo>
                  <a:pt x="4079" y="3608"/>
                  <a:pt x="4796" y="4087"/>
                  <a:pt x="5592" y="4087"/>
                </a:cubicBezTo>
                <a:cubicBezTo>
                  <a:pt x="6671" y="4075"/>
                  <a:pt x="7544" y="3204"/>
                  <a:pt x="7558" y="2125"/>
                </a:cubicBezTo>
                <a:close/>
                <a:moveTo>
                  <a:pt x="6248" y="4087"/>
                </a:moveTo>
                <a:lnTo>
                  <a:pt x="4936" y="4087"/>
                </a:lnTo>
                <a:cubicBezTo>
                  <a:pt x="4479" y="4091"/>
                  <a:pt x="4029" y="4201"/>
                  <a:pt x="3622" y="4409"/>
                </a:cubicBezTo>
                <a:cubicBezTo>
                  <a:pt x="4311" y="4594"/>
                  <a:pt x="4973" y="4869"/>
                  <a:pt x="5592" y="5225"/>
                </a:cubicBezTo>
                <a:cubicBezTo>
                  <a:pt x="6211" y="4869"/>
                  <a:pt x="6873" y="4594"/>
                  <a:pt x="7562" y="4409"/>
                </a:cubicBezTo>
                <a:cubicBezTo>
                  <a:pt x="7155" y="4201"/>
                  <a:pt x="6705" y="4091"/>
                  <a:pt x="6248" y="4087"/>
                </a:cubicBezTo>
                <a:close/>
                <a:moveTo>
                  <a:pt x="10528" y="6053"/>
                </a:moveTo>
                <a:cubicBezTo>
                  <a:pt x="10167" y="6053"/>
                  <a:pt x="9874" y="6346"/>
                  <a:pt x="9874" y="6707"/>
                </a:cubicBezTo>
                <a:lnTo>
                  <a:pt x="9874" y="8019"/>
                </a:lnTo>
                <a:cubicBezTo>
                  <a:pt x="9893" y="8367"/>
                  <a:pt x="10181" y="8639"/>
                  <a:pt x="10529" y="8639"/>
                </a:cubicBezTo>
                <a:cubicBezTo>
                  <a:pt x="10877" y="8639"/>
                  <a:pt x="11165" y="8367"/>
                  <a:pt x="11184" y="8019"/>
                </a:cubicBezTo>
                <a:lnTo>
                  <a:pt x="11184" y="6707"/>
                </a:lnTo>
                <a:cubicBezTo>
                  <a:pt x="11183" y="6345"/>
                  <a:pt x="10890" y="6053"/>
                  <a:pt x="10528" y="6053"/>
                </a:cubicBezTo>
                <a:close/>
                <a:moveTo>
                  <a:pt x="1310" y="8019"/>
                </a:moveTo>
                <a:lnTo>
                  <a:pt x="1310" y="6707"/>
                </a:lnTo>
                <a:cubicBezTo>
                  <a:pt x="1291" y="6359"/>
                  <a:pt x="1003" y="6087"/>
                  <a:pt x="655" y="6087"/>
                </a:cubicBezTo>
                <a:cubicBezTo>
                  <a:pt x="307" y="6087"/>
                  <a:pt x="19" y="6359"/>
                  <a:pt x="0" y="6707"/>
                </a:cubicBezTo>
                <a:lnTo>
                  <a:pt x="0" y="8019"/>
                </a:lnTo>
                <a:cubicBezTo>
                  <a:pt x="19" y="8367"/>
                  <a:pt x="307" y="8639"/>
                  <a:pt x="655" y="8639"/>
                </a:cubicBezTo>
                <a:cubicBezTo>
                  <a:pt x="1003" y="8639"/>
                  <a:pt x="1291" y="8367"/>
                  <a:pt x="1310" y="8019"/>
                </a:cubicBezTo>
                <a:close/>
                <a:moveTo>
                  <a:pt x="656" y="5069"/>
                </a:moveTo>
                <a:lnTo>
                  <a:pt x="656" y="5397"/>
                </a:lnTo>
                <a:cubicBezTo>
                  <a:pt x="1379" y="5398"/>
                  <a:pt x="1965" y="5984"/>
                  <a:pt x="1966" y="6707"/>
                </a:cubicBezTo>
                <a:lnTo>
                  <a:pt x="1966" y="8019"/>
                </a:lnTo>
                <a:cubicBezTo>
                  <a:pt x="1963" y="8740"/>
                  <a:pt x="1377" y="9324"/>
                  <a:pt x="656" y="9325"/>
                </a:cubicBezTo>
                <a:lnTo>
                  <a:pt x="656" y="9653"/>
                </a:lnTo>
                <a:cubicBezTo>
                  <a:pt x="654" y="9839"/>
                  <a:pt x="806" y="9990"/>
                  <a:pt x="992" y="9985"/>
                </a:cubicBezTo>
                <a:cubicBezTo>
                  <a:pt x="2670" y="9985"/>
                  <a:pt x="4014" y="10515"/>
                  <a:pt x="5272" y="11317"/>
                </a:cubicBezTo>
                <a:lnTo>
                  <a:pt x="5272" y="5803"/>
                </a:lnTo>
                <a:cubicBezTo>
                  <a:pt x="3992" y="5079"/>
                  <a:pt x="2642" y="4743"/>
                  <a:pt x="992" y="4743"/>
                </a:cubicBezTo>
                <a:cubicBezTo>
                  <a:pt x="808" y="4737"/>
                  <a:pt x="656" y="4885"/>
                  <a:pt x="656" y="5069"/>
                </a:cubicBezTo>
                <a:close/>
                <a:moveTo>
                  <a:pt x="9218" y="8019"/>
                </a:moveTo>
                <a:lnTo>
                  <a:pt x="9218" y="6707"/>
                </a:lnTo>
                <a:cubicBezTo>
                  <a:pt x="9219" y="5984"/>
                  <a:pt x="9805" y="5398"/>
                  <a:pt x="10528" y="5397"/>
                </a:cubicBezTo>
                <a:lnTo>
                  <a:pt x="10528" y="5069"/>
                </a:lnTo>
                <a:cubicBezTo>
                  <a:pt x="10528" y="4885"/>
                  <a:pt x="10376" y="4737"/>
                  <a:pt x="10192" y="4743"/>
                </a:cubicBezTo>
                <a:cubicBezTo>
                  <a:pt x="8534" y="4743"/>
                  <a:pt x="7176" y="5079"/>
                  <a:pt x="5912" y="5803"/>
                </a:cubicBezTo>
                <a:lnTo>
                  <a:pt x="5912" y="11325"/>
                </a:lnTo>
                <a:cubicBezTo>
                  <a:pt x="7170" y="10525"/>
                  <a:pt x="8512" y="9993"/>
                  <a:pt x="10192" y="9993"/>
                </a:cubicBezTo>
                <a:cubicBezTo>
                  <a:pt x="10373" y="9993"/>
                  <a:pt x="10520" y="9846"/>
                  <a:pt x="10520" y="9665"/>
                </a:cubicBezTo>
                <a:lnTo>
                  <a:pt x="10520" y="9325"/>
                </a:lnTo>
                <a:cubicBezTo>
                  <a:pt x="9802" y="9320"/>
                  <a:pt x="9221" y="8737"/>
                  <a:pt x="9218" y="8019"/>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文本框1"/>
          <p:cNvSpPr/>
          <p:nvPr/>
        </p:nvSpPr>
        <p:spPr>
          <a:xfrm>
            <a:off x="794385" y="4373245"/>
            <a:ext cx="10474960" cy="1337310"/>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11" name="文本框1"/>
          <p:cNvSpPr/>
          <p:nvPr/>
        </p:nvSpPr>
        <p:spPr>
          <a:xfrm>
            <a:off x="794385" y="4372610"/>
            <a:ext cx="10476230" cy="1337945"/>
          </a:xfrm>
          <a:prstGeom prst="rect">
            <a:avLst/>
          </a:prstGeom>
          <a:effectLst>
            <a:outerShdw blurRad="63500" sx="102000" sy="102000" algn="ctr" rotWithShape="0">
              <a:prstClr val="black">
                <a:alpha val="40000"/>
              </a:prstClr>
            </a:outerShdw>
          </a:effectLst>
        </p:spPr>
        <p:txBody>
          <a:bodyPr wrap="square">
            <a:spAutoFit/>
          </a:bodyPr>
          <a:lstStyle/>
          <a:p>
            <a:pPr algn="l">
              <a:lnSpc>
                <a:spcPct val="15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总之，中国共产党精神是中国共产党人精神世界的反映，是在践行为人民谋幸福、为民族谋复兴初心使命中表现出的革命的能动的精神状态及精神境界。坚定的理想信念、高尚的道德追求、积极的人生态度、优良的工作作风等，都是中国共产党精神的应有之义。</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00"/>
                            </p:stCondLst>
                            <p:childTnLst>
                              <p:par>
                                <p:cTn id="17" presetID="10"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21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5099"/>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599"/>
                            </p:stCondLst>
                            <p:childTnLst>
                              <p:par>
                                <p:cTn id="33" presetID="1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ppt_x</p:attrName>
                                        </p:attrNameLst>
                                      </p:cBhvr>
                                      <p:tavLst>
                                        <p:tav tm="0">
                                          <p:val>
                                            <p:strVal val="#ppt_x-#ppt_w*1.125000"/>
                                          </p:val>
                                        </p:tav>
                                        <p:tav tm="100000">
                                          <p:val>
                                            <p:strVal val="#ppt_x"/>
                                          </p:val>
                                        </p:tav>
                                      </p:tavLst>
                                    </p:anim>
                                    <p:animEffect transition="in" filter="wipe(right)">
                                      <p:cBhvr>
                                        <p:cTn id="36" dur="500"/>
                                        <p:tgtEl>
                                          <p:spTgt spid="34"/>
                                        </p:tgtEl>
                                      </p:cBhvr>
                                    </p:animEffect>
                                  </p:childTnLst>
                                </p:cTn>
                              </p:par>
                            </p:childTnLst>
                          </p:cTn>
                        </p:par>
                        <p:par>
                          <p:cTn id="37" fill="hold">
                            <p:stCondLst>
                              <p:cond delay="6099"/>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6599"/>
                            </p:stCondLst>
                            <p:childTnLst>
                              <p:par>
                                <p:cTn id="42" presetID="12" presetClass="entr" presetSubtype="1"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p:tgtEl>
                                          <p:spTgt spid="10"/>
                                        </p:tgtEl>
                                        <p:attrNameLst>
                                          <p:attrName>ppt_y</p:attrName>
                                        </p:attrNameLst>
                                      </p:cBhvr>
                                      <p:tavLst>
                                        <p:tav tm="0">
                                          <p:val>
                                            <p:strVal val="#ppt_y-#ppt_h*1.125000"/>
                                          </p:val>
                                        </p:tav>
                                        <p:tav tm="100000">
                                          <p:val>
                                            <p:strVal val="#ppt_y"/>
                                          </p:val>
                                        </p:tav>
                                      </p:tavLst>
                                    </p:anim>
                                    <p:animEffect transition="in" filter="wipe(down)">
                                      <p:cBhvr>
                                        <p:cTn id="45" dur="500"/>
                                        <p:tgtEl>
                                          <p:spTgt spid="10"/>
                                        </p:tgtEl>
                                      </p:cBhvr>
                                    </p:animEffect>
                                  </p:childTnLst>
                                </p:cTn>
                              </p:par>
                            </p:childTnLst>
                          </p:cTn>
                        </p:par>
                        <p:par>
                          <p:cTn id="46" fill="hold">
                            <p:stCondLst>
                              <p:cond delay="7099"/>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6" grpId="0" bldLvl="0" animBg="1"/>
      <p:bldP spid="6" grpId="1" animBg="1"/>
      <p:bldP spid="17" grpId="0" bldLvl="0" animBg="1"/>
      <p:bldP spid="17" grpId="1" animBg="1"/>
      <p:bldP spid="34" grpId="0"/>
      <p:bldP spid="34" grpId="1"/>
      <p:bldP spid="10" grpId="0" bldLvl="0" animBg="1"/>
      <p:bldP spid="10" grpId="1" animBg="1"/>
      <p:bldP spid="11" grpId="0" bldLvl="0" animBg="1"/>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635"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6"/>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第一部分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对中国共产党精神的宏观理解</a:t>
            </a:r>
          </a:p>
        </p:txBody>
      </p:sp>
      <p:sp>
        <p:nvSpPr>
          <p:cNvPr id="24" name="文本框1"/>
          <p:cNvSpPr/>
          <p:nvPr/>
        </p:nvSpPr>
        <p:spPr>
          <a:xfrm>
            <a:off x="715010" y="1333500"/>
            <a:ext cx="10753090" cy="1466850"/>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715645" y="1630045"/>
            <a:ext cx="10447020" cy="1170305"/>
          </a:xfrm>
          <a:prstGeom prst="rect">
            <a:avLst/>
          </a:prstGeom>
          <a:effectLst>
            <a:outerShdw blurRad="63500" sx="102000" sy="102000" algn="ctr" rotWithShape="0">
              <a:prstClr val="black">
                <a:alpha val="40000"/>
              </a:prstClr>
            </a:outerShdw>
          </a:effectLst>
        </p:spPr>
        <p:txBody>
          <a:bodyPr wrap="square">
            <a:spAutoFit/>
          </a:bodyPr>
          <a:lstStyle/>
          <a:p>
            <a:pPr algn="l">
              <a:lnSpc>
                <a:spcPct val="13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不堪压迫屈辱的中国人从十月革命取得的划时代胜利中，看到了马克思主义科学理论和革命精神的巨大威力，从此把马克思主义作为引领实现民族独立、人民解放的精神旗帜。中国共产党是马克思主义政党，不仅是马克思主义科学理论的忠实传人，也是马克思主义者革命精神的忠实传人。</a:t>
            </a:r>
          </a:p>
        </p:txBody>
      </p:sp>
      <p:grpSp>
        <p:nvGrpSpPr>
          <p:cNvPr id="12" name="组合 11"/>
          <p:cNvGrpSpPr/>
          <p:nvPr/>
        </p:nvGrpSpPr>
        <p:grpSpPr>
          <a:xfrm>
            <a:off x="1132205" y="1037590"/>
            <a:ext cx="8818880" cy="526415"/>
            <a:chOff x="2027" y="2522"/>
            <a:chExt cx="7753" cy="829"/>
          </a:xfrm>
          <a:effectLst>
            <a:outerShdw blurRad="63500" sx="102000" sy="102000" algn="ctr" rotWithShape="0">
              <a:prstClr val="black">
                <a:alpha val="40000"/>
              </a:prstClr>
            </a:outerShdw>
          </a:effectLst>
        </p:grpSpPr>
        <p:sp>
          <p:nvSpPr>
            <p:cNvPr id="15" name="文本框1"/>
            <p:cNvSpPr/>
            <p:nvPr/>
          </p:nvSpPr>
          <p:spPr>
            <a:xfrm>
              <a:off x="2093" y="2522"/>
              <a:ext cx="7687"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2027" y="2648"/>
              <a:ext cx="7488" cy="628"/>
            </a:xfrm>
            <a:prstGeom prst="rect">
              <a:avLst/>
            </a:prstGeom>
          </p:spPr>
          <p:txBody>
            <a:bodyPr wrap="square">
              <a:spAutoFit/>
            </a:bodyPr>
            <a:lstStyle/>
            <a:p>
              <a:pPr algn="ctr"/>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马克思主义是中国共产党精神的鲜红底色</a:t>
              </a:r>
            </a:p>
          </p:txBody>
        </p:sp>
      </p:grpSp>
      <p:sp>
        <p:nvSpPr>
          <p:cNvPr id="21" name="文本框1"/>
          <p:cNvSpPr/>
          <p:nvPr/>
        </p:nvSpPr>
        <p:spPr>
          <a:xfrm>
            <a:off x="715010" y="3225800"/>
            <a:ext cx="10753090" cy="182562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2" name="文本框1"/>
          <p:cNvSpPr/>
          <p:nvPr/>
        </p:nvSpPr>
        <p:spPr>
          <a:xfrm>
            <a:off x="715645" y="3522345"/>
            <a:ext cx="10447020" cy="1529715"/>
          </a:xfrm>
          <a:prstGeom prst="rect">
            <a:avLst/>
          </a:prstGeom>
          <a:effectLst>
            <a:outerShdw blurRad="63500" sx="102000" sy="102000" algn="ctr" rotWithShape="0">
              <a:prstClr val="black">
                <a:alpha val="40000"/>
              </a:prstClr>
            </a:outerShdw>
          </a:effectLst>
        </p:spPr>
        <p:txBody>
          <a:bodyPr wrap="square">
            <a:spAutoFit/>
          </a:bodyPr>
          <a:lstStyle/>
          <a:p>
            <a:pPr algn="l">
              <a:lnSpc>
                <a:spcPct val="13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绵延几千年发展至今的中华文明，深刻影响着中国人的精神世界，塑造了体现中国人特质和禀赋的民族精神。近代以来中华民族觉醒的历史进程，也是中华民族精神升华的历史进程。这种以爱国主义为核心的伟大民族精神需要一代一代传承下去，必然要求中华民族的优秀儿女——中国共产党人继续弘扬下去。</a:t>
            </a:r>
          </a:p>
        </p:txBody>
      </p:sp>
      <p:grpSp>
        <p:nvGrpSpPr>
          <p:cNvPr id="23" name="组合 22"/>
          <p:cNvGrpSpPr/>
          <p:nvPr/>
        </p:nvGrpSpPr>
        <p:grpSpPr>
          <a:xfrm>
            <a:off x="1132205" y="2995930"/>
            <a:ext cx="8818880" cy="526415"/>
            <a:chOff x="-1173" y="2522"/>
            <a:chExt cx="13888" cy="829"/>
          </a:xfrm>
          <a:effectLst>
            <a:outerShdw blurRad="63500" sx="102000" sy="102000" algn="ctr" rotWithShape="0">
              <a:prstClr val="black">
                <a:alpha val="40000"/>
              </a:prstClr>
            </a:outerShdw>
          </a:effectLst>
        </p:grpSpPr>
        <p:sp>
          <p:nvSpPr>
            <p:cNvPr id="25" name="文本框1"/>
            <p:cNvSpPr/>
            <p:nvPr/>
          </p:nvSpPr>
          <p:spPr>
            <a:xfrm>
              <a:off x="-1173" y="2522"/>
              <a:ext cx="13888"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latin typeface="汉仪超粗宋简" panose="02010600000101010101" charset="-122"/>
                <a:ea typeface="汉仪超粗宋简" panose="02010600000101010101" charset="-122"/>
              </a:endParaRPr>
            </a:p>
          </p:txBody>
        </p:sp>
        <p:sp>
          <p:nvSpPr>
            <p:cNvPr id="26" name="文本框1"/>
            <p:cNvSpPr/>
            <p:nvPr/>
          </p:nvSpPr>
          <p:spPr>
            <a:xfrm>
              <a:off x="-1173" y="2648"/>
              <a:ext cx="13888" cy="628"/>
            </a:xfrm>
            <a:prstGeom prst="rect">
              <a:avLst/>
            </a:prstGeom>
          </p:spPr>
          <p:txBody>
            <a:bodyPr wrap="none">
              <a:spAutoFit/>
            </a:bodyPr>
            <a:lstStyle/>
            <a:p>
              <a:pPr algn="ctr"/>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中华民族几千年积累起来的伟大民族精神，构成了中国共产党精神的深厚基础</a:t>
              </a:r>
            </a:p>
          </p:txBody>
        </p:sp>
      </p:grpSp>
      <p:sp>
        <p:nvSpPr>
          <p:cNvPr id="29" name="文本框 28"/>
          <p:cNvSpPr txBox="1"/>
          <p:nvPr/>
        </p:nvSpPr>
        <p:spPr>
          <a:xfrm>
            <a:off x="714375" y="5152390"/>
            <a:ext cx="10753725" cy="922020"/>
          </a:xfrm>
          <a:prstGeom prst="rect">
            <a:avLst/>
          </a:prstGeom>
          <a:noFill/>
        </p:spPr>
        <p:txBody>
          <a:bodyPr wrap="square" rtlCol="0" anchor="t">
            <a:spAutoFit/>
          </a:bodyPr>
          <a:lstStyle/>
          <a:p>
            <a:r>
              <a:rPr lang="en-US" altLang="zh-CN">
                <a:solidFill>
                  <a:schemeClr val="accent2">
                    <a:lumMod val="50000"/>
                  </a:schemeClr>
                </a:solidFill>
                <a:latin typeface="汉仪超粗宋简" panose="02010600000101010101" charset="-122"/>
                <a:ea typeface="汉仪超粗宋简" panose="02010600000101010101" charset="-122"/>
                <a:cs typeface="汉仪超粗宋简" panose="02010600000101010101" charset="-122"/>
              </a:rPr>
              <a:t>    </a:t>
            </a:r>
            <a:r>
              <a:rPr lang="zh-CN" altLang="en-US">
                <a:solidFill>
                  <a:schemeClr val="accent2">
                    <a:lumMod val="50000"/>
                  </a:schemeClr>
                </a:solidFill>
                <a:latin typeface="汉仪超粗宋简" panose="02010600000101010101" charset="-122"/>
                <a:ea typeface="汉仪超粗宋简" panose="02010600000101010101" charset="-122"/>
                <a:cs typeface="汉仪超粗宋简" panose="02010600000101010101" charset="-122"/>
              </a:rPr>
              <a:t>近代以来为反对内外压迫而探索国家出路的革命先驱、先进分子及无数奋斗者积累的革命奋斗精神，构筑了中国共产党精神的前进阵地。中国共产党不仅是这些革命先驱事业的继承者，也同样是他们精神的继承者。</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100"/>
                            </p:stCondLst>
                            <p:childTnLst>
                              <p:par>
                                <p:cTn id="23" presetID="1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down)">
                                      <p:cBhvr>
                                        <p:cTn id="26" dur="500"/>
                                        <p:tgtEl>
                                          <p:spTgt spid="24"/>
                                        </p:tgtEl>
                                      </p:cBhvr>
                                    </p:animEffect>
                                  </p:childTnLst>
                                </p:cTn>
                              </p:par>
                            </p:childTnLst>
                          </p:cTn>
                        </p:par>
                        <p:par>
                          <p:cTn id="27" fill="hold">
                            <p:stCondLst>
                              <p:cond delay="26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100"/>
                            </p:stCondLst>
                            <p:childTnLst>
                              <p:par>
                                <p:cTn id="32" presetID="53" presetClass="entr" presetSubtype="16"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600"/>
                            </p:stCondLst>
                            <p:childTnLst>
                              <p:par>
                                <p:cTn id="38" presetID="1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p:tgtEl>
                                          <p:spTgt spid="21"/>
                                        </p:tgtEl>
                                        <p:attrNameLst>
                                          <p:attrName>ppt_y</p:attrName>
                                        </p:attrNameLst>
                                      </p:cBhvr>
                                      <p:tavLst>
                                        <p:tav tm="0">
                                          <p:val>
                                            <p:strVal val="#ppt_y-#ppt_h*1.125000"/>
                                          </p:val>
                                        </p:tav>
                                        <p:tav tm="100000">
                                          <p:val>
                                            <p:strVal val="#ppt_y"/>
                                          </p:val>
                                        </p:tav>
                                      </p:tavLst>
                                    </p:anim>
                                    <p:animEffect transition="in" filter="wipe(down)">
                                      <p:cBhvr>
                                        <p:cTn id="41" dur="500"/>
                                        <p:tgtEl>
                                          <p:spTgt spid="21"/>
                                        </p:tgtEl>
                                      </p:cBhvr>
                                    </p:animEffect>
                                  </p:childTnLst>
                                </p:cTn>
                              </p:par>
                            </p:childTnLst>
                          </p:cTn>
                        </p:par>
                        <p:par>
                          <p:cTn id="42" fill="hold">
                            <p:stCondLst>
                              <p:cond delay="41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46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24" grpId="0" bldLvl="0" animBg="1"/>
      <p:bldP spid="24" grpId="1" animBg="1"/>
      <p:bldP spid="27" grpId="0" bldLvl="0" animBg="1"/>
      <p:bldP spid="27" grpId="1"/>
      <p:bldP spid="21" grpId="0" bldLvl="0" animBg="1"/>
      <p:bldP spid="21" grpId="1" animBg="1"/>
      <p:bldP spid="22" grpId="0" bldLvl="0" animBg="1"/>
      <p:bldP spid="22" grpId="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srcRect/>
          <a:stretch>
            <a:fillRect/>
          </a:stretch>
        </p:blipFill>
        <p:spPr>
          <a:xfrm>
            <a:off x="1270" y="0"/>
            <a:ext cx="12192000" cy="2132965"/>
          </a:xfrm>
          <a:prstGeom prst="rect">
            <a:avLst/>
          </a:prstGeom>
        </p:spPr>
      </p:pic>
      <p:sp>
        <p:nvSpPr>
          <p:cNvPr id="2" name="矩形 1"/>
          <p:cNvSpPr/>
          <p:nvPr/>
        </p:nvSpPr>
        <p:spPr>
          <a:xfrm>
            <a:off x="172720" y="737870"/>
            <a:ext cx="11875770" cy="57143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989b456f7ce522cccb7ec08b294ced27"/>
          <p:cNvPicPr>
            <a:picLocks noChangeAspect="1"/>
          </p:cNvPicPr>
          <p:nvPr/>
        </p:nvPicPr>
        <p:blipFill>
          <a:blip r:embed="rId4"/>
          <a:srcRect/>
          <a:stretch>
            <a:fillRect/>
          </a:stretch>
        </p:blipFill>
        <p:spPr>
          <a:xfrm>
            <a:off x="3902075" y="5867400"/>
            <a:ext cx="4387215" cy="952500"/>
          </a:xfrm>
          <a:prstGeom prst="rect">
            <a:avLst/>
          </a:prstGeom>
        </p:spPr>
      </p:pic>
      <p:pic>
        <p:nvPicPr>
          <p:cNvPr id="9" name="图片 8" descr="图片包含 红色, 黑色, 游戏机, 白色&#10;&#10;描述已自动生成"/>
          <p:cNvPicPr>
            <a:picLocks noChangeAspect="1"/>
          </p:cNvPicPr>
          <p:nvPr/>
        </p:nvPicPr>
        <p:blipFill>
          <a:blip r:embed="rId5"/>
          <a:stretch>
            <a:fillRect/>
          </a:stretch>
        </p:blipFill>
        <p:spPr>
          <a:xfrm>
            <a:off x="0" y="6074410"/>
            <a:ext cx="12192000" cy="783590"/>
          </a:xfrm>
          <a:prstGeom prst="rect">
            <a:avLst/>
          </a:prstGeom>
        </p:spPr>
      </p:pic>
      <p:pic>
        <p:nvPicPr>
          <p:cNvPr id="7" name="图片 6" descr="图片包含 红色, 黑色, 游戏机, 白色&#10;&#10;描述已自动生成"/>
          <p:cNvPicPr>
            <a:picLocks noChangeAspect="1"/>
          </p:cNvPicPr>
          <p:nvPr/>
        </p:nvPicPr>
        <p:blipFill>
          <a:blip r:embed="rId6"/>
          <a:stretch>
            <a:fillRect/>
          </a:stretch>
        </p:blipFill>
        <p:spPr>
          <a:xfrm flipH="1">
            <a:off x="-635" y="6203950"/>
            <a:ext cx="12193270" cy="654050"/>
          </a:xfrm>
          <a:prstGeom prst="rect">
            <a:avLst/>
          </a:prstGeom>
        </p:spPr>
      </p:pic>
      <p:pic>
        <p:nvPicPr>
          <p:cNvPr id="13" name="图片 12" descr="b8b90c8d0d6863e45043fba063775f3e"/>
          <p:cNvPicPr>
            <a:picLocks noChangeAspect="1"/>
          </p:cNvPicPr>
          <p:nvPr/>
        </p:nvPicPr>
        <p:blipFill>
          <a:blip r:embed="rId7">
            <a:lum bright="100000" contrast="100000"/>
          </a:blip>
          <a:stretch>
            <a:fillRect/>
          </a:stretch>
        </p:blipFill>
        <p:spPr>
          <a:xfrm>
            <a:off x="10435590" y="137160"/>
            <a:ext cx="1612900" cy="506730"/>
          </a:xfrm>
          <a:prstGeom prst="rect">
            <a:avLst/>
          </a:prstGeom>
        </p:spPr>
      </p:pic>
      <p:sp>
        <p:nvSpPr>
          <p:cNvPr id="4" name="剪去对角的矩形 3"/>
          <p:cNvSpPr/>
          <p:nvPr/>
        </p:nvSpPr>
        <p:spPr>
          <a:xfrm>
            <a:off x="172720" y="137795"/>
            <a:ext cx="2117090" cy="506095"/>
          </a:xfrm>
          <a:prstGeom prst="snip2DiagRect">
            <a:avLst/>
          </a:prstGeom>
          <a:gradFill>
            <a:gsLst>
              <a:gs pos="100000">
                <a:srgbClr val="EEC988"/>
              </a:gs>
              <a:gs pos="0">
                <a:srgbClr val="CB954D"/>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2720" y="139065"/>
            <a:ext cx="2117090" cy="553085"/>
          </a:xfrm>
          <a:prstGeom prst="rect">
            <a:avLst/>
          </a:prstGeom>
          <a:noFill/>
        </p:spPr>
        <p:txBody>
          <a:bodyPr wrap="square" rtlCol="0">
            <a:spAutoFit/>
          </a:bodyPr>
          <a:lstStyle/>
          <a:p>
            <a:pPr algn="ctr"/>
            <a:r>
              <a:rPr lang="zh-CN" altLang="en-US" sz="3000">
                <a:solidFill>
                  <a:schemeClr val="tx1"/>
                </a:solidFill>
                <a:latin typeface="汉仪超粗宋简" panose="02010600000101010101" charset="-122"/>
                <a:ea typeface="汉仪超粗宋简" panose="02010600000101010101" charset="-122"/>
              </a:rPr>
              <a:t>第一部分</a:t>
            </a:r>
          </a:p>
        </p:txBody>
      </p:sp>
      <p:sp>
        <p:nvSpPr>
          <p:cNvPr id="5" name="文本框 4"/>
          <p:cNvSpPr txBox="1"/>
          <p:nvPr/>
        </p:nvSpPr>
        <p:spPr>
          <a:xfrm>
            <a:off x="2289810" y="122555"/>
            <a:ext cx="5748655" cy="553085"/>
          </a:xfrm>
          <a:prstGeom prst="rect">
            <a:avLst/>
          </a:prstGeom>
          <a:noFill/>
        </p:spPr>
        <p:txBody>
          <a:bodyPr wrap="square" rtlCol="0">
            <a:spAutoFit/>
          </a:bodyPr>
          <a:lstStyle/>
          <a:p>
            <a:pPr algn="l"/>
            <a:r>
              <a:rPr lang="zh-CN" altLang="en-US" sz="3000">
                <a:solidFill>
                  <a:schemeClr val="bg1"/>
                </a:solidFill>
                <a:latin typeface="汉仪超粗宋简" panose="02010600000101010101" charset="-122"/>
                <a:ea typeface="汉仪超粗宋简" panose="02010600000101010101" charset="-122"/>
              </a:rPr>
              <a:t>对中国共产党精神的宏观理解</a:t>
            </a:r>
          </a:p>
        </p:txBody>
      </p:sp>
      <p:sp>
        <p:nvSpPr>
          <p:cNvPr id="24" name="文本框1"/>
          <p:cNvSpPr/>
          <p:nvPr/>
        </p:nvSpPr>
        <p:spPr>
          <a:xfrm>
            <a:off x="715010" y="1623060"/>
            <a:ext cx="10753090" cy="146621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7" name="文本框1"/>
          <p:cNvSpPr/>
          <p:nvPr/>
        </p:nvSpPr>
        <p:spPr>
          <a:xfrm>
            <a:off x="715645" y="1919605"/>
            <a:ext cx="10447020" cy="1170305"/>
          </a:xfrm>
          <a:prstGeom prst="rect">
            <a:avLst/>
          </a:prstGeom>
          <a:effectLst>
            <a:outerShdw blurRad="63500" sx="102000" sy="102000" algn="ctr" rotWithShape="0">
              <a:prstClr val="black">
                <a:alpha val="40000"/>
              </a:prstClr>
            </a:outerShdw>
          </a:effectLst>
        </p:spPr>
        <p:txBody>
          <a:bodyPr wrap="square">
            <a:spAutoFit/>
          </a:bodyPr>
          <a:lstStyle/>
          <a:p>
            <a:pPr algn="l">
              <a:lnSpc>
                <a:spcPct val="13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1919年爆发的以先进青年知识分子为先锋、广大人民群众参加的五四运动，成为中国旧民主主义革命走向新民主主义革命的转折点，为中国共产党成立做了思想上干部上的准备，由此产生的伟大五四精神，不仅进一步发展了近代以来的革命奋斗精神，也构成了中国共产党精神的重要来源。</a:t>
            </a:r>
          </a:p>
        </p:txBody>
      </p:sp>
      <p:grpSp>
        <p:nvGrpSpPr>
          <p:cNvPr id="12" name="组合 11"/>
          <p:cNvGrpSpPr/>
          <p:nvPr/>
        </p:nvGrpSpPr>
        <p:grpSpPr>
          <a:xfrm>
            <a:off x="1132205" y="1327150"/>
            <a:ext cx="8818880" cy="526415"/>
            <a:chOff x="2027" y="2522"/>
            <a:chExt cx="7753" cy="829"/>
          </a:xfrm>
          <a:effectLst>
            <a:outerShdw blurRad="63500" sx="102000" sy="102000" algn="ctr" rotWithShape="0">
              <a:prstClr val="black">
                <a:alpha val="40000"/>
              </a:prstClr>
            </a:outerShdw>
          </a:effectLst>
        </p:grpSpPr>
        <p:sp>
          <p:nvSpPr>
            <p:cNvPr id="15" name="文本框1"/>
            <p:cNvSpPr/>
            <p:nvPr/>
          </p:nvSpPr>
          <p:spPr>
            <a:xfrm>
              <a:off x="2093" y="2522"/>
              <a:ext cx="7687"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latin typeface="汉仪超粗宋简" panose="02010600000101010101" charset="-122"/>
                <a:ea typeface="汉仪超粗宋简" panose="02010600000101010101" charset="-122"/>
              </a:endParaRPr>
            </a:p>
          </p:txBody>
        </p:sp>
        <p:sp>
          <p:nvSpPr>
            <p:cNvPr id="28" name="文本框1"/>
            <p:cNvSpPr/>
            <p:nvPr/>
          </p:nvSpPr>
          <p:spPr>
            <a:xfrm>
              <a:off x="2027" y="2648"/>
              <a:ext cx="7488" cy="628"/>
            </a:xfrm>
            <a:prstGeom prst="rect">
              <a:avLst/>
            </a:prstGeom>
          </p:spPr>
          <p:txBody>
            <a:bodyPr wrap="square">
              <a:spAutoFit/>
            </a:bodyPr>
            <a:lstStyle/>
            <a:p>
              <a:pPr algn="ctr"/>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所有精神和物质条件的积累，在十月革命后的中国达到了一个新的临界点</a:t>
              </a:r>
            </a:p>
          </p:txBody>
        </p:sp>
      </p:grpSp>
      <p:sp>
        <p:nvSpPr>
          <p:cNvPr id="21" name="文本框1"/>
          <p:cNvSpPr/>
          <p:nvPr/>
        </p:nvSpPr>
        <p:spPr>
          <a:xfrm>
            <a:off x="715010" y="3713480"/>
            <a:ext cx="10753090" cy="1825625"/>
          </a:xfrm>
          <a:prstGeom prst="rect">
            <a:avLst/>
          </a:prstGeom>
          <a:gradFill>
            <a:gsLst>
              <a:gs pos="0">
                <a:schemeClr val="accent4">
                  <a:lumMod val="60000"/>
                  <a:lumOff val="40000"/>
                </a:schemeClr>
              </a:gs>
              <a:gs pos="100000">
                <a:schemeClr val="accent4">
                  <a:lumMod val="60000"/>
                  <a:lumOff val="40000"/>
                  <a:alpha val="0"/>
                </a:schemeClr>
              </a:gs>
            </a:gsLst>
            <a:lin ang="114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latin typeface="汉仪超粗宋简" panose="02010600000101010101" charset="-122"/>
              <a:ea typeface="汉仪超粗宋简" panose="02010600000101010101" charset="-122"/>
            </a:endParaRPr>
          </a:p>
        </p:txBody>
      </p:sp>
      <p:sp>
        <p:nvSpPr>
          <p:cNvPr id="22" name="文本框1"/>
          <p:cNvSpPr/>
          <p:nvPr/>
        </p:nvSpPr>
        <p:spPr>
          <a:xfrm>
            <a:off x="715645" y="4010025"/>
            <a:ext cx="10447020" cy="1529715"/>
          </a:xfrm>
          <a:prstGeom prst="rect">
            <a:avLst/>
          </a:prstGeom>
          <a:effectLst>
            <a:outerShdw blurRad="63500" sx="102000" sy="102000" algn="ctr" rotWithShape="0">
              <a:prstClr val="black">
                <a:alpha val="40000"/>
              </a:prstClr>
            </a:outerShdw>
          </a:effectLst>
        </p:spPr>
        <p:txBody>
          <a:bodyPr wrap="square">
            <a:spAutoFit/>
          </a:bodyPr>
          <a:lstStyle/>
          <a:p>
            <a:pPr algn="l">
              <a:lnSpc>
                <a:spcPct val="130000"/>
              </a:lnSpc>
              <a:spcBef>
                <a:spcPts val="0"/>
              </a:spcBef>
              <a:spcAft>
                <a:spcPts val="0"/>
              </a:spcAft>
            </a:pPr>
            <a:r>
              <a:rPr lang="en-US" altLang="zh-CN"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    </a:t>
            </a:r>
            <a:r>
              <a:rPr lang="zh-CN" altLang="en-US" dirty="0">
                <a:solidFill>
                  <a:schemeClr val="tx1">
                    <a:lumMod val="95000"/>
                    <a:lumOff val="5000"/>
                  </a:schemeClr>
                </a:solidFill>
                <a:effectLst/>
                <a:latin typeface="汉仪超粗宋简" panose="02010600000101010101" charset="-122"/>
                <a:ea typeface="汉仪超粗宋简" panose="02010600000101010101" charset="-122"/>
                <a:cs typeface="Arial" panose="020B0604020202020204" pitchFamily="34" charset="0"/>
              </a:rPr>
              <a:t>成为马克思主义、中华民族伟大精神、中国近现代革命奋斗精神的主要承载者。中国共产党精神有机集成了这些优秀精神的本质和内核。从一定意义上说，中国共产党精神是马克思主义在中国的集中体现，是中华民族伟大精神在中国现当代条件下的革命性升华，是对近代以来中国革命奋斗精神的继续和发展。</a:t>
            </a:r>
          </a:p>
        </p:txBody>
      </p:sp>
      <p:grpSp>
        <p:nvGrpSpPr>
          <p:cNvPr id="23" name="组合 22"/>
          <p:cNvGrpSpPr/>
          <p:nvPr/>
        </p:nvGrpSpPr>
        <p:grpSpPr>
          <a:xfrm>
            <a:off x="1132205" y="3483610"/>
            <a:ext cx="8818880" cy="526415"/>
            <a:chOff x="-1173" y="2522"/>
            <a:chExt cx="13888" cy="829"/>
          </a:xfrm>
          <a:effectLst>
            <a:outerShdw blurRad="63500" sx="102000" sy="102000" algn="ctr" rotWithShape="0">
              <a:prstClr val="black">
                <a:alpha val="40000"/>
              </a:prstClr>
            </a:outerShdw>
          </a:effectLst>
        </p:grpSpPr>
        <p:sp>
          <p:nvSpPr>
            <p:cNvPr id="25" name="文本框1"/>
            <p:cNvSpPr/>
            <p:nvPr/>
          </p:nvSpPr>
          <p:spPr>
            <a:xfrm>
              <a:off x="-1173" y="2522"/>
              <a:ext cx="13888" cy="8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ffectLst/>
                <a:latin typeface="汉仪超粗宋简" panose="02010600000101010101" charset="-122"/>
                <a:ea typeface="汉仪超粗宋简" panose="02010600000101010101" charset="-122"/>
              </a:endParaRPr>
            </a:p>
          </p:txBody>
        </p:sp>
        <p:sp>
          <p:nvSpPr>
            <p:cNvPr id="26" name="文本框1"/>
            <p:cNvSpPr/>
            <p:nvPr/>
          </p:nvSpPr>
          <p:spPr>
            <a:xfrm>
              <a:off x="-973" y="2648"/>
              <a:ext cx="13488" cy="628"/>
            </a:xfrm>
            <a:prstGeom prst="rect">
              <a:avLst/>
            </a:prstGeom>
          </p:spPr>
          <p:txBody>
            <a:bodyPr wrap="none">
              <a:spAutoFit/>
            </a:bodyPr>
            <a:lstStyle/>
            <a:p>
              <a:pPr algn="ctr"/>
              <a:r>
                <a:rPr lang="zh-CN" altLang="en-US" sz="2000" noProof="0" dirty="0">
                  <a:ln>
                    <a:noFill/>
                  </a:ln>
                  <a:solidFill>
                    <a:schemeClr val="bg1"/>
                  </a:solidFill>
                  <a:effectLst/>
                  <a:uLnTx/>
                  <a:uFillTx/>
                  <a:latin typeface="汉仪超粗宋简" panose="02010600000101010101" charset="-122"/>
                  <a:ea typeface="汉仪超粗宋简" panose="02010600000101010101" charset="-122"/>
                  <a:sym typeface="+mn-ea"/>
                </a:rPr>
                <a:t>中国共产党成立，就以中国任何政治集团所未有的精神面貌展现在世人面前</a:t>
              </a: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par>
                          <p:cTn id="16" fill="hold">
                            <p:stCondLst>
                              <p:cond delay="16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2100"/>
                            </p:stCondLst>
                            <p:childTnLst>
                              <p:par>
                                <p:cTn id="23" presetID="12" presetClass="entr" presetSubtype="1"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down)">
                                      <p:cBhvr>
                                        <p:cTn id="26" dur="500"/>
                                        <p:tgtEl>
                                          <p:spTgt spid="24"/>
                                        </p:tgtEl>
                                      </p:cBhvr>
                                    </p:animEffect>
                                  </p:childTnLst>
                                </p:cTn>
                              </p:par>
                            </p:childTnLst>
                          </p:cTn>
                        </p:par>
                        <p:par>
                          <p:cTn id="27" fill="hold">
                            <p:stCondLst>
                              <p:cond delay="26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100"/>
                            </p:stCondLst>
                            <p:childTnLst>
                              <p:par>
                                <p:cTn id="32" presetID="53" presetClass="entr" presetSubtype="16"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3600"/>
                            </p:stCondLst>
                            <p:childTnLst>
                              <p:par>
                                <p:cTn id="38" presetID="12" presetClass="entr" presetSubtype="1"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p:tgtEl>
                                          <p:spTgt spid="21"/>
                                        </p:tgtEl>
                                        <p:attrNameLst>
                                          <p:attrName>ppt_y</p:attrName>
                                        </p:attrNameLst>
                                      </p:cBhvr>
                                      <p:tavLst>
                                        <p:tav tm="0">
                                          <p:val>
                                            <p:strVal val="#ppt_y-#ppt_h*1.125000"/>
                                          </p:val>
                                        </p:tav>
                                        <p:tav tm="100000">
                                          <p:val>
                                            <p:strVal val="#ppt_y"/>
                                          </p:val>
                                        </p:tav>
                                      </p:tavLst>
                                    </p:anim>
                                    <p:animEffect transition="in" filter="wipe(down)">
                                      <p:cBhvr>
                                        <p:cTn id="41" dur="500"/>
                                        <p:tgtEl>
                                          <p:spTgt spid="21"/>
                                        </p:tgtEl>
                                      </p:cBhvr>
                                    </p:animEffect>
                                  </p:childTnLst>
                                </p:cTn>
                              </p:par>
                            </p:childTnLst>
                          </p:cTn>
                        </p:par>
                        <p:par>
                          <p:cTn id="42" fill="hold">
                            <p:stCondLst>
                              <p:cond delay="41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p:bldP spid="5" grpId="1"/>
      <p:bldP spid="24" grpId="0" bldLvl="0" animBg="1"/>
      <p:bldP spid="24" grpId="1" animBg="1"/>
      <p:bldP spid="27" grpId="0" bldLvl="0" animBg="1"/>
      <p:bldP spid="27" grpId="1"/>
      <p:bldP spid="21" grpId="0" bldLvl="0" animBg="1"/>
      <p:bldP spid="21" grpId="1" animBg="1"/>
      <p:bldP spid="22" grpId="0" bldLvl="0" animBg="1"/>
      <p:bldP spid="22"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5202.499212598424}"/>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5202.499212598424}"/>
</p:tagLst>
</file>

<file path=ppt/tags/tag2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364.5590551181103,&quot;width&quot;:5002.3417322834648}"/>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3181</Words>
  <Application>Microsoft Office PowerPoint</Application>
  <PresentationFormat>宽屏</PresentationFormat>
  <Paragraphs>153</Paragraphs>
  <Slides>29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汉仪超粗宋简</vt:lpstr>
      <vt:lpstr>汉仪许静行楷繁</vt:lpstr>
      <vt:lpstr>汉仪雅酷黑简</vt:lpstr>
      <vt:lpstr>思源黑体 CN Bold</vt:lpstr>
      <vt:lpstr>思源黑体 CN Heavy</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13</cp:revision>
  <dcterms:created xsi:type="dcterms:W3CDTF">2021-03-10T14:01:00Z</dcterms:created>
  <dcterms:modified xsi:type="dcterms:W3CDTF">2021-06-23T02:37:55Z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9C3032B818FC4BCD8A9C1346F638E066</vt:lpwstr>
  </property>
</Properties>
</file>