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3" r:id="rId2"/>
  </p:sldMasterIdLst>
  <p:notesMasterIdLst>
    <p:notesMasterId r:id="rId18"/>
  </p:notesMasterIdLst>
  <p:sldIdLst>
    <p:sldId id="306" r:id="rId3"/>
    <p:sldId id="307" r:id="rId4"/>
    <p:sldId id="258" r:id="rId5"/>
    <p:sldId id="260" r:id="rId6"/>
    <p:sldId id="335" r:id="rId7"/>
    <p:sldId id="337" r:id="rId8"/>
    <p:sldId id="338" r:id="rId9"/>
    <p:sldId id="339" r:id="rId10"/>
    <p:sldId id="340" r:id="rId11"/>
    <p:sldId id="341" r:id="rId12"/>
    <p:sldId id="342" r:id="rId13"/>
    <p:sldId id="343" r:id="rId14"/>
    <p:sldId id="344" r:id="rId15"/>
    <p:sldId id="345" r:id="rId16"/>
    <p:sldId id="288" r:id="rId1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702">
          <p15:clr>
            <a:srgbClr val="A4A3A4"/>
          </p15:clr>
        </p15:guide>
        <p15:guide id="2" pos="3817" userDrawn="1">
          <p15:clr>
            <a:srgbClr val="A4A3A4"/>
          </p15:clr>
        </p15:guide>
        <p15:guide id="3" pos="1186" userDrawn="1">
          <p15:clr>
            <a:srgbClr val="A4A3A4"/>
          </p15:clr>
        </p15:guide>
        <p15:guide id="4" pos="665">
          <p15:clr>
            <a:srgbClr val="A4A3A4"/>
          </p15:clr>
        </p15:guide>
        <p15:guide id="5" orient="horz" pos="663" userDrawn="1">
          <p15:clr>
            <a:srgbClr val="A4A3A4"/>
          </p15:clr>
        </p15:guide>
        <p15:guide id="6" orient="horz" pos="3928">
          <p15:clr>
            <a:srgbClr val="A4A3A4"/>
          </p15:clr>
        </p15:guide>
        <p15:guide id="7" orient="horz" pos="386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00000"/>
    <a:srgbClr val="8D0000"/>
    <a:srgbClr val="8E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p:scale>
          <a:sx n="66" d="100"/>
          <a:sy n="66" d="100"/>
        </p:scale>
        <p:origin x="581" y="394"/>
      </p:cViewPr>
      <p:guideLst>
        <p:guide orient="horz" pos="3702"/>
        <p:guide pos="3817"/>
        <p:guide pos="1186"/>
        <p:guide pos="665"/>
        <p:guide orient="horz" pos="663"/>
        <p:guide orient="horz" pos="3928"/>
        <p:guide orient="horz" pos="386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3E9732-942D-45D3-8799-B08D15841E10}" type="datetimeFigureOut">
              <a:rPr lang="zh-CN" altLang="en-US" smtClean="0"/>
              <a:t>2020/10/19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27DA1B-4B77-43B2-9865-76CBEC3BB7FC}"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6087730-0006-4514-A47D-7D379761E8D5}" type="slidenum">
              <a:rPr lang="zh-CN" altLang="en-US" smtClean="0"/>
              <a:t>2</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292"/>
            <a:ext cx="12192000" cy="6839415"/>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4BE9F8-17E3-4653-93C9-D86003342599}" type="datetimeFigureOut">
              <a:rPr lang="zh-CN" altLang="en-US" smtClean="0"/>
              <a:t>2020/10/19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04DC401-0C2E-4804-9F86-D6E110028EC1}"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4BE9F8-17E3-4653-93C9-D86003342599}" type="datetimeFigureOut">
              <a:rPr lang="zh-CN" altLang="en-US" smtClean="0"/>
              <a:t>2020/10/19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04DC401-0C2E-4804-9F86-D6E110028EC1}"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4BE9F8-17E3-4653-93C9-D86003342599}" type="datetimeFigureOut">
              <a:rPr lang="zh-CN" altLang="en-US" smtClean="0"/>
              <a:t>2020/10/19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04DC401-0C2E-4804-9F86-D6E110028EC1}"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824BE9F8-17E3-4653-93C9-D86003342599}" type="datetimeFigureOut">
              <a:rPr lang="zh-CN" altLang="en-US" smtClean="0"/>
              <a:t>2020/10/19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04DC401-0C2E-4804-9F86-D6E110028EC1}" type="slidenum">
              <a:rPr lang="zh-CN" altLang="en-US" smtClean="0"/>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824BE9F8-17E3-4653-93C9-D86003342599}" type="datetimeFigureOut">
              <a:rPr lang="zh-CN" altLang="en-US" smtClean="0"/>
              <a:t>2020/10/19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04DC401-0C2E-4804-9F86-D6E110028EC1}" type="slidenum">
              <a:rPr lang="zh-CN" altLang="en-US" smtClean="0"/>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292"/>
            <a:ext cx="12192000" cy="6839415"/>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292"/>
            <a:ext cx="12192000" cy="6839415"/>
          </a:xfrm>
          <a:prstGeom prst="rect">
            <a:avLst/>
          </a:prstGeom>
        </p:spPr>
      </p:pic>
      <p:sp>
        <p:nvSpPr>
          <p:cNvPr id="2" name="星形: 五角 1"/>
          <p:cNvSpPr/>
          <p:nvPr userDrawn="1"/>
        </p:nvSpPr>
        <p:spPr>
          <a:xfrm>
            <a:off x="373224" y="223935"/>
            <a:ext cx="251927" cy="251927"/>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userDrawn="1"/>
        </p:nvSpPr>
        <p:spPr>
          <a:xfrm>
            <a:off x="615820" y="223935"/>
            <a:ext cx="4822190" cy="306705"/>
          </a:xfrm>
          <a:prstGeom prst="rect">
            <a:avLst/>
          </a:prstGeom>
        </p:spPr>
        <p:txBody>
          <a:bodyPr wrap="none">
            <a:spAutoFit/>
          </a:bodyPr>
          <a:lstStyle/>
          <a:p>
            <a:pPr algn="l"/>
            <a:r>
              <a:rPr lang="zh-CN" altLang="en-US" sz="1400" b="1" i="0" dirty="0">
                <a:solidFill>
                  <a:srgbClr val="C00000"/>
                </a:solidFill>
                <a:effectLst/>
                <a:latin typeface="思源宋体 CN Heavy" panose="02020900000000000000" pitchFamily="18" charset="-122"/>
                <a:ea typeface="思源宋体 CN Heavy" panose="02020900000000000000" pitchFamily="18" charset="-122"/>
              </a:rPr>
              <a:t>关于巩固深化“不忘初心、牢记使命”主题教育成果的意见</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292"/>
            <a:ext cx="12192000" cy="6839415"/>
          </a:xfrm>
          <a:prstGeom prst="rect">
            <a:avLst/>
          </a:prstGeom>
        </p:spPr>
      </p:pic>
      <p:sp>
        <p:nvSpPr>
          <p:cNvPr id="2" name="星形: 五角 1"/>
          <p:cNvSpPr/>
          <p:nvPr userDrawn="1"/>
        </p:nvSpPr>
        <p:spPr>
          <a:xfrm>
            <a:off x="373224" y="223935"/>
            <a:ext cx="251927" cy="251927"/>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userDrawn="1"/>
        </p:nvSpPr>
        <p:spPr>
          <a:xfrm>
            <a:off x="615820" y="223935"/>
            <a:ext cx="2518638" cy="307777"/>
          </a:xfrm>
          <a:prstGeom prst="rect">
            <a:avLst/>
          </a:prstGeom>
        </p:spPr>
        <p:txBody>
          <a:bodyPr wrap="none">
            <a:spAutoFit/>
          </a:bodyPr>
          <a:lstStyle/>
          <a:p>
            <a:r>
              <a:rPr lang="zh-CN" altLang="en-US" sz="1400" b="1" i="0" dirty="0">
                <a:solidFill>
                  <a:srgbClr val="C00000"/>
                </a:solidFill>
                <a:effectLst/>
                <a:latin typeface="思源宋体 CN Heavy" panose="02020900000000000000" pitchFamily="18" charset="-122"/>
                <a:ea typeface="思源宋体 CN Heavy" panose="02020900000000000000" pitchFamily="18" charset="-122"/>
              </a:rPr>
              <a:t>准确把握主题教育的目标要求</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292"/>
            <a:ext cx="12192000" cy="6839415"/>
          </a:xfrm>
          <a:prstGeom prst="rect">
            <a:avLst/>
          </a:prstGeom>
        </p:spPr>
      </p:pic>
      <p:sp>
        <p:nvSpPr>
          <p:cNvPr id="2" name="星形: 五角 1"/>
          <p:cNvSpPr/>
          <p:nvPr userDrawn="1"/>
        </p:nvSpPr>
        <p:spPr>
          <a:xfrm>
            <a:off x="373224" y="223935"/>
            <a:ext cx="251927" cy="251927"/>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userDrawn="1"/>
        </p:nvSpPr>
        <p:spPr>
          <a:xfrm>
            <a:off x="615820" y="223935"/>
            <a:ext cx="1980029" cy="307777"/>
          </a:xfrm>
          <a:prstGeom prst="rect">
            <a:avLst/>
          </a:prstGeom>
        </p:spPr>
        <p:txBody>
          <a:bodyPr wrap="none">
            <a:spAutoFit/>
          </a:bodyPr>
          <a:lstStyle/>
          <a:p>
            <a:r>
              <a:rPr lang="zh-CN" altLang="en-US" sz="1400" b="1" i="0" dirty="0">
                <a:solidFill>
                  <a:srgbClr val="C00000"/>
                </a:solidFill>
                <a:effectLst/>
                <a:latin typeface="思源宋体 CN Heavy" panose="02020900000000000000" pitchFamily="18" charset="-122"/>
                <a:ea typeface="思源宋体 CN Heavy" panose="02020900000000000000" pitchFamily="18" charset="-122"/>
              </a:rPr>
              <a:t>加强对主题教育的领导</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543" y="-30268"/>
            <a:ext cx="12279086" cy="688826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292"/>
            <a:ext cx="12192000" cy="6839415"/>
          </a:xfrm>
          <a:prstGeom prst="rect">
            <a:avLst/>
          </a:prstGeom>
        </p:spPr>
      </p:pic>
      <p:sp>
        <p:nvSpPr>
          <p:cNvPr id="2" name="星形: 五角 1"/>
          <p:cNvSpPr/>
          <p:nvPr userDrawn="1"/>
        </p:nvSpPr>
        <p:spPr>
          <a:xfrm>
            <a:off x="373224" y="223935"/>
            <a:ext cx="251927" cy="251927"/>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userDrawn="1"/>
        </p:nvSpPr>
        <p:spPr>
          <a:xfrm>
            <a:off x="615820" y="223935"/>
            <a:ext cx="4822190" cy="306705"/>
          </a:xfrm>
          <a:prstGeom prst="rect">
            <a:avLst/>
          </a:prstGeom>
        </p:spPr>
        <p:txBody>
          <a:bodyPr wrap="none">
            <a:spAutoFit/>
          </a:bodyPr>
          <a:lstStyle/>
          <a:p>
            <a:pPr algn="l"/>
            <a:r>
              <a:rPr lang="zh-CN" altLang="en-US" sz="1400" b="1" i="0" dirty="0">
                <a:solidFill>
                  <a:srgbClr val="C00000"/>
                </a:solidFill>
                <a:effectLst/>
                <a:latin typeface="思源宋体 CN Heavy" panose="02020900000000000000" pitchFamily="18" charset="-122"/>
                <a:ea typeface="思源宋体 CN Heavy" panose="02020900000000000000" pitchFamily="18" charset="-122"/>
              </a:rPr>
              <a:t>关于巩固深化“不忘初心、牢记使命”主题教育成果的意见</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24BE9F8-17E3-4653-93C9-D86003342599}" type="datetimeFigureOut">
              <a:rPr lang="zh-CN" altLang="en-US" smtClean="0"/>
              <a:t>2020/10/19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04DC401-0C2E-4804-9F86-D6E110028EC1}" type="slidenum">
              <a:rPr lang="zh-CN" altLang="en-US" smtClean="0"/>
              <a:t>‹#›</a:t>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824BE9F8-17E3-4653-93C9-D86003342599}" type="datetimeFigureOut">
              <a:rPr lang="zh-CN" altLang="en-US" smtClean="0"/>
              <a:t>2020/10/19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04DC401-0C2E-4804-9F86-D6E110028EC1}" type="slidenum">
              <a:rPr lang="zh-CN" altLang="en-US" smtClean="0"/>
              <a:t>‹#›</a:t>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824BE9F8-17E3-4653-93C9-D86003342599}" type="datetimeFigureOut">
              <a:rPr lang="zh-CN" altLang="en-US" smtClean="0"/>
              <a:t>2020/10/19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04DC401-0C2E-4804-9F86-D6E110028EC1}" type="slidenum">
              <a:rPr lang="zh-CN" altLang="en-US" smtClean="0"/>
              <a:t>‹#›</a:t>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24BE9F8-17E3-4653-93C9-D86003342599}" type="datetimeFigureOut">
              <a:rPr lang="zh-CN" altLang="en-US" smtClean="0"/>
              <a:t>2020/10/19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04DC401-0C2E-4804-9F86-D6E110028EC1}" type="slidenum">
              <a:rPr lang="zh-CN" altLang="en-US" smtClean="0"/>
              <a:t>‹#›</a:t>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4BE9F8-17E3-4653-93C9-D86003342599}" type="datetimeFigureOut">
              <a:rPr lang="zh-CN" altLang="en-US" smtClean="0"/>
              <a:t>2020/10/19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04DC401-0C2E-4804-9F86-D6E110028EC1}" type="slidenum">
              <a:rPr lang="zh-CN" altLang="en-US" smtClean="0"/>
              <a:t>‹#›</a:t>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4BE9F8-17E3-4653-93C9-D86003342599}" type="datetimeFigureOut">
              <a:rPr lang="zh-CN" altLang="en-US" smtClean="0"/>
              <a:t>2020/10/19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04DC401-0C2E-4804-9F86-D6E110028EC1}" type="slidenum">
              <a:rPr lang="zh-CN" altLang="en-US" smtClean="0"/>
              <a:t>‹#›</a:t>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4BE9F8-17E3-4653-93C9-D86003342599}" type="datetimeFigureOut">
              <a:rPr lang="zh-CN" altLang="en-US" smtClean="0"/>
              <a:t>2020/10/19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04DC401-0C2E-4804-9F86-D6E110028EC1}" type="slidenum">
              <a:rPr lang="zh-CN" altLang="en-US" smtClean="0"/>
              <a:t>‹#›</a:t>
            </a:fld>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824BE9F8-17E3-4653-93C9-D86003342599}" type="datetimeFigureOut">
              <a:rPr lang="zh-CN" altLang="en-US" smtClean="0"/>
              <a:t>2020/10/19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04DC401-0C2E-4804-9F86-D6E110028EC1}" type="slidenum">
              <a:rPr lang="zh-CN" altLang="en-US" smtClean="0"/>
              <a:t>‹#›</a:t>
            </a:fld>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824BE9F8-17E3-4653-93C9-D86003342599}" type="datetimeFigureOut">
              <a:rPr lang="zh-CN" altLang="en-US" smtClean="0"/>
              <a:t>2020/10/19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04DC401-0C2E-4804-9F86-D6E110028EC1}"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292"/>
            <a:ext cx="12192000" cy="6839415"/>
          </a:xfrm>
          <a:prstGeom prst="rect">
            <a:avLst/>
          </a:prstGeom>
        </p:spPr>
      </p:pic>
      <p:sp>
        <p:nvSpPr>
          <p:cNvPr id="2" name="星形: 五角 1"/>
          <p:cNvSpPr/>
          <p:nvPr userDrawn="1"/>
        </p:nvSpPr>
        <p:spPr>
          <a:xfrm>
            <a:off x="373224" y="223935"/>
            <a:ext cx="251927" cy="251927"/>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userDrawn="1"/>
        </p:nvSpPr>
        <p:spPr>
          <a:xfrm>
            <a:off x="615820" y="223935"/>
            <a:ext cx="2518638" cy="307777"/>
          </a:xfrm>
          <a:prstGeom prst="rect">
            <a:avLst/>
          </a:prstGeom>
        </p:spPr>
        <p:txBody>
          <a:bodyPr wrap="none">
            <a:spAutoFit/>
          </a:bodyPr>
          <a:lstStyle/>
          <a:p>
            <a:r>
              <a:rPr lang="zh-CN" altLang="en-US" sz="1400" b="1" i="0" dirty="0">
                <a:solidFill>
                  <a:srgbClr val="C00000"/>
                </a:solidFill>
                <a:effectLst/>
                <a:latin typeface="思源宋体 CN Heavy" panose="02020900000000000000" pitchFamily="18" charset="-122"/>
                <a:ea typeface="思源宋体 CN Heavy" panose="02020900000000000000" pitchFamily="18" charset="-122"/>
              </a:rPr>
              <a:t>准确把握主题教育的目标要求</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292"/>
            <a:ext cx="12192000" cy="6839415"/>
          </a:xfrm>
          <a:prstGeom prst="rect">
            <a:avLst/>
          </a:prstGeom>
        </p:spPr>
      </p:pic>
      <p:sp>
        <p:nvSpPr>
          <p:cNvPr id="2" name="星形: 五角 1"/>
          <p:cNvSpPr/>
          <p:nvPr userDrawn="1"/>
        </p:nvSpPr>
        <p:spPr>
          <a:xfrm>
            <a:off x="373224" y="223935"/>
            <a:ext cx="251927" cy="251927"/>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userDrawn="1"/>
        </p:nvSpPr>
        <p:spPr>
          <a:xfrm>
            <a:off x="615820" y="223935"/>
            <a:ext cx="1980029" cy="307777"/>
          </a:xfrm>
          <a:prstGeom prst="rect">
            <a:avLst/>
          </a:prstGeom>
        </p:spPr>
        <p:txBody>
          <a:bodyPr wrap="none">
            <a:spAutoFit/>
          </a:bodyPr>
          <a:lstStyle/>
          <a:p>
            <a:r>
              <a:rPr lang="zh-CN" altLang="en-US" sz="1400" b="1" i="0" dirty="0">
                <a:solidFill>
                  <a:srgbClr val="C00000"/>
                </a:solidFill>
                <a:effectLst/>
                <a:latin typeface="思源宋体 CN Heavy" panose="02020900000000000000" pitchFamily="18" charset="-122"/>
                <a:ea typeface="思源宋体 CN Heavy" panose="02020900000000000000" pitchFamily="18" charset="-122"/>
              </a:rPr>
              <a:t>加强对主题教育的领导</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543" y="-30268"/>
            <a:ext cx="12279086" cy="6888268"/>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24BE9F8-17E3-4653-93C9-D86003342599}" type="datetimeFigureOut">
              <a:rPr lang="zh-CN" altLang="en-US" smtClean="0"/>
              <a:t>2020/10/19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04DC401-0C2E-4804-9F86-D6E110028EC1}"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824BE9F8-17E3-4653-93C9-D86003342599}" type="datetimeFigureOut">
              <a:rPr lang="zh-CN" altLang="en-US" smtClean="0"/>
              <a:t>2020/10/19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04DC401-0C2E-4804-9F86-D6E110028EC1}"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824BE9F8-17E3-4653-93C9-D86003342599}" type="datetimeFigureOut">
              <a:rPr lang="zh-CN" altLang="en-US" smtClean="0"/>
              <a:t>2020/10/19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04DC401-0C2E-4804-9F86-D6E110028EC1}"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24BE9F8-17E3-4653-93C9-D86003342599}" type="datetimeFigureOut">
              <a:rPr lang="zh-CN" altLang="en-US" smtClean="0"/>
              <a:t>2020/10/19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04DC401-0C2E-4804-9F86-D6E110028EC1}"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4BE9F8-17E3-4653-93C9-D86003342599}" type="datetimeFigureOut">
              <a:rPr lang="zh-CN" altLang="en-US" smtClean="0"/>
              <a:t>2020/10/19</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4DC401-0C2E-4804-9F86-D6E110028EC1}"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4BE9F8-17E3-4653-93C9-D86003342599}" type="datetimeFigureOut">
              <a:rPr lang="zh-CN" altLang="en-US" smtClean="0"/>
              <a:t>2020/10/19</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4DC401-0C2E-4804-9F86-D6E110028EC1}"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0.xml"/><Relationship Id="rId1" Type="http://schemas.openxmlformats.org/officeDocument/2006/relationships/tags" Target="../tags/tag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nvSpPr>
        <p:spPr>
          <a:xfrm>
            <a:off x="1992630" y="3778885"/>
            <a:ext cx="7940040" cy="730885"/>
          </a:xfrm>
          <a:prstGeom prst="rect">
            <a:avLst/>
          </a:prstGeom>
          <a:noFill/>
        </p:spPr>
        <p:txBody>
          <a:bodyPr wrap="square" rtlCol="0">
            <a:spAutoFit/>
          </a:bodyPr>
          <a:lstStyle/>
          <a:p>
            <a:pPr algn="ctr">
              <a:lnSpc>
                <a:spcPct val="130000"/>
              </a:lnSpc>
            </a:pPr>
            <a:r>
              <a:rPr lang="en-US" sz="1600" dirty="0">
                <a:solidFill>
                  <a:srgbClr val="FF0000"/>
                </a:solidFill>
                <a:latin typeface="思源黑体 CN Normal" panose="020B0400000000000000" pitchFamily="34" charset="-122"/>
                <a:ea typeface="思源黑体 CN Normal" panose="020B0400000000000000" pitchFamily="34" charset="-122"/>
              </a:rPr>
              <a:t>2020</a:t>
            </a:r>
            <a:r>
              <a:rPr lang="zh-CN" altLang="en-US" sz="1600" dirty="0">
                <a:solidFill>
                  <a:srgbClr val="FF0000"/>
                </a:solidFill>
                <a:latin typeface="思源黑体 CN Normal" panose="020B0400000000000000" pitchFamily="34" charset="-122"/>
                <a:ea typeface="思源黑体 CN Normal" panose="020B0400000000000000" pitchFamily="34" charset="-122"/>
              </a:rPr>
              <a:t>年</a:t>
            </a:r>
            <a:r>
              <a:rPr lang="en-US" altLang="zh-CN" sz="1600" dirty="0">
                <a:solidFill>
                  <a:srgbClr val="FF0000"/>
                </a:solidFill>
                <a:latin typeface="思源黑体 CN Normal" panose="020B0400000000000000" pitchFamily="34" charset="-122"/>
                <a:ea typeface="思源黑体 CN Normal" panose="020B0400000000000000" pitchFamily="34" charset="-122"/>
              </a:rPr>
              <a:t>9</a:t>
            </a:r>
            <a:r>
              <a:rPr lang="zh-CN" altLang="en-US" sz="1600" dirty="0">
                <a:solidFill>
                  <a:srgbClr val="FF0000"/>
                </a:solidFill>
                <a:latin typeface="思源黑体 CN Normal" panose="020B0400000000000000" pitchFamily="34" charset="-122"/>
                <a:ea typeface="思源黑体 CN Normal" panose="020B0400000000000000" pitchFamily="34" charset="-122"/>
              </a:rPr>
              <a:t>月</a:t>
            </a:r>
            <a:r>
              <a:rPr lang="en-US" altLang="zh-CN" sz="1600" dirty="0">
                <a:solidFill>
                  <a:srgbClr val="FF0000"/>
                </a:solidFill>
                <a:latin typeface="思源黑体 CN Normal" panose="020B0400000000000000" pitchFamily="34" charset="-122"/>
                <a:ea typeface="思源黑体 CN Normal" panose="020B0400000000000000" pitchFamily="34" charset="-122"/>
              </a:rPr>
              <a:t>14</a:t>
            </a:r>
            <a:r>
              <a:rPr lang="zh-CN" altLang="en-US" sz="1600" dirty="0">
                <a:solidFill>
                  <a:srgbClr val="FF0000"/>
                </a:solidFill>
                <a:latin typeface="思源黑体 CN Normal" panose="020B0400000000000000" pitchFamily="34" charset="-122"/>
                <a:ea typeface="思源黑体 CN Normal" panose="020B0400000000000000" pitchFamily="34" charset="-122"/>
              </a:rPr>
              <a:t>日</a:t>
            </a:r>
            <a:r>
              <a:rPr sz="1600" dirty="0">
                <a:solidFill>
                  <a:srgbClr val="FF0000"/>
                </a:solidFill>
                <a:latin typeface="思源黑体 CN Normal" panose="020B0400000000000000" pitchFamily="34" charset="-122"/>
                <a:ea typeface="思源黑体 CN Normal" panose="020B0400000000000000" pitchFamily="34" charset="-122"/>
              </a:rPr>
              <a:t>中共中央办公厅印发了《关于巩固深化“不忘初心、牢记使命”主题教育成果的意见》，并发出通知</a:t>
            </a:r>
            <a:r>
              <a:rPr sz="1600" b="1" dirty="0">
                <a:solidFill>
                  <a:srgbClr val="FF0000"/>
                </a:solidFill>
                <a:latin typeface="思源黑体 CN Normal" panose="020B0400000000000000" pitchFamily="34" charset="-122"/>
                <a:ea typeface="思源黑体 CN Normal" panose="020B0400000000000000" pitchFamily="34" charset="-122"/>
              </a:rPr>
              <a:t>，要求各地区各部门结合实际认真贯彻落实。</a:t>
            </a:r>
          </a:p>
        </p:txBody>
      </p:sp>
      <p:sp>
        <p:nvSpPr>
          <p:cNvPr id="13" name="文本框 12"/>
          <p:cNvSpPr txBox="1"/>
          <p:nvPr/>
        </p:nvSpPr>
        <p:spPr>
          <a:xfrm>
            <a:off x="7247255" y="4961255"/>
            <a:ext cx="3268980" cy="460375"/>
          </a:xfrm>
          <a:prstGeom prst="rect">
            <a:avLst/>
          </a:prstGeom>
          <a:noFill/>
        </p:spPr>
        <p:txBody>
          <a:bodyPr wrap="square" rtlCol="0">
            <a:spAutoFit/>
          </a:bodyPr>
          <a:lstStyle/>
          <a:p>
            <a:r>
              <a:rPr lang="zh-CN" altLang="en-US" sz="2400" spc="600" dirty="0">
                <a:solidFill>
                  <a:srgbClr val="FF0000"/>
                </a:solidFill>
                <a:latin typeface="黑体" panose="02010609060101010101" charset="-122"/>
                <a:ea typeface="黑体" panose="02010609060101010101" charset="-122"/>
              </a:rPr>
              <a:t>教学服务党总支</a:t>
            </a:r>
          </a:p>
        </p:txBody>
      </p:sp>
      <p:sp>
        <p:nvSpPr>
          <p:cNvPr id="14" name="文本框 13"/>
          <p:cNvSpPr txBox="1"/>
          <p:nvPr/>
        </p:nvSpPr>
        <p:spPr>
          <a:xfrm>
            <a:off x="7106285" y="5498465"/>
            <a:ext cx="3410585" cy="460375"/>
          </a:xfrm>
          <a:prstGeom prst="rect">
            <a:avLst/>
          </a:prstGeom>
          <a:noFill/>
        </p:spPr>
        <p:txBody>
          <a:bodyPr wrap="square" rtlCol="0">
            <a:spAutoFit/>
          </a:bodyPr>
          <a:lstStyle/>
          <a:p>
            <a:r>
              <a:rPr lang="en-US" altLang="zh-CN" sz="2400" spc="600" dirty="0">
                <a:solidFill>
                  <a:srgbClr val="FF0000"/>
                </a:solidFill>
                <a:latin typeface="黑体" panose="02010609060101010101" charset="-122"/>
                <a:ea typeface="黑体" panose="02010609060101010101" charset="-122"/>
              </a:rPr>
              <a:t>2020</a:t>
            </a:r>
            <a:r>
              <a:rPr lang="zh-CN" altLang="en-US" sz="2400" spc="600" dirty="0">
                <a:solidFill>
                  <a:srgbClr val="FF0000"/>
                </a:solidFill>
                <a:latin typeface="黑体" panose="02010609060101010101" charset="-122"/>
                <a:ea typeface="黑体" panose="02010609060101010101" charset="-122"/>
              </a:rPr>
              <a:t>年</a:t>
            </a:r>
            <a:r>
              <a:rPr lang="en-US" altLang="zh-CN" sz="2400" spc="600" dirty="0">
                <a:solidFill>
                  <a:srgbClr val="FF0000"/>
                </a:solidFill>
                <a:latin typeface="黑体" panose="02010609060101010101" charset="-122"/>
                <a:ea typeface="黑体" panose="02010609060101010101" charset="-122"/>
              </a:rPr>
              <a:t>10</a:t>
            </a:r>
            <a:r>
              <a:rPr lang="zh-CN" altLang="en-US" sz="2400" spc="600" dirty="0">
                <a:solidFill>
                  <a:srgbClr val="FF0000"/>
                </a:solidFill>
                <a:latin typeface="黑体" panose="02010609060101010101" charset="-122"/>
                <a:ea typeface="黑体" panose="02010609060101010101" charset="-122"/>
              </a:rPr>
              <a:t>月</a:t>
            </a:r>
            <a:r>
              <a:rPr lang="en-US" altLang="zh-CN" sz="2400" spc="600" dirty="0">
                <a:solidFill>
                  <a:srgbClr val="FF0000"/>
                </a:solidFill>
                <a:latin typeface="黑体" panose="02010609060101010101" charset="-122"/>
                <a:ea typeface="黑体" panose="02010609060101010101" charset="-122"/>
              </a:rPr>
              <a:t>20</a:t>
            </a:r>
            <a:r>
              <a:rPr lang="zh-CN" altLang="en-US" sz="2400" spc="600" dirty="0">
                <a:solidFill>
                  <a:srgbClr val="FF0000"/>
                </a:solidFill>
                <a:latin typeface="黑体" panose="02010609060101010101" charset="-122"/>
                <a:ea typeface="黑体" panose="02010609060101010101" charset="-122"/>
              </a:rPr>
              <a:t>日</a:t>
            </a:r>
          </a:p>
        </p:txBody>
      </p:sp>
      <p:sp>
        <p:nvSpPr>
          <p:cNvPr id="2" name="文本框 1"/>
          <p:cNvSpPr txBox="1"/>
          <p:nvPr/>
        </p:nvSpPr>
        <p:spPr>
          <a:xfrm>
            <a:off x="1504950" y="1927860"/>
            <a:ext cx="8914765" cy="1106805"/>
          </a:xfrm>
          <a:prstGeom prst="rect">
            <a:avLst/>
          </a:prstGeom>
          <a:noFill/>
        </p:spPr>
        <p:txBody>
          <a:bodyPr wrap="square" rtlCol="0">
            <a:spAutoFit/>
          </a:bodyPr>
          <a:lstStyle/>
          <a:p>
            <a:pPr algn="ctr"/>
            <a:r>
              <a:rPr lang="zh-CN" altLang="en-US" sz="6600">
                <a:solidFill>
                  <a:srgbClr val="C00000"/>
                </a:solidFill>
                <a:latin typeface="思源宋体 CN Heavy" panose="02020900000000000000" pitchFamily="18" charset="-122"/>
                <a:ea typeface="思源宋体 CN Heavy" panose="02020900000000000000" pitchFamily="18" charset="-122"/>
                <a:cs typeface="思源宋体 CN Heavy" panose="02020900000000000000" pitchFamily="18" charset="-122"/>
              </a:rPr>
              <a:t>不忘初心     牢记使命</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988142" y="648000"/>
            <a:ext cx="10373031" cy="829945"/>
          </a:xfrm>
          <a:prstGeom prst="rect">
            <a:avLst/>
          </a:prstGeom>
        </p:spPr>
        <p:txBody>
          <a:bodyPr wrap="square">
            <a:spAutoFit/>
          </a:bodyPr>
          <a:lstStyle/>
          <a:p>
            <a:pPr>
              <a:lnSpc>
                <a:spcPct val="120000"/>
              </a:lnSpc>
            </a:pPr>
            <a:r>
              <a:rPr lang="zh-CN" altLang="en-US" sz="4000" b="1" i="0" dirty="0">
                <a:solidFill>
                  <a:srgbClr val="C00000"/>
                </a:solidFill>
                <a:effectLst/>
                <a:latin typeface="思源宋体 CN Heavy" panose="02020900000000000000" pitchFamily="18" charset="-122"/>
                <a:ea typeface="思源宋体 CN Heavy" panose="02020900000000000000" pitchFamily="18" charset="-122"/>
              </a:rPr>
              <a:t>六、坚持不懈为群众办实事做好事解难事。</a:t>
            </a:r>
          </a:p>
        </p:txBody>
      </p:sp>
      <p:sp>
        <p:nvSpPr>
          <p:cNvPr id="4" name="矩形 3"/>
          <p:cNvSpPr/>
          <p:nvPr/>
        </p:nvSpPr>
        <p:spPr>
          <a:xfrm>
            <a:off x="1069422" y="1477945"/>
            <a:ext cx="9339174" cy="3372846"/>
          </a:xfrm>
          <a:prstGeom prst="rect">
            <a:avLst/>
          </a:prstGeom>
        </p:spPr>
        <p:txBody>
          <a:bodyPr wrap="square">
            <a:spAutoFit/>
          </a:bodyPr>
          <a:lstStyle/>
          <a:p>
            <a:pPr>
              <a:lnSpc>
                <a:spcPct val="150000"/>
              </a:lnSpc>
            </a:pPr>
            <a:r>
              <a:rPr lang="zh-CN" altLang="en-US" sz="1600" b="0" i="0" dirty="0">
                <a:solidFill>
                  <a:srgbClr val="FF0000"/>
                </a:solidFill>
                <a:effectLst/>
                <a:latin typeface="思源宋体 CN" panose="02020400000000000000" pitchFamily="18" charset="-122"/>
                <a:ea typeface="思源宋体 CN" panose="02020400000000000000" pitchFamily="18" charset="-122"/>
              </a:rPr>
              <a:t>始终坚持以人民为中心，牢记人民利益高于一切，真心实意帮助群众解决实际困难，增强人民群众的获得感、幸福感、安全感。</a:t>
            </a:r>
            <a:r>
              <a:rPr lang="zh-CN" altLang="en-US" sz="1600" b="0" i="0" dirty="0">
                <a:solidFill>
                  <a:srgbClr val="404040"/>
                </a:solidFill>
                <a:effectLst/>
                <a:latin typeface="思源宋体 CN" panose="02020400000000000000" pitchFamily="18" charset="-122"/>
                <a:ea typeface="思源宋体 CN" panose="02020400000000000000" pitchFamily="18" charset="-122"/>
              </a:rPr>
              <a:t>省、市、县党政领导班子要聚焦解决人民群众最急最忧最盼的问题，制定年度民生实事计划。采取适当方式公开方案、进度和结果，接受群众评价和监督。完善党员、干部直接联系群众制度，县处级以上党政领导班子成员要建立基层联系点，联系时间一般不少于1年，各层级联系点一般不重复交叉。领导干部每年深入联系点至少1次。围绕解决改革发展稳定中的重点难点问题开展联系点工作，了解社情民意，帮助建强基层组织、谋划发展思路、解决发展难题。</a:t>
            </a:r>
            <a:r>
              <a:rPr lang="zh-CN" altLang="en-US" sz="1600" b="0" i="0" dirty="0">
                <a:solidFill>
                  <a:srgbClr val="FF0000"/>
                </a:solidFill>
                <a:effectLst/>
                <a:latin typeface="思源宋体 CN" panose="02020400000000000000" pitchFamily="18" charset="-122"/>
                <a:ea typeface="思源宋体 CN" panose="02020400000000000000" pitchFamily="18" charset="-122"/>
              </a:rPr>
              <a:t>推行党员志愿服务，组织党员结合实际参加党组织开展的志愿服务活动，鼓励和引导在职党员到工作地或居住地党组织报到为群众服务。把联系服务群众与经常性做好群众思想政治工作结合起来，在解决实际问题中教育引导群众、组织凝聚群众，保持党同人民群众的血肉联系。</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988142" y="648000"/>
            <a:ext cx="10373031" cy="829945"/>
          </a:xfrm>
          <a:prstGeom prst="rect">
            <a:avLst/>
          </a:prstGeom>
        </p:spPr>
        <p:txBody>
          <a:bodyPr wrap="square">
            <a:spAutoFit/>
          </a:bodyPr>
          <a:lstStyle/>
          <a:p>
            <a:pPr>
              <a:lnSpc>
                <a:spcPct val="120000"/>
              </a:lnSpc>
            </a:pPr>
            <a:r>
              <a:rPr lang="zh-CN" altLang="en-US" sz="4000" b="1" i="0" dirty="0">
                <a:solidFill>
                  <a:srgbClr val="C00000"/>
                </a:solidFill>
                <a:effectLst/>
                <a:latin typeface="思源宋体 CN Heavy" panose="02020900000000000000" pitchFamily="18" charset="-122"/>
                <a:ea typeface="思源宋体 CN Heavy" panose="02020900000000000000" pitchFamily="18" charset="-122"/>
              </a:rPr>
              <a:t>七、坚决反对形式主义、官僚主义。</a:t>
            </a:r>
          </a:p>
        </p:txBody>
      </p:sp>
      <p:sp>
        <p:nvSpPr>
          <p:cNvPr id="4" name="矩形 3"/>
          <p:cNvSpPr/>
          <p:nvPr/>
        </p:nvSpPr>
        <p:spPr>
          <a:xfrm>
            <a:off x="1069422" y="1700303"/>
            <a:ext cx="9222442" cy="3367397"/>
          </a:xfrm>
          <a:prstGeom prst="rect">
            <a:avLst/>
          </a:prstGeom>
        </p:spPr>
        <p:txBody>
          <a:bodyPr wrap="square">
            <a:spAutoFit/>
          </a:bodyPr>
          <a:lstStyle/>
          <a:p>
            <a:pPr>
              <a:lnSpc>
                <a:spcPct val="150000"/>
              </a:lnSpc>
            </a:pPr>
            <a:r>
              <a:rPr lang="zh-CN" altLang="en-US" b="0" i="0" dirty="0">
                <a:solidFill>
                  <a:srgbClr val="FF0000"/>
                </a:solidFill>
                <a:effectLst/>
                <a:latin typeface="思源宋体 CN" panose="02020400000000000000" pitchFamily="18" charset="-122"/>
                <a:ea typeface="思源宋体 CN" panose="02020400000000000000" pitchFamily="18" charset="-122"/>
              </a:rPr>
              <a:t>各地区各部门各单位要把树立正确政绩观的要求具体化，改进领导方式和工作方法，决不做自以为领导满意却让群众失望的蠢事。</a:t>
            </a:r>
            <a:r>
              <a:rPr lang="zh-CN" altLang="en-US" b="0" i="0" dirty="0">
                <a:solidFill>
                  <a:srgbClr val="404040"/>
                </a:solidFill>
                <a:effectLst/>
                <a:latin typeface="思源宋体 CN" panose="02020400000000000000" pitchFamily="18" charset="-122"/>
                <a:ea typeface="思源宋体 CN" panose="02020400000000000000" pitchFamily="18" charset="-122"/>
              </a:rPr>
              <a:t>重点纠治贯彻落实党中央决策部署装样子、做选择、搞变通，维护群众利益不担当不作为特别是漠视人民群众生命安全和身体健康</a:t>
            </a:r>
            <a:r>
              <a:rPr lang="zh-CN" altLang="en-US" b="0" i="0" dirty="0">
                <a:solidFill>
                  <a:srgbClr val="FF0000"/>
                </a:solidFill>
                <a:effectLst/>
                <a:latin typeface="思源宋体 CN" panose="02020400000000000000" pitchFamily="18" charset="-122"/>
                <a:ea typeface="思源宋体 CN" panose="02020400000000000000" pitchFamily="18" charset="-122"/>
              </a:rPr>
              <a:t>，发文开会不切实际，落实工作重“形”不重“效”、重“痕”不重“绩”，</a:t>
            </a:r>
            <a:r>
              <a:rPr lang="zh-CN" altLang="en-US" b="0" i="0" dirty="0">
                <a:solidFill>
                  <a:srgbClr val="404040"/>
                </a:solidFill>
                <a:effectLst/>
                <a:latin typeface="思源宋体 CN" panose="02020400000000000000" pitchFamily="18" charset="-122"/>
                <a:ea typeface="思源宋体 CN" panose="02020400000000000000" pitchFamily="18" charset="-122"/>
              </a:rPr>
              <a:t>督查检查考核大范围要台账资料，多头重复向基层派任务要表格等问题。通过明察暗访、监督举报、重点督办，严肃查处典型问题。各地区各部门各单位每年要对形式主义、官僚主义问题纠治情况进行自查，加强督促整改。对形式主义、官僚主义的新表现、新动向进行梳理，作为下一年度纠治重点任务，持续深化整治，防止反弹回潮。</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988142" y="648000"/>
            <a:ext cx="10373031" cy="829945"/>
          </a:xfrm>
          <a:prstGeom prst="rect">
            <a:avLst/>
          </a:prstGeom>
        </p:spPr>
        <p:txBody>
          <a:bodyPr wrap="square">
            <a:spAutoFit/>
          </a:bodyPr>
          <a:lstStyle/>
          <a:p>
            <a:pPr>
              <a:lnSpc>
                <a:spcPct val="120000"/>
              </a:lnSpc>
            </a:pPr>
            <a:r>
              <a:rPr lang="zh-CN" altLang="en-US" sz="4000" b="1" i="0" dirty="0">
                <a:solidFill>
                  <a:srgbClr val="C00000"/>
                </a:solidFill>
                <a:effectLst/>
                <a:latin typeface="思源宋体 CN Heavy" panose="02020900000000000000" pitchFamily="18" charset="-122"/>
                <a:ea typeface="思源宋体 CN Heavy" panose="02020900000000000000" pitchFamily="18" charset="-122"/>
              </a:rPr>
              <a:t>八、开展常态化专项整治。</a:t>
            </a:r>
          </a:p>
        </p:txBody>
      </p:sp>
      <p:sp>
        <p:nvSpPr>
          <p:cNvPr id="4" name="矩形 3"/>
          <p:cNvSpPr/>
          <p:nvPr/>
        </p:nvSpPr>
        <p:spPr>
          <a:xfrm>
            <a:off x="1069422" y="1680848"/>
            <a:ext cx="9164076" cy="2168525"/>
          </a:xfrm>
          <a:prstGeom prst="rect">
            <a:avLst/>
          </a:prstGeom>
        </p:spPr>
        <p:txBody>
          <a:bodyPr wrap="square">
            <a:spAutoFit/>
          </a:bodyPr>
          <a:lstStyle/>
          <a:p>
            <a:pPr>
              <a:lnSpc>
                <a:spcPct val="150000"/>
              </a:lnSpc>
            </a:pPr>
            <a:r>
              <a:rPr lang="zh-CN" altLang="en-US" b="0" i="0" dirty="0">
                <a:solidFill>
                  <a:srgbClr val="FF0000"/>
                </a:solidFill>
                <a:effectLst/>
                <a:latin typeface="思源宋体 CN" panose="02020400000000000000" pitchFamily="18" charset="-122"/>
                <a:ea typeface="思源宋体 CN" panose="02020400000000000000" pitchFamily="18" charset="-122"/>
              </a:rPr>
              <a:t>开展专项整治是解决工作中突出问题的有效方法和重要抓手。</a:t>
            </a:r>
            <a:r>
              <a:rPr lang="zh-CN" altLang="en-US" b="0" i="0" dirty="0">
                <a:solidFill>
                  <a:srgbClr val="404040"/>
                </a:solidFill>
                <a:effectLst/>
                <a:latin typeface="思源宋体 CN" panose="02020400000000000000" pitchFamily="18" charset="-122"/>
                <a:ea typeface="思源宋体 CN" panose="02020400000000000000" pitchFamily="18" charset="-122"/>
              </a:rPr>
              <a:t>聚焦动摇党的根基、阻碍党的事业的各种问题，列出重点、集中整治。省（自治区、直辖市）党委要综合分析民意收集、信访反映、巡视巡察、调查研究等方面情况，每年确定若干突出问题进行专项整治。加强部门联动、上下互动，整体推进问题解决。适时组织开展专项检查，对问题较多的地区和单位重点查访，对专项整治不力或搞形式走过场的严肃批评、督促改正。</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988142" y="648000"/>
            <a:ext cx="10373031" cy="829945"/>
          </a:xfrm>
          <a:prstGeom prst="rect">
            <a:avLst/>
          </a:prstGeom>
        </p:spPr>
        <p:txBody>
          <a:bodyPr wrap="square">
            <a:spAutoFit/>
          </a:bodyPr>
          <a:lstStyle/>
          <a:p>
            <a:pPr>
              <a:lnSpc>
                <a:spcPct val="120000"/>
              </a:lnSpc>
            </a:pPr>
            <a:r>
              <a:rPr lang="zh-CN" altLang="en-US" sz="4000" b="1" i="0" dirty="0">
                <a:solidFill>
                  <a:srgbClr val="C00000"/>
                </a:solidFill>
                <a:effectLst/>
                <a:latin typeface="思源宋体 CN Heavy" panose="02020900000000000000" pitchFamily="18" charset="-122"/>
                <a:ea typeface="思源宋体 CN Heavy" panose="02020900000000000000" pitchFamily="18" charset="-122"/>
              </a:rPr>
              <a:t>九、督促党员、干部遵规守纪、廉洁从政。</a:t>
            </a:r>
          </a:p>
        </p:txBody>
      </p:sp>
      <p:sp>
        <p:nvSpPr>
          <p:cNvPr id="4" name="矩形 3"/>
          <p:cNvSpPr/>
          <p:nvPr/>
        </p:nvSpPr>
        <p:spPr>
          <a:xfrm>
            <a:off x="1069422" y="1513522"/>
            <a:ext cx="9154348" cy="3372846"/>
          </a:xfrm>
          <a:prstGeom prst="rect">
            <a:avLst/>
          </a:prstGeom>
        </p:spPr>
        <p:txBody>
          <a:bodyPr wrap="square">
            <a:spAutoFit/>
          </a:bodyPr>
          <a:lstStyle/>
          <a:p>
            <a:pPr>
              <a:lnSpc>
                <a:spcPct val="150000"/>
              </a:lnSpc>
            </a:pPr>
            <a:r>
              <a:rPr lang="zh-CN" altLang="en-US" sz="1600" b="0" i="0" dirty="0">
                <a:solidFill>
                  <a:srgbClr val="404040"/>
                </a:solidFill>
                <a:effectLst/>
                <a:latin typeface="思源宋体 CN" panose="02020400000000000000" pitchFamily="18" charset="-122"/>
                <a:ea typeface="思源宋体 CN" panose="02020400000000000000" pitchFamily="18" charset="-122"/>
              </a:rPr>
              <a:t>督促党员、干部正确处理公私、义利、是非、情法、亲清、俭奢、苦乐、得失的关系，清清白白做人，干干净净做事，保持为民务实清廉的政治本色。</a:t>
            </a:r>
            <a:r>
              <a:rPr lang="zh-CN" altLang="en-US" sz="1600" b="0" i="0" dirty="0">
                <a:solidFill>
                  <a:srgbClr val="FF0000"/>
                </a:solidFill>
                <a:effectLst/>
                <a:latin typeface="思源宋体 CN" panose="02020400000000000000" pitchFamily="18" charset="-122"/>
                <a:ea typeface="思源宋体 CN" panose="02020400000000000000" pitchFamily="18" charset="-122"/>
              </a:rPr>
              <a:t>党员领导干部要严守党的政治纪律和政治规矩，严格执行廉洁自律准则、党内政治生活若干准则、重大事项请示报告制度、领导干部个人有关事项报告制度等，知敬畏、存戒惧、守底线。</a:t>
            </a:r>
            <a:r>
              <a:rPr lang="zh-CN" altLang="en-US" sz="1600" b="0" i="0" dirty="0">
                <a:solidFill>
                  <a:srgbClr val="404040"/>
                </a:solidFill>
                <a:effectLst/>
                <a:latin typeface="思源宋体 CN" panose="02020400000000000000" pitchFamily="18" charset="-122"/>
                <a:ea typeface="思源宋体 CN" panose="02020400000000000000" pitchFamily="18" charset="-122"/>
              </a:rPr>
              <a:t>坚持民主集中制，严格领导班子议事决策规则，落实领导干部插手干预重大事项记录制度，确保公正用权、依法用权、为民用权、廉洁用权。严格落实中央八项规定及其实施细则精神，坚持自查自纠，驰而不息改进作风。注意家庭家教家风建设，保持共产党人的高尚品格和廉洁操守。反对特权思想和特权行为，全面规范领导干部配偶、子女及其配偶经商办企业行为，完善政策规定，引导和督促领导干部主动规范、自我规范。对新任职党员领导干部及时开展廉政谈话。常态化开展警示教育，以案明纪、以案为戒、以案促改。</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988060" y="796925"/>
            <a:ext cx="9550400" cy="4078605"/>
          </a:xfrm>
          <a:prstGeom prst="rect">
            <a:avLst/>
          </a:prstGeom>
        </p:spPr>
        <p:txBody>
          <a:bodyPr wrap="square">
            <a:spAutoFit/>
          </a:bodyPr>
          <a:lstStyle/>
          <a:p>
            <a:pPr>
              <a:lnSpc>
                <a:spcPct val="120000"/>
              </a:lnSpc>
            </a:pPr>
            <a:r>
              <a:rPr lang="zh-CN" altLang="en-US" sz="2400" b="1" i="0" dirty="0">
                <a:effectLst/>
                <a:latin typeface="思源宋体 CN Heavy" panose="02020900000000000000" pitchFamily="18" charset="-122"/>
                <a:ea typeface="思源宋体 CN Heavy" panose="02020900000000000000" pitchFamily="18" charset="-122"/>
              </a:rPr>
              <a:t>党委（党组）要负起主体责任，结合统筹推进常态化疫情防控和经济社会发展、改革发展稳定等各方面工作和人民群众对美好生活的新期待，加强组织领导，强化督促指导，推动巩固深化“不忘初心、牢记使命”主题教育成果各项任务落地见效。</a:t>
            </a:r>
            <a:r>
              <a:rPr lang="zh-CN" altLang="en-US" sz="2400" b="1" i="0" dirty="0">
                <a:solidFill>
                  <a:srgbClr val="FF0000"/>
                </a:solidFill>
                <a:effectLst/>
                <a:latin typeface="思源宋体 CN Heavy" panose="02020900000000000000" pitchFamily="18" charset="-122"/>
                <a:ea typeface="思源宋体 CN Heavy" panose="02020900000000000000" pitchFamily="18" charset="-122"/>
              </a:rPr>
              <a:t>加强考核评估，通过听取意见、随机查访测评，了解党员、群众评价，及时发现解决存在的突出问题。上级党组织要派人列席下级党组织的民主生活会、专题学习研讨会等，加强具体指导。</a:t>
            </a:r>
            <a:r>
              <a:rPr lang="zh-CN" altLang="en-US" sz="2400" b="1" i="0" dirty="0">
                <a:effectLst/>
                <a:latin typeface="思源宋体 CN Heavy" panose="02020900000000000000" pitchFamily="18" charset="-122"/>
                <a:ea typeface="思源宋体 CN Heavy" panose="02020900000000000000" pitchFamily="18" charset="-122"/>
              </a:rPr>
              <a:t>领导机关、领导干部要走在前、作表率，既抓自身又抓下级，形成一级抓一级、层层抓落实的工作机制，推动全党形成坚定理想信念、坚守初心使命、敢于担当作为的浓厚氛围。</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2904539" y="2948391"/>
            <a:ext cx="6896100" cy="768350"/>
          </a:xfrm>
          <a:prstGeom prst="rect">
            <a:avLst/>
          </a:prstGeom>
          <a:noFill/>
        </p:spPr>
        <p:txBody>
          <a:bodyPr wrap="none" rtlCol="0">
            <a:spAutoFit/>
          </a:bodyPr>
          <a:lstStyle/>
          <a:p>
            <a:r>
              <a:rPr lang="zh-CN" altLang="en-US" sz="4400" b="1" dirty="0">
                <a:solidFill>
                  <a:srgbClr val="FFFF00"/>
                </a:solidFill>
                <a:latin typeface="思源宋体 CN Heavy" panose="02020900000000000000" pitchFamily="18" charset="-122"/>
                <a:ea typeface="思源宋体 CN Heavy" panose="02020900000000000000" pitchFamily="18" charset="-122"/>
              </a:rPr>
              <a:t>感谢各位党员老师的聆听！</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731520"/>
          </a:xfrm>
          <a:prstGeom prst="rect">
            <a:avLst/>
          </a:prstGeom>
          <a:solidFill>
            <a:srgbClr val="C50E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等线" panose="02010600030101010101" charset="-122"/>
              <a:ea typeface="等线" panose="02010600030101010101" charset="-122"/>
              <a:cs typeface="+mn-cs"/>
            </a:endParaRPr>
          </a:p>
        </p:txBody>
      </p:sp>
      <p:sp>
        <p:nvSpPr>
          <p:cNvPr id="3" name="文本框 2"/>
          <p:cNvSpPr txBox="1"/>
          <p:nvPr/>
        </p:nvSpPr>
        <p:spPr>
          <a:xfrm>
            <a:off x="1200807" y="134928"/>
            <a:ext cx="458216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i="0" u="none" strike="noStrike" kern="0" cap="none" spc="600" normalizeH="0" baseline="0" noProof="0" dirty="0">
                <a:ln>
                  <a:noFill/>
                </a:ln>
                <a:solidFill>
                  <a:prstClr val="white"/>
                </a:solidFill>
                <a:effectLst/>
                <a:uLnTx/>
                <a:uFillTx/>
                <a:latin typeface="站酷高端黑" panose="02010600030101010101" pitchFamily="2" charset="-122"/>
                <a:ea typeface="站酷高端黑" panose="02010600030101010101" pitchFamily="2" charset="-122"/>
              </a:rPr>
              <a:t>主题教育基本情况</a:t>
            </a:r>
          </a:p>
        </p:txBody>
      </p:sp>
      <p:sp>
        <p:nvSpPr>
          <p:cNvPr id="7" name="PA-文本框 6"/>
          <p:cNvSpPr txBox="1"/>
          <p:nvPr>
            <p:custDataLst>
              <p:tags r:id="rId1"/>
            </p:custDataLst>
          </p:nvPr>
        </p:nvSpPr>
        <p:spPr>
          <a:xfrm>
            <a:off x="10968318" y="184365"/>
            <a:ext cx="694582" cy="369017"/>
          </a:xfrm>
          <a:custGeom>
            <a:avLst/>
            <a:gdLst/>
            <a:ahLst/>
            <a:cxnLst/>
            <a:rect l="l" t="t" r="r" b="b"/>
            <a:pathLst>
              <a:path w="694582" h="369017">
                <a:moveTo>
                  <a:pt x="665264" y="306943"/>
                </a:moveTo>
                <a:lnTo>
                  <a:pt x="685895" y="306943"/>
                </a:lnTo>
                <a:lnTo>
                  <a:pt x="685895" y="360150"/>
                </a:lnTo>
                <a:lnTo>
                  <a:pt x="685714" y="360150"/>
                </a:lnTo>
                <a:lnTo>
                  <a:pt x="685714" y="362502"/>
                </a:lnTo>
                <a:lnTo>
                  <a:pt x="663092" y="362502"/>
                </a:lnTo>
                <a:lnTo>
                  <a:pt x="658568" y="353996"/>
                </a:lnTo>
                <a:lnTo>
                  <a:pt x="665264" y="353996"/>
                </a:lnTo>
                <a:close/>
                <a:moveTo>
                  <a:pt x="624726" y="306943"/>
                </a:moveTo>
                <a:lnTo>
                  <a:pt x="665083" y="306943"/>
                </a:lnTo>
                <a:lnTo>
                  <a:pt x="660335" y="315449"/>
                </a:lnTo>
                <a:lnTo>
                  <a:pt x="645357" y="315449"/>
                </a:lnTo>
                <a:lnTo>
                  <a:pt x="645357" y="368836"/>
                </a:lnTo>
                <a:lnTo>
                  <a:pt x="624726" y="368836"/>
                </a:lnTo>
                <a:close/>
                <a:moveTo>
                  <a:pt x="550707" y="306943"/>
                </a:moveTo>
                <a:lnTo>
                  <a:pt x="593500" y="306943"/>
                </a:lnTo>
                <a:lnTo>
                  <a:pt x="588892" y="315449"/>
                </a:lnTo>
                <a:lnTo>
                  <a:pt x="571338" y="315449"/>
                </a:lnTo>
                <a:lnTo>
                  <a:pt x="571338" y="361054"/>
                </a:lnTo>
                <a:lnTo>
                  <a:pt x="593598" y="361054"/>
                </a:lnTo>
                <a:lnTo>
                  <a:pt x="593598" y="306943"/>
                </a:lnTo>
                <a:lnTo>
                  <a:pt x="614229" y="306943"/>
                </a:lnTo>
                <a:lnTo>
                  <a:pt x="614229" y="368836"/>
                </a:lnTo>
                <a:lnTo>
                  <a:pt x="550707" y="368836"/>
                </a:lnTo>
                <a:close/>
                <a:moveTo>
                  <a:pt x="593598" y="306762"/>
                </a:moveTo>
                <a:lnTo>
                  <a:pt x="593598" y="306943"/>
                </a:lnTo>
                <a:lnTo>
                  <a:pt x="593500" y="306943"/>
                </a:lnTo>
                <a:close/>
                <a:moveTo>
                  <a:pt x="548535" y="293732"/>
                </a:moveTo>
                <a:lnTo>
                  <a:pt x="688248" y="293732"/>
                </a:lnTo>
                <a:lnTo>
                  <a:pt x="683724" y="302238"/>
                </a:lnTo>
                <a:lnTo>
                  <a:pt x="548535" y="302238"/>
                </a:lnTo>
                <a:close/>
                <a:moveTo>
                  <a:pt x="424024" y="291922"/>
                </a:moveTo>
                <a:lnTo>
                  <a:pt x="424024" y="318706"/>
                </a:lnTo>
                <a:lnTo>
                  <a:pt x="444113" y="318706"/>
                </a:lnTo>
                <a:lnTo>
                  <a:pt x="444113" y="291922"/>
                </a:lnTo>
                <a:close/>
                <a:moveTo>
                  <a:pt x="185680" y="290655"/>
                </a:moveTo>
                <a:lnTo>
                  <a:pt x="216808" y="290655"/>
                </a:lnTo>
                <a:lnTo>
                  <a:pt x="216808" y="347843"/>
                </a:lnTo>
                <a:lnTo>
                  <a:pt x="230200" y="340785"/>
                </a:lnTo>
                <a:lnTo>
                  <a:pt x="226038" y="353454"/>
                </a:lnTo>
                <a:lnTo>
                  <a:pt x="196177" y="369017"/>
                </a:lnTo>
                <a:lnTo>
                  <a:pt x="196177" y="298618"/>
                </a:lnTo>
                <a:lnTo>
                  <a:pt x="185680" y="298618"/>
                </a:lnTo>
                <a:close/>
                <a:moveTo>
                  <a:pt x="487728" y="285820"/>
                </a:moveTo>
                <a:lnTo>
                  <a:pt x="481032" y="291922"/>
                </a:lnTo>
                <a:lnTo>
                  <a:pt x="466915" y="291922"/>
                </a:lnTo>
                <a:lnTo>
                  <a:pt x="466915" y="318706"/>
                </a:lnTo>
                <a:lnTo>
                  <a:pt x="487728" y="318706"/>
                </a:lnTo>
                <a:close/>
                <a:moveTo>
                  <a:pt x="64427" y="281244"/>
                </a:moveTo>
                <a:lnTo>
                  <a:pt x="85058" y="281244"/>
                </a:lnTo>
                <a:lnTo>
                  <a:pt x="85058" y="299161"/>
                </a:lnTo>
                <a:lnTo>
                  <a:pt x="138989" y="298980"/>
                </a:lnTo>
                <a:lnTo>
                  <a:pt x="136455" y="307667"/>
                </a:lnTo>
                <a:lnTo>
                  <a:pt x="85058" y="307667"/>
                </a:lnTo>
                <a:lnTo>
                  <a:pt x="85058" y="335718"/>
                </a:lnTo>
                <a:lnTo>
                  <a:pt x="144961" y="335718"/>
                </a:lnTo>
                <a:lnTo>
                  <a:pt x="142427" y="344224"/>
                </a:lnTo>
                <a:lnTo>
                  <a:pt x="85058" y="344224"/>
                </a:lnTo>
                <a:lnTo>
                  <a:pt x="85058" y="368836"/>
                </a:lnTo>
                <a:lnTo>
                  <a:pt x="64427" y="368836"/>
                </a:lnTo>
                <a:lnTo>
                  <a:pt x="64427" y="344224"/>
                </a:lnTo>
                <a:lnTo>
                  <a:pt x="5791" y="344224"/>
                </a:lnTo>
                <a:lnTo>
                  <a:pt x="5791" y="335718"/>
                </a:lnTo>
                <a:lnTo>
                  <a:pt x="64427" y="335718"/>
                </a:lnTo>
                <a:lnTo>
                  <a:pt x="64427" y="307667"/>
                </a:lnTo>
                <a:lnTo>
                  <a:pt x="30947" y="307667"/>
                </a:lnTo>
                <a:lnTo>
                  <a:pt x="26422" y="320335"/>
                </a:lnTo>
                <a:lnTo>
                  <a:pt x="5791" y="320335"/>
                </a:lnTo>
                <a:lnTo>
                  <a:pt x="18097" y="286312"/>
                </a:lnTo>
                <a:lnTo>
                  <a:pt x="38910" y="286312"/>
                </a:lnTo>
                <a:lnTo>
                  <a:pt x="34204" y="298980"/>
                </a:lnTo>
                <a:lnTo>
                  <a:pt x="64427" y="299161"/>
                </a:lnTo>
                <a:close/>
                <a:moveTo>
                  <a:pt x="237258" y="259889"/>
                </a:moveTo>
                <a:lnTo>
                  <a:pt x="319421" y="259889"/>
                </a:lnTo>
                <a:lnTo>
                  <a:pt x="319421" y="309115"/>
                </a:lnTo>
                <a:lnTo>
                  <a:pt x="257527" y="309115"/>
                </a:lnTo>
                <a:lnTo>
                  <a:pt x="257527" y="357073"/>
                </a:lnTo>
                <a:lnTo>
                  <a:pt x="327022" y="357073"/>
                </a:lnTo>
                <a:lnTo>
                  <a:pt x="322859" y="364855"/>
                </a:lnTo>
                <a:lnTo>
                  <a:pt x="237258" y="364855"/>
                </a:lnTo>
                <a:lnTo>
                  <a:pt x="237258" y="301333"/>
                </a:lnTo>
                <a:lnTo>
                  <a:pt x="299152" y="301333"/>
                </a:lnTo>
                <a:lnTo>
                  <a:pt x="299152" y="268395"/>
                </a:lnTo>
                <a:lnTo>
                  <a:pt x="237258" y="268395"/>
                </a:lnTo>
                <a:close/>
                <a:moveTo>
                  <a:pt x="381495" y="258442"/>
                </a:moveTo>
                <a:lnTo>
                  <a:pt x="403031" y="258442"/>
                </a:lnTo>
                <a:lnTo>
                  <a:pt x="384283" y="303504"/>
                </a:lnTo>
                <a:lnTo>
                  <a:pt x="392716" y="303504"/>
                </a:lnTo>
                <a:lnTo>
                  <a:pt x="392716" y="368836"/>
                </a:lnTo>
                <a:lnTo>
                  <a:pt x="372084" y="368836"/>
                </a:lnTo>
                <a:lnTo>
                  <a:pt x="372084" y="312010"/>
                </a:lnTo>
                <a:lnTo>
                  <a:pt x="357968" y="312010"/>
                </a:lnTo>
                <a:close/>
                <a:moveTo>
                  <a:pt x="62074" y="257718"/>
                </a:moveTo>
                <a:lnTo>
                  <a:pt x="82706" y="257718"/>
                </a:lnTo>
                <a:lnTo>
                  <a:pt x="82706" y="264957"/>
                </a:lnTo>
                <a:lnTo>
                  <a:pt x="143694" y="265138"/>
                </a:lnTo>
                <a:lnTo>
                  <a:pt x="143694" y="281244"/>
                </a:lnTo>
                <a:lnTo>
                  <a:pt x="123425" y="281244"/>
                </a:lnTo>
                <a:lnTo>
                  <a:pt x="123425" y="265681"/>
                </a:lnTo>
                <a:lnTo>
                  <a:pt x="118901" y="273643"/>
                </a:lnTo>
                <a:lnTo>
                  <a:pt x="26060" y="273643"/>
                </a:lnTo>
                <a:lnTo>
                  <a:pt x="26060" y="281244"/>
                </a:lnTo>
                <a:lnTo>
                  <a:pt x="5791" y="281244"/>
                </a:lnTo>
                <a:lnTo>
                  <a:pt x="5791" y="265138"/>
                </a:lnTo>
                <a:lnTo>
                  <a:pt x="62074" y="264957"/>
                </a:lnTo>
                <a:close/>
                <a:moveTo>
                  <a:pt x="603552" y="257537"/>
                </a:moveTo>
                <a:lnTo>
                  <a:pt x="633231" y="257537"/>
                </a:lnTo>
                <a:lnTo>
                  <a:pt x="688248" y="289931"/>
                </a:lnTo>
                <a:lnTo>
                  <a:pt x="662550" y="289931"/>
                </a:lnTo>
                <a:lnTo>
                  <a:pt x="618392" y="263871"/>
                </a:lnTo>
                <a:lnTo>
                  <a:pt x="574234" y="289931"/>
                </a:lnTo>
                <a:lnTo>
                  <a:pt x="548535" y="289931"/>
                </a:lnTo>
                <a:close/>
                <a:moveTo>
                  <a:pt x="444113" y="257537"/>
                </a:moveTo>
                <a:lnTo>
                  <a:pt x="466915" y="257537"/>
                </a:lnTo>
                <a:lnTo>
                  <a:pt x="466915" y="268757"/>
                </a:lnTo>
                <a:lnTo>
                  <a:pt x="506006" y="268757"/>
                </a:lnTo>
                <a:lnTo>
                  <a:pt x="498586" y="277263"/>
                </a:lnTo>
                <a:lnTo>
                  <a:pt x="466915" y="277263"/>
                </a:lnTo>
                <a:lnTo>
                  <a:pt x="466915" y="283416"/>
                </a:lnTo>
                <a:lnTo>
                  <a:pt x="507635" y="283416"/>
                </a:lnTo>
                <a:lnTo>
                  <a:pt x="507635" y="327212"/>
                </a:lnTo>
                <a:lnTo>
                  <a:pt x="460219" y="327212"/>
                </a:lnTo>
                <a:lnTo>
                  <a:pt x="453523" y="334994"/>
                </a:lnTo>
                <a:lnTo>
                  <a:pt x="487547" y="334994"/>
                </a:lnTo>
                <a:lnTo>
                  <a:pt x="516864" y="368836"/>
                </a:lnTo>
                <a:lnTo>
                  <a:pt x="489537" y="368836"/>
                </a:lnTo>
                <a:lnTo>
                  <a:pt x="467639" y="343500"/>
                </a:lnTo>
                <a:lnTo>
                  <a:pt x="446284" y="343500"/>
                </a:lnTo>
                <a:lnTo>
                  <a:pt x="424386" y="368836"/>
                </a:lnTo>
                <a:lnTo>
                  <a:pt x="397059" y="368836"/>
                </a:lnTo>
                <a:lnTo>
                  <a:pt x="419096" y="343500"/>
                </a:lnTo>
                <a:lnTo>
                  <a:pt x="401976" y="343500"/>
                </a:lnTo>
                <a:lnTo>
                  <a:pt x="397059" y="334994"/>
                </a:lnTo>
                <a:lnTo>
                  <a:pt x="426196" y="334994"/>
                </a:lnTo>
                <a:lnTo>
                  <a:pt x="432892" y="327212"/>
                </a:lnTo>
                <a:lnTo>
                  <a:pt x="403393" y="327212"/>
                </a:lnTo>
                <a:lnTo>
                  <a:pt x="403393" y="283416"/>
                </a:lnTo>
                <a:lnTo>
                  <a:pt x="444113" y="283416"/>
                </a:lnTo>
                <a:lnTo>
                  <a:pt x="444113" y="277263"/>
                </a:lnTo>
                <a:lnTo>
                  <a:pt x="403031" y="277263"/>
                </a:lnTo>
                <a:lnTo>
                  <a:pt x="403031" y="268757"/>
                </a:lnTo>
                <a:lnTo>
                  <a:pt x="444113" y="268757"/>
                </a:lnTo>
                <a:close/>
                <a:moveTo>
                  <a:pt x="189843" y="257537"/>
                </a:moveTo>
                <a:lnTo>
                  <a:pt x="212465" y="257537"/>
                </a:lnTo>
                <a:lnTo>
                  <a:pt x="224771" y="280521"/>
                </a:lnTo>
                <a:lnTo>
                  <a:pt x="202511" y="280521"/>
                </a:lnTo>
                <a:close/>
                <a:moveTo>
                  <a:pt x="293722" y="67684"/>
                </a:moveTo>
                <a:lnTo>
                  <a:pt x="315258" y="67684"/>
                </a:lnTo>
                <a:lnTo>
                  <a:pt x="331546" y="112023"/>
                </a:lnTo>
                <a:lnTo>
                  <a:pt x="309829" y="112023"/>
                </a:lnTo>
                <a:close/>
                <a:moveTo>
                  <a:pt x="250831" y="67684"/>
                </a:moveTo>
                <a:lnTo>
                  <a:pt x="272367" y="67684"/>
                </a:lnTo>
                <a:lnTo>
                  <a:pt x="282864" y="93745"/>
                </a:lnTo>
                <a:lnTo>
                  <a:pt x="261328" y="93745"/>
                </a:lnTo>
                <a:close/>
                <a:moveTo>
                  <a:pt x="220970" y="67684"/>
                </a:moveTo>
                <a:lnTo>
                  <a:pt x="241964" y="67684"/>
                </a:lnTo>
                <a:lnTo>
                  <a:pt x="241964" y="104060"/>
                </a:lnTo>
                <a:lnTo>
                  <a:pt x="299333" y="104060"/>
                </a:lnTo>
                <a:lnTo>
                  <a:pt x="302590" y="111842"/>
                </a:lnTo>
                <a:lnTo>
                  <a:pt x="220970" y="111842"/>
                </a:lnTo>
                <a:close/>
                <a:moveTo>
                  <a:pt x="192738" y="67322"/>
                </a:moveTo>
                <a:lnTo>
                  <a:pt x="214636" y="67322"/>
                </a:lnTo>
                <a:lnTo>
                  <a:pt x="203235" y="111842"/>
                </a:lnTo>
                <a:lnTo>
                  <a:pt x="181337" y="111842"/>
                </a:lnTo>
                <a:close/>
                <a:moveTo>
                  <a:pt x="91754" y="34204"/>
                </a:moveTo>
                <a:lnTo>
                  <a:pt x="115462" y="34204"/>
                </a:lnTo>
                <a:lnTo>
                  <a:pt x="150752" y="87592"/>
                </a:lnTo>
                <a:lnTo>
                  <a:pt x="127044" y="87592"/>
                </a:lnTo>
                <a:close/>
                <a:moveTo>
                  <a:pt x="663092" y="8506"/>
                </a:moveTo>
                <a:lnTo>
                  <a:pt x="684447" y="8506"/>
                </a:lnTo>
                <a:lnTo>
                  <a:pt x="694582" y="110033"/>
                </a:lnTo>
                <a:lnTo>
                  <a:pt x="672865" y="110033"/>
                </a:lnTo>
                <a:close/>
                <a:moveTo>
                  <a:pt x="552336" y="8506"/>
                </a:moveTo>
                <a:lnTo>
                  <a:pt x="573510" y="8506"/>
                </a:lnTo>
                <a:lnTo>
                  <a:pt x="563737" y="110033"/>
                </a:lnTo>
                <a:lnTo>
                  <a:pt x="542020" y="110033"/>
                </a:lnTo>
                <a:close/>
                <a:moveTo>
                  <a:pt x="621649" y="8325"/>
                </a:moveTo>
                <a:lnTo>
                  <a:pt x="642823" y="8325"/>
                </a:lnTo>
                <a:lnTo>
                  <a:pt x="653139" y="94107"/>
                </a:lnTo>
                <a:lnTo>
                  <a:pt x="631422" y="94107"/>
                </a:lnTo>
                <a:close/>
                <a:moveTo>
                  <a:pt x="490080" y="3438"/>
                </a:moveTo>
                <a:lnTo>
                  <a:pt x="511073" y="3438"/>
                </a:lnTo>
                <a:lnTo>
                  <a:pt x="511073" y="111661"/>
                </a:lnTo>
                <a:lnTo>
                  <a:pt x="478498" y="111661"/>
                </a:lnTo>
                <a:lnTo>
                  <a:pt x="478498" y="103879"/>
                </a:lnTo>
                <a:lnTo>
                  <a:pt x="490080" y="103879"/>
                </a:lnTo>
                <a:close/>
                <a:moveTo>
                  <a:pt x="428911" y="3438"/>
                </a:moveTo>
                <a:lnTo>
                  <a:pt x="490080" y="3438"/>
                </a:lnTo>
                <a:lnTo>
                  <a:pt x="486280" y="11220"/>
                </a:lnTo>
                <a:lnTo>
                  <a:pt x="467820" y="11220"/>
                </a:lnTo>
                <a:lnTo>
                  <a:pt x="447189" y="111661"/>
                </a:lnTo>
                <a:lnTo>
                  <a:pt x="425291" y="111661"/>
                </a:lnTo>
                <a:lnTo>
                  <a:pt x="445922" y="11220"/>
                </a:lnTo>
                <a:lnTo>
                  <a:pt x="428911" y="11220"/>
                </a:lnTo>
                <a:close/>
                <a:moveTo>
                  <a:pt x="581654" y="1990"/>
                </a:moveTo>
                <a:lnTo>
                  <a:pt x="605361" y="1990"/>
                </a:lnTo>
                <a:lnTo>
                  <a:pt x="605361" y="102251"/>
                </a:lnTo>
                <a:lnTo>
                  <a:pt x="664902" y="102251"/>
                </a:lnTo>
                <a:lnTo>
                  <a:pt x="658568" y="110033"/>
                </a:lnTo>
                <a:lnTo>
                  <a:pt x="581654" y="110033"/>
                </a:lnTo>
                <a:close/>
                <a:moveTo>
                  <a:pt x="385296" y="543"/>
                </a:moveTo>
                <a:lnTo>
                  <a:pt x="405384" y="543"/>
                </a:lnTo>
                <a:lnTo>
                  <a:pt x="405384" y="12487"/>
                </a:lnTo>
                <a:lnTo>
                  <a:pt x="422215" y="12487"/>
                </a:lnTo>
                <a:lnTo>
                  <a:pt x="402126" y="50311"/>
                </a:lnTo>
                <a:lnTo>
                  <a:pt x="420586" y="38909"/>
                </a:lnTo>
                <a:lnTo>
                  <a:pt x="420586" y="51578"/>
                </a:lnTo>
                <a:lnTo>
                  <a:pt x="412080" y="57550"/>
                </a:lnTo>
                <a:lnTo>
                  <a:pt x="423481" y="83610"/>
                </a:lnTo>
                <a:lnTo>
                  <a:pt x="407556" y="83610"/>
                </a:lnTo>
                <a:lnTo>
                  <a:pt x="405022" y="77638"/>
                </a:lnTo>
                <a:lnTo>
                  <a:pt x="405022" y="111661"/>
                </a:lnTo>
                <a:lnTo>
                  <a:pt x="384934" y="111661"/>
                </a:lnTo>
                <a:lnTo>
                  <a:pt x="384934" y="81439"/>
                </a:lnTo>
                <a:lnTo>
                  <a:pt x="383486" y="84515"/>
                </a:lnTo>
                <a:lnTo>
                  <a:pt x="363760" y="84515"/>
                </a:lnTo>
                <a:lnTo>
                  <a:pt x="396697" y="21174"/>
                </a:lnTo>
                <a:lnTo>
                  <a:pt x="369189" y="21174"/>
                </a:lnTo>
                <a:lnTo>
                  <a:pt x="369189" y="12487"/>
                </a:lnTo>
                <a:lnTo>
                  <a:pt x="385296" y="12487"/>
                </a:lnTo>
                <a:close/>
                <a:moveTo>
                  <a:pt x="0" y="543"/>
                </a:moveTo>
                <a:lnTo>
                  <a:pt x="148580" y="543"/>
                </a:lnTo>
                <a:lnTo>
                  <a:pt x="144056" y="9049"/>
                </a:lnTo>
                <a:lnTo>
                  <a:pt x="74562" y="9049"/>
                </a:lnTo>
                <a:lnTo>
                  <a:pt x="64427" y="25698"/>
                </a:lnTo>
                <a:lnTo>
                  <a:pt x="85058" y="25698"/>
                </a:lnTo>
                <a:lnTo>
                  <a:pt x="85058" y="111842"/>
                </a:lnTo>
                <a:lnTo>
                  <a:pt x="63522" y="111842"/>
                </a:lnTo>
                <a:lnTo>
                  <a:pt x="63522" y="26965"/>
                </a:lnTo>
                <a:lnTo>
                  <a:pt x="26784" y="87592"/>
                </a:lnTo>
                <a:lnTo>
                  <a:pt x="1991" y="87592"/>
                </a:lnTo>
                <a:lnTo>
                  <a:pt x="49768" y="9049"/>
                </a:lnTo>
                <a:lnTo>
                  <a:pt x="0" y="9049"/>
                </a:lnTo>
                <a:close/>
                <a:moveTo>
                  <a:pt x="246126" y="0"/>
                </a:moveTo>
                <a:lnTo>
                  <a:pt x="270920" y="0"/>
                </a:lnTo>
                <a:lnTo>
                  <a:pt x="275082" y="15383"/>
                </a:lnTo>
                <a:lnTo>
                  <a:pt x="329555" y="15383"/>
                </a:lnTo>
                <a:lnTo>
                  <a:pt x="324126" y="23527"/>
                </a:lnTo>
                <a:lnTo>
                  <a:pt x="216989" y="23527"/>
                </a:lnTo>
                <a:lnTo>
                  <a:pt x="216989" y="50673"/>
                </a:lnTo>
                <a:lnTo>
                  <a:pt x="322678" y="50673"/>
                </a:lnTo>
                <a:lnTo>
                  <a:pt x="317249" y="58817"/>
                </a:lnTo>
                <a:lnTo>
                  <a:pt x="192014" y="58817"/>
                </a:lnTo>
                <a:lnTo>
                  <a:pt x="192014" y="23527"/>
                </a:lnTo>
                <a:lnTo>
                  <a:pt x="181880" y="23527"/>
                </a:lnTo>
                <a:lnTo>
                  <a:pt x="181880" y="15383"/>
                </a:lnTo>
                <a:lnTo>
                  <a:pt x="250288" y="15383"/>
                </a:lnTo>
                <a:close/>
              </a:path>
            </a:pathLst>
          </a:custGeom>
          <a:solidFill>
            <a:prstClr val="white"/>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r" defTabSz="914400" rtl="0" eaLnBrk="1" fontAlgn="auto" latinLnBrk="0" hangingPunct="1">
              <a:lnSpc>
                <a:spcPct val="120000"/>
              </a:lnSpc>
              <a:spcBef>
                <a:spcPts val="0"/>
              </a:spcBef>
              <a:spcAft>
                <a:spcPts val="0"/>
              </a:spcAft>
              <a:buClrTx/>
              <a:buSzTx/>
              <a:buFontTx/>
              <a:buNone/>
              <a:defRPr/>
            </a:pPr>
            <a:endParaRPr kumimoji="0" lang="zh-CN" altLang="en-US" sz="1400" b="0" i="0" u="none" strike="noStrike" kern="0" cap="none" spc="0" normalizeH="0" baseline="0" noProof="0" dirty="0">
              <a:ln>
                <a:noFill/>
              </a:ln>
              <a:solidFill>
                <a:prstClr val="white"/>
              </a:solidFill>
              <a:effectLst/>
              <a:uLnTx/>
              <a:uFillTx/>
              <a:latin typeface="站酷高端黑" panose="02010600030101010101" pitchFamily="2" charset="-122"/>
              <a:ea typeface="站酷高端黑" panose="02010600030101010101" pitchFamily="2" charset="-122"/>
            </a:endParaRPr>
          </a:p>
        </p:txBody>
      </p:sp>
      <p:pic>
        <p:nvPicPr>
          <p:cNvPr id="5" name="图片 4"/>
          <p:cNvPicPr>
            <a:picLocks noChangeAspect="1"/>
          </p:cNvPicPr>
          <p:nvPr/>
        </p:nvPicPr>
        <p:blipFill rotWithShape="1">
          <a:blip r:embed="rId4" cstate="print">
            <a:extLst>
              <a:ext uri="{28A0092B-C50C-407E-A947-70E740481C1C}">
                <a14:useLocalDpi xmlns:a14="http://schemas.microsoft.com/office/drawing/2010/main" val="0"/>
              </a:ext>
            </a:extLst>
          </a:blip>
          <a:srcRect l="1993" t="16534" r="88892" b="68085"/>
          <a:stretch>
            <a:fillRect/>
          </a:stretch>
        </p:blipFill>
        <p:spPr>
          <a:xfrm>
            <a:off x="486134" y="9296"/>
            <a:ext cx="844952" cy="712928"/>
          </a:xfrm>
          <a:prstGeom prst="rect">
            <a:avLst/>
          </a:prstGeom>
        </p:spPr>
      </p:pic>
      <p:cxnSp>
        <p:nvCxnSpPr>
          <p:cNvPr id="12" name="直接连接符 11"/>
          <p:cNvCxnSpPr/>
          <p:nvPr/>
        </p:nvCxnSpPr>
        <p:spPr>
          <a:xfrm>
            <a:off x="986790" y="1713865"/>
            <a:ext cx="0" cy="4093210"/>
          </a:xfrm>
          <a:prstGeom prst="line">
            <a:avLst/>
          </a:prstGeom>
          <a:ln>
            <a:solidFill>
              <a:srgbClr val="C50E01"/>
            </a:solidFill>
          </a:ln>
        </p:spPr>
        <p:style>
          <a:lnRef idx="1">
            <a:schemeClr val="accent1"/>
          </a:lnRef>
          <a:fillRef idx="0">
            <a:schemeClr val="accent1"/>
          </a:fillRef>
          <a:effectRef idx="0">
            <a:schemeClr val="accent1"/>
          </a:effectRef>
          <a:fontRef idx="minor">
            <a:schemeClr val="tx1"/>
          </a:fontRef>
        </p:style>
      </p:cxnSp>
      <p:grpSp>
        <p:nvGrpSpPr>
          <p:cNvPr id="10" name="组合 9"/>
          <p:cNvGrpSpPr/>
          <p:nvPr/>
        </p:nvGrpSpPr>
        <p:grpSpPr>
          <a:xfrm>
            <a:off x="767317" y="1289730"/>
            <a:ext cx="439307" cy="439307"/>
            <a:chOff x="767317" y="1159203"/>
            <a:chExt cx="439307" cy="439307"/>
          </a:xfrm>
        </p:grpSpPr>
        <p:sp>
          <p:nvSpPr>
            <p:cNvPr id="9" name="椭圆 8"/>
            <p:cNvSpPr/>
            <p:nvPr/>
          </p:nvSpPr>
          <p:spPr>
            <a:xfrm>
              <a:off x="767317" y="1159203"/>
              <a:ext cx="439307" cy="439307"/>
            </a:xfrm>
            <a:prstGeom prst="ellipse">
              <a:avLst/>
            </a:prstGeom>
            <a:noFill/>
            <a:ln>
              <a:solidFill>
                <a:srgbClr val="C50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885370" y="1277256"/>
              <a:ext cx="203200" cy="203200"/>
            </a:xfrm>
            <a:prstGeom prst="ellipse">
              <a:avLst/>
            </a:prstGeom>
            <a:solidFill>
              <a:srgbClr val="C50E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矩形 15"/>
          <p:cNvSpPr/>
          <p:nvPr/>
        </p:nvSpPr>
        <p:spPr>
          <a:xfrm>
            <a:off x="1476121" y="1173838"/>
            <a:ext cx="10080988" cy="704088"/>
          </a:xfrm>
          <a:prstGeom prst="rect">
            <a:avLst/>
          </a:prstGeom>
          <a:solidFill>
            <a:schemeClr val="bg1">
              <a:lumMod val="95000"/>
            </a:schemeClr>
          </a:solidFill>
          <a:ln>
            <a:noFill/>
          </a:ln>
          <a:effectLst>
            <a:outerShdw blurRad="635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a:solidFill>
                  <a:schemeClr val="tx1"/>
                </a:solidFill>
                <a:latin typeface="思源黑体 CN Normal" panose="020B0400000000000000" pitchFamily="34" charset="-122"/>
                <a:ea typeface="思源黑体 CN Normal" panose="020B0400000000000000" pitchFamily="34" charset="-122"/>
                <a:sym typeface="+mn-ea"/>
              </a:rPr>
              <a:t>2019年5月31日，在京召开的“不忘初心、牢记使命”主题教育工作会议上，习近平总书记发表重要讲话，对主题教育作出全面部署。</a:t>
            </a:r>
            <a:endParaRPr lang="zh-CN" altLang="en-US" dirty="0">
              <a:solidFill>
                <a:schemeClr val="tx1"/>
              </a:solidFill>
              <a:latin typeface="思源黑体 CN Normal" panose="020B0400000000000000" pitchFamily="34" charset="-122"/>
              <a:ea typeface="思源黑体 CN Normal" panose="020B0400000000000000" pitchFamily="34" charset="-122"/>
            </a:endParaRPr>
          </a:p>
        </p:txBody>
      </p:sp>
      <p:grpSp>
        <p:nvGrpSpPr>
          <p:cNvPr id="17" name="组合 16"/>
          <p:cNvGrpSpPr/>
          <p:nvPr/>
        </p:nvGrpSpPr>
        <p:grpSpPr>
          <a:xfrm>
            <a:off x="767317" y="2649138"/>
            <a:ext cx="439307" cy="439307"/>
            <a:chOff x="767317" y="1159203"/>
            <a:chExt cx="439307" cy="439307"/>
          </a:xfrm>
        </p:grpSpPr>
        <p:sp>
          <p:nvSpPr>
            <p:cNvPr id="18" name="椭圆 17"/>
            <p:cNvSpPr/>
            <p:nvPr/>
          </p:nvSpPr>
          <p:spPr>
            <a:xfrm>
              <a:off x="767317" y="1159203"/>
              <a:ext cx="439307" cy="439307"/>
            </a:xfrm>
            <a:prstGeom prst="ellipse">
              <a:avLst/>
            </a:prstGeom>
            <a:noFill/>
            <a:ln>
              <a:solidFill>
                <a:srgbClr val="C50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885370" y="1277256"/>
              <a:ext cx="203200" cy="203200"/>
            </a:xfrm>
            <a:prstGeom prst="ellipse">
              <a:avLst/>
            </a:prstGeom>
            <a:solidFill>
              <a:srgbClr val="C50E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 name="矩形 20"/>
          <p:cNvSpPr/>
          <p:nvPr/>
        </p:nvSpPr>
        <p:spPr>
          <a:xfrm>
            <a:off x="1476121" y="2533246"/>
            <a:ext cx="10080988" cy="704088"/>
          </a:xfrm>
          <a:prstGeom prst="rect">
            <a:avLst/>
          </a:prstGeom>
          <a:solidFill>
            <a:schemeClr val="bg1">
              <a:lumMod val="95000"/>
            </a:schemeClr>
          </a:solidFill>
          <a:ln>
            <a:noFill/>
          </a:ln>
          <a:effectLst>
            <a:outerShdw blurRad="635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a:solidFill>
                  <a:schemeClr val="tx1"/>
                </a:solidFill>
                <a:latin typeface="思源黑体 CN Normal" panose="020B0400000000000000" pitchFamily="34" charset="-122"/>
                <a:ea typeface="思源黑体 CN Normal" panose="020B0400000000000000" pitchFamily="34" charset="-122"/>
                <a:sym typeface="+mn-ea"/>
              </a:rPr>
              <a:t>2019年10月28日至31日，党的十九届四中全会在北京召开。党的十九届四中全会决定“建立不忘初心、牢记使命的制度”这一明确部署，是战略之举，更是长远之计。</a:t>
            </a:r>
            <a:endParaRPr lang="zh-CN" altLang="en-US" dirty="0">
              <a:solidFill>
                <a:schemeClr val="tx1"/>
              </a:solidFill>
              <a:latin typeface="思源黑体 CN Normal" panose="020B0400000000000000" pitchFamily="34" charset="-122"/>
              <a:ea typeface="思源黑体 CN Normal" panose="020B0400000000000000" pitchFamily="34" charset="-122"/>
            </a:endParaRPr>
          </a:p>
        </p:txBody>
      </p:sp>
      <p:grpSp>
        <p:nvGrpSpPr>
          <p:cNvPr id="25" name="组合 24"/>
          <p:cNvGrpSpPr/>
          <p:nvPr/>
        </p:nvGrpSpPr>
        <p:grpSpPr>
          <a:xfrm>
            <a:off x="767317" y="4008546"/>
            <a:ext cx="439307" cy="439307"/>
            <a:chOff x="767317" y="1159203"/>
            <a:chExt cx="439307" cy="439307"/>
          </a:xfrm>
        </p:grpSpPr>
        <p:sp>
          <p:nvSpPr>
            <p:cNvPr id="28" name="椭圆 27"/>
            <p:cNvSpPr/>
            <p:nvPr/>
          </p:nvSpPr>
          <p:spPr>
            <a:xfrm>
              <a:off x="767317" y="1159203"/>
              <a:ext cx="439307" cy="439307"/>
            </a:xfrm>
            <a:prstGeom prst="ellipse">
              <a:avLst/>
            </a:prstGeom>
            <a:noFill/>
            <a:ln>
              <a:solidFill>
                <a:srgbClr val="C50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nvSpPr>
          <p:spPr>
            <a:xfrm>
              <a:off x="885370" y="1277256"/>
              <a:ext cx="203200" cy="203200"/>
            </a:xfrm>
            <a:prstGeom prst="ellipse">
              <a:avLst/>
            </a:prstGeom>
            <a:solidFill>
              <a:srgbClr val="C50E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7" name="矩形 26"/>
          <p:cNvSpPr/>
          <p:nvPr/>
        </p:nvSpPr>
        <p:spPr>
          <a:xfrm>
            <a:off x="1476121" y="3892654"/>
            <a:ext cx="10080988" cy="704088"/>
          </a:xfrm>
          <a:prstGeom prst="rect">
            <a:avLst/>
          </a:prstGeom>
          <a:solidFill>
            <a:schemeClr val="bg1">
              <a:lumMod val="95000"/>
            </a:schemeClr>
          </a:solidFill>
          <a:ln>
            <a:noFill/>
          </a:ln>
          <a:effectLst>
            <a:outerShdw blurRad="635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a:solidFill>
                  <a:schemeClr val="tx1"/>
                </a:solidFill>
                <a:latin typeface="思源黑体 CN Normal" panose="020B0400000000000000" pitchFamily="34" charset="-122"/>
                <a:ea typeface="思源黑体 CN Normal" panose="020B0400000000000000" pitchFamily="34" charset="-122"/>
              </a:rPr>
              <a:t>“不忘初心、牢记使命”主题教育总结大会2020年1月8日在北京召开。习总书记强调，全党要以这次主题教育为新的起点，不断深化党的自我革命，持续推动全党不忘初心、牢记使命。</a:t>
            </a:r>
          </a:p>
        </p:txBody>
      </p:sp>
      <p:grpSp>
        <p:nvGrpSpPr>
          <p:cNvPr id="31" name="组合 30"/>
          <p:cNvGrpSpPr/>
          <p:nvPr/>
        </p:nvGrpSpPr>
        <p:grpSpPr>
          <a:xfrm>
            <a:off x="767317" y="5367954"/>
            <a:ext cx="439307" cy="439307"/>
            <a:chOff x="767317" y="1159203"/>
            <a:chExt cx="439307" cy="439307"/>
          </a:xfrm>
        </p:grpSpPr>
        <p:sp>
          <p:nvSpPr>
            <p:cNvPr id="34" name="椭圆 33"/>
            <p:cNvSpPr/>
            <p:nvPr/>
          </p:nvSpPr>
          <p:spPr>
            <a:xfrm>
              <a:off x="767317" y="1159203"/>
              <a:ext cx="439307" cy="439307"/>
            </a:xfrm>
            <a:prstGeom prst="ellipse">
              <a:avLst/>
            </a:prstGeom>
            <a:noFill/>
            <a:ln>
              <a:solidFill>
                <a:srgbClr val="C50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885370" y="1277256"/>
              <a:ext cx="203200" cy="203200"/>
            </a:xfrm>
            <a:prstGeom prst="ellipse">
              <a:avLst/>
            </a:prstGeom>
            <a:solidFill>
              <a:srgbClr val="C50E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3" name="矩形 32"/>
          <p:cNvSpPr/>
          <p:nvPr/>
        </p:nvSpPr>
        <p:spPr>
          <a:xfrm>
            <a:off x="1476121" y="5252062"/>
            <a:ext cx="10080988" cy="704088"/>
          </a:xfrm>
          <a:prstGeom prst="rect">
            <a:avLst/>
          </a:prstGeom>
          <a:solidFill>
            <a:schemeClr val="bg1">
              <a:lumMod val="95000"/>
            </a:schemeClr>
          </a:solidFill>
          <a:ln>
            <a:noFill/>
          </a:ln>
          <a:effectLst>
            <a:outerShdw blurRad="635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a:solidFill>
                  <a:schemeClr val="tx1"/>
                </a:solidFill>
                <a:latin typeface="思源黑体 CN Normal" panose="020B0400000000000000" pitchFamily="34" charset="-122"/>
                <a:ea typeface="思源黑体 CN Normal" panose="020B0400000000000000" pitchFamily="34" charset="-122"/>
                <a:sym typeface="+mn-ea"/>
              </a:rPr>
              <a:t>2020年</a:t>
            </a:r>
            <a:r>
              <a:rPr lang="en-US" altLang="zh-CN" dirty="0">
                <a:solidFill>
                  <a:schemeClr val="tx1"/>
                </a:solidFill>
                <a:latin typeface="思源黑体 CN Normal" panose="020B0400000000000000" pitchFamily="34" charset="-122"/>
                <a:ea typeface="思源黑体 CN Normal" panose="020B0400000000000000" pitchFamily="34" charset="-122"/>
                <a:sym typeface="+mn-ea"/>
              </a:rPr>
              <a:t>9</a:t>
            </a:r>
            <a:r>
              <a:rPr lang="zh-CN" altLang="en-US" dirty="0">
                <a:solidFill>
                  <a:schemeClr val="tx1"/>
                </a:solidFill>
                <a:latin typeface="思源黑体 CN Normal" panose="020B0400000000000000" pitchFamily="34" charset="-122"/>
                <a:ea typeface="思源黑体 CN Normal" panose="020B0400000000000000" pitchFamily="34" charset="-122"/>
                <a:sym typeface="+mn-ea"/>
              </a:rPr>
              <a:t>月</a:t>
            </a:r>
            <a:r>
              <a:rPr lang="en-US" altLang="zh-CN" dirty="0">
                <a:solidFill>
                  <a:schemeClr val="tx1"/>
                </a:solidFill>
                <a:latin typeface="思源黑体 CN Normal" panose="020B0400000000000000" pitchFamily="34" charset="-122"/>
                <a:ea typeface="思源黑体 CN Normal" panose="020B0400000000000000" pitchFamily="34" charset="-122"/>
                <a:sym typeface="+mn-ea"/>
              </a:rPr>
              <a:t>14</a:t>
            </a:r>
            <a:r>
              <a:rPr lang="zh-CN" altLang="en-US" dirty="0">
                <a:solidFill>
                  <a:schemeClr val="tx1"/>
                </a:solidFill>
                <a:latin typeface="思源黑体 CN Normal" panose="020B0400000000000000" pitchFamily="34" charset="-122"/>
                <a:ea typeface="思源黑体 CN Normal" panose="020B0400000000000000" pitchFamily="34" charset="-122"/>
                <a:sym typeface="+mn-ea"/>
              </a:rPr>
              <a:t>日，</a:t>
            </a:r>
            <a:r>
              <a:rPr lang="zh-CN" altLang="en-US" dirty="0">
                <a:solidFill>
                  <a:schemeClr val="tx1"/>
                </a:solidFill>
                <a:latin typeface="思源黑体 CN Normal" panose="020B0400000000000000" pitchFamily="34" charset="-122"/>
                <a:ea typeface="思源黑体 CN Normal" panose="020B0400000000000000" pitchFamily="34" charset="-122"/>
              </a:rPr>
              <a:t>中共中央办公厅印发了《关于巩固深化“不忘初心、牢记使命”主题教育成果的意见》，并发出通知，要求各地区各部门结合实际认真贯彻落实。</a:t>
            </a:r>
          </a:p>
        </p:txBody>
      </p:sp>
    </p:spTree>
  </p:cSld>
  <p:clrMapOvr>
    <a:masterClrMapping/>
  </p:clrMapOvr>
  <p:transition spd="slow" advTm="0">
    <p:pu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988060" y="1374775"/>
            <a:ext cx="9419590" cy="4078605"/>
          </a:xfrm>
          <a:prstGeom prst="rect">
            <a:avLst/>
          </a:prstGeom>
        </p:spPr>
        <p:txBody>
          <a:bodyPr wrap="square">
            <a:spAutoFit/>
          </a:bodyPr>
          <a:lstStyle/>
          <a:p>
            <a:pPr indent="457200" fontAlgn="auto">
              <a:lnSpc>
                <a:spcPct val="120000"/>
              </a:lnSpc>
            </a:pPr>
            <a:r>
              <a:rPr lang="zh-CN" altLang="en-US" sz="2400" b="1" i="0" dirty="0">
                <a:effectLst/>
                <a:latin typeface="思源宋体 CN Heavy" panose="02020900000000000000" pitchFamily="18" charset="-122"/>
                <a:ea typeface="思源宋体 CN Heavy" panose="02020900000000000000" pitchFamily="18" charset="-122"/>
              </a:rPr>
              <a:t>在全党开展以深入学习贯彻习近平新时代中国特色社会主义思想为主要内容的“不忘初心、牢记使命”主题教育，实现了</a:t>
            </a:r>
            <a:r>
              <a:rPr lang="zh-CN" altLang="en-US" sz="2400" b="1" i="0" dirty="0">
                <a:solidFill>
                  <a:srgbClr val="FF0000"/>
                </a:solidFill>
                <a:effectLst/>
                <a:latin typeface="思源宋体 CN Heavy" panose="02020900000000000000" pitchFamily="18" charset="-122"/>
                <a:ea typeface="思源宋体 CN Heavy" panose="02020900000000000000" pitchFamily="18" charset="-122"/>
              </a:rPr>
              <a:t>理论学习有收获、思想政治受洗礼、干事创业敢担当、为民服务解难题、清正廉洁作表率的目标任务</a:t>
            </a:r>
            <a:r>
              <a:rPr lang="zh-CN" altLang="en-US" sz="2400" b="1" i="0" dirty="0">
                <a:effectLst/>
                <a:latin typeface="思源宋体 CN Heavy" panose="02020900000000000000" pitchFamily="18" charset="-122"/>
                <a:ea typeface="思源宋体 CN Heavy" panose="02020900000000000000" pitchFamily="18" charset="-122"/>
              </a:rPr>
              <a:t>。为深入贯彻习近平新时代中国特色社会主义思想，全面贯彻党的十九大和十九届二中、三中、四中全会精神，持续推动全党不忘初心、牢记使命，切实增强“四个意识”、坚定“四个自信”、做到“两个维护”，团结带领人民群众为完成新时代党的历史使命而不懈奋斗，现就</a:t>
            </a:r>
            <a:r>
              <a:rPr lang="zh-CN" altLang="en-US" sz="2400" b="1" i="0" dirty="0">
                <a:solidFill>
                  <a:srgbClr val="FF0000"/>
                </a:solidFill>
                <a:effectLst/>
                <a:latin typeface="思源宋体 CN Heavy" panose="02020900000000000000" pitchFamily="18" charset="-122"/>
                <a:ea typeface="思源宋体 CN Heavy" panose="02020900000000000000" pitchFamily="18" charset="-122"/>
              </a:rPr>
              <a:t>巩固深化“不忘初心、牢记使命”主题教育成果提出如下意见</a:t>
            </a:r>
            <a:r>
              <a:rPr lang="zh-CN" altLang="en-US" sz="2400" b="1" i="0" dirty="0">
                <a:effectLst/>
                <a:latin typeface="思源宋体 CN Heavy" panose="02020900000000000000" pitchFamily="18" charset="-122"/>
                <a:ea typeface="思源宋体 CN Heavy" panose="02020900000000000000" pitchFamily="18" charset="-122"/>
              </a:rPr>
              <a: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接连接符 5"/>
          <p:cNvCxnSpPr>
            <a:cxnSpLocks/>
            <a:stCxn id="16" idx="2"/>
            <a:endCxn id="17" idx="2"/>
          </p:cNvCxnSpPr>
          <p:nvPr/>
        </p:nvCxnSpPr>
        <p:spPr>
          <a:xfrm flipH="1">
            <a:off x="1537835" y="2202855"/>
            <a:ext cx="0" cy="2562900"/>
          </a:xfrm>
          <a:prstGeom prst="line">
            <a:avLst/>
          </a:prstGeom>
        </p:spPr>
        <p:style>
          <a:lnRef idx="1">
            <a:schemeClr val="accent4"/>
          </a:lnRef>
          <a:fillRef idx="0">
            <a:schemeClr val="accent4"/>
          </a:fillRef>
          <a:effectRef idx="0">
            <a:schemeClr val="accent4"/>
          </a:effectRef>
          <a:fontRef idx="minor">
            <a:schemeClr val="tx1"/>
          </a:fontRef>
        </p:style>
      </p:cxnSp>
      <p:grpSp>
        <p:nvGrpSpPr>
          <p:cNvPr id="4" name="组合 3">
            <a:extLst>
              <a:ext uri="{FF2B5EF4-FFF2-40B4-BE49-F238E27FC236}">
                <a16:creationId xmlns:a16="http://schemas.microsoft.com/office/drawing/2014/main" id="{7B69ED08-C9FB-40DC-8657-11874F5E0F5B}"/>
              </a:ext>
            </a:extLst>
          </p:cNvPr>
          <p:cNvGrpSpPr/>
          <p:nvPr/>
        </p:nvGrpSpPr>
        <p:grpSpPr>
          <a:xfrm>
            <a:off x="1250414" y="1651819"/>
            <a:ext cx="580103" cy="580103"/>
            <a:chOff x="1250414" y="1651819"/>
            <a:chExt cx="580103" cy="580103"/>
          </a:xfrm>
        </p:grpSpPr>
        <p:sp>
          <p:nvSpPr>
            <p:cNvPr id="12" name="椭圆 11"/>
            <p:cNvSpPr/>
            <p:nvPr/>
          </p:nvSpPr>
          <p:spPr>
            <a:xfrm>
              <a:off x="1250414" y="1651819"/>
              <a:ext cx="580103" cy="580103"/>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p>
          </p:txBody>
        </p:sp>
        <p:sp>
          <p:nvSpPr>
            <p:cNvPr id="16" name="文本框 15"/>
            <p:cNvSpPr txBox="1"/>
            <p:nvPr/>
          </p:nvSpPr>
          <p:spPr>
            <a:xfrm>
              <a:off x="1292037" y="1680885"/>
              <a:ext cx="538480" cy="521970"/>
            </a:xfrm>
            <a:prstGeom prst="rect">
              <a:avLst/>
            </a:prstGeom>
            <a:noFill/>
          </p:spPr>
          <p:txBody>
            <a:bodyPr wrap="none" rtlCol="0">
              <a:spAutoFit/>
            </a:bodyPr>
            <a:lstStyle/>
            <a:p>
              <a:r>
                <a:rPr lang="zh-CN" altLang="en-US" sz="2800" dirty="0">
                  <a:latin typeface="思源宋体 CN Heavy" panose="02020900000000000000" pitchFamily="18" charset="-122"/>
                  <a:ea typeface="思源宋体 CN Heavy" panose="02020900000000000000" pitchFamily="18" charset="-122"/>
                </a:rPr>
                <a:t>大</a:t>
              </a:r>
            </a:p>
          </p:txBody>
        </p:sp>
      </p:grpSp>
      <p:grpSp>
        <p:nvGrpSpPr>
          <p:cNvPr id="3" name="组合 2">
            <a:extLst>
              <a:ext uri="{FF2B5EF4-FFF2-40B4-BE49-F238E27FC236}">
                <a16:creationId xmlns:a16="http://schemas.microsoft.com/office/drawing/2014/main" id="{A3FB959E-74F6-42F6-B57C-4F957C63B97F}"/>
              </a:ext>
            </a:extLst>
          </p:cNvPr>
          <p:cNvGrpSpPr/>
          <p:nvPr/>
        </p:nvGrpSpPr>
        <p:grpSpPr>
          <a:xfrm>
            <a:off x="1250414" y="4197326"/>
            <a:ext cx="580103" cy="580103"/>
            <a:chOff x="1250414" y="2509928"/>
            <a:chExt cx="580103" cy="580103"/>
          </a:xfrm>
        </p:grpSpPr>
        <p:sp>
          <p:nvSpPr>
            <p:cNvPr id="13" name="椭圆 12"/>
            <p:cNvSpPr/>
            <p:nvPr/>
          </p:nvSpPr>
          <p:spPr>
            <a:xfrm>
              <a:off x="1250414" y="2509928"/>
              <a:ext cx="580103" cy="580103"/>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p>
          </p:txBody>
        </p:sp>
        <p:sp>
          <p:nvSpPr>
            <p:cNvPr id="17" name="文本框 16"/>
            <p:cNvSpPr txBox="1"/>
            <p:nvPr/>
          </p:nvSpPr>
          <p:spPr>
            <a:xfrm>
              <a:off x="1268595" y="2556387"/>
              <a:ext cx="538480" cy="521970"/>
            </a:xfrm>
            <a:prstGeom prst="rect">
              <a:avLst/>
            </a:prstGeom>
            <a:noFill/>
          </p:spPr>
          <p:txBody>
            <a:bodyPr wrap="none" rtlCol="0">
              <a:spAutoFit/>
            </a:bodyPr>
            <a:lstStyle/>
            <a:p>
              <a:r>
                <a:rPr lang="zh-CN" altLang="en-US" sz="2800" dirty="0">
                  <a:latin typeface="思源宋体 CN Heavy" panose="02020900000000000000" pitchFamily="18" charset="-122"/>
                  <a:ea typeface="思源宋体 CN Heavy" panose="02020900000000000000" pitchFamily="18" charset="-122"/>
                </a:rPr>
                <a:t>纲</a:t>
              </a:r>
            </a:p>
          </p:txBody>
        </p:sp>
      </p:grpSp>
      <p:sp>
        <p:nvSpPr>
          <p:cNvPr id="21" name="矩形 20"/>
          <p:cNvSpPr/>
          <p:nvPr/>
        </p:nvSpPr>
        <p:spPr>
          <a:xfrm>
            <a:off x="2195740" y="894468"/>
            <a:ext cx="7199407" cy="4193136"/>
          </a:xfrm>
          <a:prstGeom prst="rect">
            <a:avLst/>
          </a:prstGeom>
        </p:spPr>
        <p:txBody>
          <a:bodyPr wrap="none">
            <a:spAutoFit/>
          </a:bodyPr>
          <a:lstStyle/>
          <a:p>
            <a:pPr marL="342900" indent="-342900" algn="l" fontAlgn="auto">
              <a:lnSpc>
                <a:spcPct val="150000"/>
              </a:lnSpc>
              <a:buFont typeface="Arial" panose="020B0604020202020204" pitchFamily="34" charset="0"/>
              <a:buChar char="•"/>
            </a:pPr>
            <a:r>
              <a:rPr lang="zh-CN" altLang="en-US" sz="2000" b="1" dirty="0">
                <a:solidFill>
                  <a:srgbClr val="FFFF00"/>
                </a:solidFill>
                <a:effectLst/>
                <a:latin typeface="思源宋体 CN Heavy" panose="02020900000000000000" pitchFamily="18" charset="-122"/>
                <a:ea typeface="思源宋体 CN Heavy" panose="02020900000000000000" pitchFamily="18" charset="-122"/>
                <a:sym typeface="+mn-ea"/>
              </a:rPr>
              <a:t>一、坚持用习近平新时代中国特色社会主义思想武装全党。</a:t>
            </a:r>
          </a:p>
          <a:p>
            <a:pPr marL="342900" indent="-342900" algn="l" fontAlgn="auto">
              <a:lnSpc>
                <a:spcPct val="150000"/>
              </a:lnSpc>
              <a:buFont typeface="Arial" panose="020B0604020202020204" pitchFamily="34" charset="0"/>
              <a:buChar char="•"/>
            </a:pPr>
            <a:r>
              <a:rPr lang="zh-CN" altLang="en-US" sz="2000" b="1" dirty="0">
                <a:solidFill>
                  <a:srgbClr val="FFFF00"/>
                </a:solidFill>
                <a:effectLst/>
                <a:latin typeface="思源宋体 CN Heavy" panose="02020900000000000000" pitchFamily="18" charset="-122"/>
                <a:ea typeface="思源宋体 CN Heavy" panose="02020900000000000000" pitchFamily="18" charset="-122"/>
                <a:sym typeface="+mn-ea"/>
              </a:rPr>
              <a:t>二、强化理想信念教育和党性教育。</a:t>
            </a:r>
          </a:p>
          <a:p>
            <a:pPr marL="342900" indent="-342900" algn="l" fontAlgn="auto">
              <a:lnSpc>
                <a:spcPct val="150000"/>
              </a:lnSpc>
              <a:buFont typeface="Arial" panose="020B0604020202020204" pitchFamily="34" charset="0"/>
              <a:buChar char="•"/>
            </a:pPr>
            <a:r>
              <a:rPr lang="zh-CN" altLang="en-US" sz="2000" b="1" dirty="0">
                <a:solidFill>
                  <a:srgbClr val="FFFF00"/>
                </a:solidFill>
                <a:effectLst/>
                <a:latin typeface="思源宋体 CN Heavy" panose="02020900000000000000" pitchFamily="18" charset="-122"/>
                <a:ea typeface="思源宋体 CN Heavy" panose="02020900000000000000" pitchFamily="18" charset="-122"/>
                <a:sym typeface="+mn-ea"/>
              </a:rPr>
              <a:t>三、开展经常性政治体检。</a:t>
            </a:r>
            <a:endParaRPr lang="zh-CN" altLang="en-US" sz="2000" b="1" i="0" dirty="0">
              <a:solidFill>
                <a:srgbClr val="FFFF00"/>
              </a:solidFill>
              <a:effectLst/>
              <a:latin typeface="思源宋体 CN Heavy" panose="02020900000000000000" pitchFamily="18" charset="-122"/>
              <a:ea typeface="思源宋体 CN Heavy" panose="02020900000000000000" pitchFamily="18" charset="-122"/>
            </a:endParaRPr>
          </a:p>
          <a:p>
            <a:pPr marL="342900" indent="-342900" algn="l" fontAlgn="auto">
              <a:lnSpc>
                <a:spcPct val="150000"/>
              </a:lnSpc>
              <a:buFont typeface="Arial" panose="020B0604020202020204" pitchFamily="34" charset="0"/>
              <a:buChar char="•"/>
            </a:pPr>
            <a:r>
              <a:rPr lang="zh-CN" altLang="en-US" sz="2000" b="1" dirty="0">
                <a:solidFill>
                  <a:srgbClr val="FFFF00"/>
                </a:solidFill>
                <a:effectLst/>
                <a:latin typeface="思源宋体 CN Heavy" panose="02020900000000000000" pitchFamily="18" charset="-122"/>
                <a:ea typeface="思源宋体 CN Heavy" panose="02020900000000000000" pitchFamily="18" charset="-122"/>
                <a:sym typeface="+mn-ea"/>
              </a:rPr>
              <a:t>四、推动党员、干部履职尽责、担当作为。</a:t>
            </a:r>
            <a:endParaRPr lang="zh-CN" altLang="en-US" sz="2000" b="1" i="0" dirty="0">
              <a:solidFill>
                <a:srgbClr val="FFFF00"/>
              </a:solidFill>
              <a:effectLst/>
              <a:latin typeface="思源宋体 CN Heavy" panose="02020900000000000000" pitchFamily="18" charset="-122"/>
              <a:ea typeface="思源宋体 CN Heavy" panose="02020900000000000000" pitchFamily="18" charset="-122"/>
            </a:endParaRPr>
          </a:p>
          <a:p>
            <a:pPr marL="342900" indent="-342900" algn="l" fontAlgn="auto">
              <a:lnSpc>
                <a:spcPct val="150000"/>
              </a:lnSpc>
              <a:buFont typeface="Arial" panose="020B0604020202020204" pitchFamily="34" charset="0"/>
              <a:buChar char="•"/>
            </a:pPr>
            <a:r>
              <a:rPr lang="zh-CN" altLang="en-US" sz="2000" b="1" dirty="0">
                <a:solidFill>
                  <a:srgbClr val="FFFF00"/>
                </a:solidFill>
                <a:effectLst/>
                <a:latin typeface="思源宋体 CN Heavy" panose="02020900000000000000" pitchFamily="18" charset="-122"/>
                <a:ea typeface="思源宋体 CN Heavy" panose="02020900000000000000" pitchFamily="18" charset="-122"/>
                <a:sym typeface="+mn-ea"/>
              </a:rPr>
              <a:t>五、聚焦破解重点难点问题加强调查研究</a:t>
            </a:r>
            <a:r>
              <a:rPr lang="zh-CN" altLang="en-US" sz="2000" b="1" dirty="0">
                <a:solidFill>
                  <a:srgbClr val="FFFF00"/>
                </a:solidFill>
                <a:latin typeface="思源宋体 CN Heavy" panose="02020900000000000000" pitchFamily="18" charset="-122"/>
                <a:ea typeface="思源宋体 CN Heavy" panose="02020900000000000000" pitchFamily="18" charset="-122"/>
                <a:sym typeface="+mn-ea"/>
              </a:rPr>
              <a:t>。</a:t>
            </a:r>
            <a:endParaRPr lang="zh-CN" altLang="en-US" sz="2000" b="1" i="0" dirty="0">
              <a:solidFill>
                <a:srgbClr val="FFFF00"/>
              </a:solidFill>
              <a:effectLst/>
              <a:latin typeface="思源宋体 CN Heavy" panose="02020900000000000000" pitchFamily="18" charset="-122"/>
              <a:ea typeface="思源宋体 CN Heavy" panose="02020900000000000000" pitchFamily="18" charset="-122"/>
            </a:endParaRPr>
          </a:p>
          <a:p>
            <a:pPr marL="342900" indent="-342900" algn="l" fontAlgn="auto">
              <a:lnSpc>
                <a:spcPct val="150000"/>
              </a:lnSpc>
              <a:buFont typeface="Arial" panose="020B0604020202020204" pitchFamily="34" charset="0"/>
              <a:buChar char="•"/>
            </a:pPr>
            <a:r>
              <a:rPr lang="zh-CN" altLang="en-US" sz="2000" b="1" dirty="0">
                <a:solidFill>
                  <a:srgbClr val="FFFF00"/>
                </a:solidFill>
                <a:effectLst/>
                <a:latin typeface="思源宋体 CN Heavy" panose="02020900000000000000" pitchFamily="18" charset="-122"/>
                <a:ea typeface="思源宋体 CN Heavy" panose="02020900000000000000" pitchFamily="18" charset="-122"/>
                <a:sym typeface="+mn-ea"/>
              </a:rPr>
              <a:t>六、坚持不懈为群众办实事做好事解难事。</a:t>
            </a:r>
            <a:endParaRPr lang="zh-CN" altLang="en-US" sz="2000" b="1" i="0" dirty="0">
              <a:solidFill>
                <a:srgbClr val="FFFF00"/>
              </a:solidFill>
              <a:effectLst/>
              <a:latin typeface="思源宋体 CN Heavy" panose="02020900000000000000" pitchFamily="18" charset="-122"/>
              <a:ea typeface="思源宋体 CN Heavy" panose="02020900000000000000" pitchFamily="18" charset="-122"/>
            </a:endParaRPr>
          </a:p>
          <a:p>
            <a:pPr marL="342900" indent="-342900" algn="l" fontAlgn="auto">
              <a:lnSpc>
                <a:spcPct val="150000"/>
              </a:lnSpc>
              <a:buFont typeface="Arial" panose="020B0604020202020204" pitchFamily="34" charset="0"/>
              <a:buChar char="•"/>
            </a:pPr>
            <a:r>
              <a:rPr lang="zh-CN" altLang="en-US" sz="2000" b="1" dirty="0">
                <a:solidFill>
                  <a:srgbClr val="FFFF00"/>
                </a:solidFill>
                <a:effectLst/>
                <a:latin typeface="思源宋体 CN Heavy" panose="02020900000000000000" pitchFamily="18" charset="-122"/>
                <a:ea typeface="思源宋体 CN Heavy" panose="02020900000000000000" pitchFamily="18" charset="-122"/>
                <a:sym typeface="+mn-ea"/>
              </a:rPr>
              <a:t>七、坚决反对形式主义、官僚主义。</a:t>
            </a:r>
            <a:endParaRPr lang="zh-CN" altLang="en-US" sz="2000" b="1" i="0" dirty="0">
              <a:solidFill>
                <a:srgbClr val="FFFF00"/>
              </a:solidFill>
              <a:effectLst/>
              <a:latin typeface="思源宋体 CN Heavy" panose="02020900000000000000" pitchFamily="18" charset="-122"/>
              <a:ea typeface="思源宋体 CN Heavy" panose="02020900000000000000" pitchFamily="18" charset="-122"/>
            </a:endParaRPr>
          </a:p>
          <a:p>
            <a:pPr marL="342900" indent="-342900" algn="l" fontAlgn="auto">
              <a:lnSpc>
                <a:spcPct val="150000"/>
              </a:lnSpc>
              <a:buFont typeface="Arial" panose="020B0604020202020204" pitchFamily="34" charset="0"/>
              <a:buChar char="•"/>
            </a:pPr>
            <a:r>
              <a:rPr lang="zh-CN" altLang="en-US" sz="2000" b="1" dirty="0">
                <a:solidFill>
                  <a:srgbClr val="FFFF00"/>
                </a:solidFill>
                <a:effectLst/>
                <a:latin typeface="思源宋体 CN Heavy" panose="02020900000000000000" pitchFamily="18" charset="-122"/>
                <a:ea typeface="思源宋体 CN Heavy" panose="02020900000000000000" pitchFamily="18" charset="-122"/>
                <a:sym typeface="+mn-ea"/>
              </a:rPr>
              <a:t>八、开展常态化专项整治。</a:t>
            </a:r>
          </a:p>
          <a:p>
            <a:pPr marL="342900" indent="-342900" algn="l" fontAlgn="auto">
              <a:lnSpc>
                <a:spcPct val="150000"/>
              </a:lnSpc>
              <a:buFont typeface="Arial" panose="020B0604020202020204" pitchFamily="34" charset="0"/>
              <a:buChar char="•"/>
            </a:pPr>
            <a:r>
              <a:rPr lang="zh-CN" altLang="en-US" sz="2000" b="1" dirty="0">
                <a:solidFill>
                  <a:srgbClr val="FFFF00"/>
                </a:solidFill>
                <a:effectLst/>
                <a:latin typeface="思源宋体 CN Heavy" panose="02020900000000000000" pitchFamily="18" charset="-122"/>
                <a:ea typeface="思源宋体 CN Heavy" panose="02020900000000000000" pitchFamily="18" charset="-122"/>
                <a:sym typeface="+mn-ea"/>
              </a:rPr>
              <a:t>九、督促党员、干部遵规守纪、廉洁从政。</a:t>
            </a:r>
            <a:endParaRPr lang="zh-CN" altLang="en-US" sz="2000" b="1" i="0" dirty="0">
              <a:solidFill>
                <a:srgbClr val="FFFF00"/>
              </a:solidFill>
              <a:effectLst/>
              <a:latin typeface="思源宋体 CN Heavy" panose="02020900000000000000" pitchFamily="18" charset="-122"/>
              <a:ea typeface="思源宋体 CN Heavy" panose="02020900000000000000" pitchFamily="18"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wipe(left)">
                                      <p:cBhvr>
                                        <p:cTn id="7" dur="500"/>
                                        <p:tgtEl>
                                          <p:spTgt spid="2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1">
                                            <p:txEl>
                                              <p:pRg st="1" end="1"/>
                                            </p:txEl>
                                          </p:spTgt>
                                        </p:tgtEl>
                                        <p:attrNameLst>
                                          <p:attrName>style.visibility</p:attrName>
                                        </p:attrNameLst>
                                      </p:cBhvr>
                                      <p:to>
                                        <p:strVal val="visible"/>
                                      </p:to>
                                    </p:set>
                                    <p:animEffect transition="in" filter="wipe(left)">
                                      <p:cBhvr>
                                        <p:cTn id="12" dur="500"/>
                                        <p:tgtEl>
                                          <p:spTgt spid="2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1">
                                            <p:txEl>
                                              <p:pRg st="2" end="2"/>
                                            </p:txEl>
                                          </p:spTgt>
                                        </p:tgtEl>
                                        <p:attrNameLst>
                                          <p:attrName>style.visibility</p:attrName>
                                        </p:attrNameLst>
                                      </p:cBhvr>
                                      <p:to>
                                        <p:strVal val="visible"/>
                                      </p:to>
                                    </p:set>
                                    <p:animEffect transition="in" filter="wipe(left)">
                                      <p:cBhvr>
                                        <p:cTn id="17" dur="500"/>
                                        <p:tgtEl>
                                          <p:spTgt spid="2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1">
                                            <p:txEl>
                                              <p:pRg st="3" end="3"/>
                                            </p:txEl>
                                          </p:spTgt>
                                        </p:tgtEl>
                                        <p:attrNameLst>
                                          <p:attrName>style.visibility</p:attrName>
                                        </p:attrNameLst>
                                      </p:cBhvr>
                                      <p:to>
                                        <p:strVal val="visible"/>
                                      </p:to>
                                    </p:set>
                                    <p:animEffect transition="in" filter="wipe(left)">
                                      <p:cBhvr>
                                        <p:cTn id="22" dur="500"/>
                                        <p:tgtEl>
                                          <p:spTgt spid="2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1">
                                            <p:txEl>
                                              <p:pRg st="4" end="4"/>
                                            </p:txEl>
                                          </p:spTgt>
                                        </p:tgtEl>
                                        <p:attrNameLst>
                                          <p:attrName>style.visibility</p:attrName>
                                        </p:attrNameLst>
                                      </p:cBhvr>
                                      <p:to>
                                        <p:strVal val="visible"/>
                                      </p:to>
                                    </p:set>
                                    <p:animEffect transition="in" filter="wipe(left)">
                                      <p:cBhvr>
                                        <p:cTn id="27" dur="500"/>
                                        <p:tgtEl>
                                          <p:spTgt spid="2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1">
                                            <p:txEl>
                                              <p:pRg st="5" end="5"/>
                                            </p:txEl>
                                          </p:spTgt>
                                        </p:tgtEl>
                                        <p:attrNameLst>
                                          <p:attrName>style.visibility</p:attrName>
                                        </p:attrNameLst>
                                      </p:cBhvr>
                                      <p:to>
                                        <p:strVal val="visible"/>
                                      </p:to>
                                    </p:set>
                                    <p:animEffect transition="in" filter="wipe(left)">
                                      <p:cBhvr>
                                        <p:cTn id="32" dur="500"/>
                                        <p:tgtEl>
                                          <p:spTgt spid="2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1">
                                            <p:txEl>
                                              <p:pRg st="6" end="6"/>
                                            </p:txEl>
                                          </p:spTgt>
                                        </p:tgtEl>
                                        <p:attrNameLst>
                                          <p:attrName>style.visibility</p:attrName>
                                        </p:attrNameLst>
                                      </p:cBhvr>
                                      <p:to>
                                        <p:strVal val="visible"/>
                                      </p:to>
                                    </p:set>
                                    <p:animEffect transition="in" filter="wipe(left)">
                                      <p:cBhvr>
                                        <p:cTn id="37" dur="500"/>
                                        <p:tgtEl>
                                          <p:spTgt spid="2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1">
                                            <p:txEl>
                                              <p:pRg st="7" end="7"/>
                                            </p:txEl>
                                          </p:spTgt>
                                        </p:tgtEl>
                                        <p:attrNameLst>
                                          <p:attrName>style.visibility</p:attrName>
                                        </p:attrNameLst>
                                      </p:cBhvr>
                                      <p:to>
                                        <p:strVal val="visible"/>
                                      </p:to>
                                    </p:set>
                                    <p:animEffect transition="in" filter="wipe(left)">
                                      <p:cBhvr>
                                        <p:cTn id="42" dur="500"/>
                                        <p:tgtEl>
                                          <p:spTgt spid="21">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1">
                                            <p:txEl>
                                              <p:pRg st="8" end="8"/>
                                            </p:txEl>
                                          </p:spTgt>
                                        </p:tgtEl>
                                        <p:attrNameLst>
                                          <p:attrName>style.visibility</p:attrName>
                                        </p:attrNameLst>
                                      </p:cBhvr>
                                      <p:to>
                                        <p:strVal val="visible"/>
                                      </p:to>
                                    </p:set>
                                    <p:animEffect transition="in" filter="wipe(left)">
                                      <p:cBhvr>
                                        <p:cTn id="47" dur="500"/>
                                        <p:tgtEl>
                                          <p:spTgt spid="2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990682" y="648000"/>
            <a:ext cx="10373031" cy="1568450"/>
          </a:xfrm>
          <a:prstGeom prst="rect">
            <a:avLst/>
          </a:prstGeom>
        </p:spPr>
        <p:txBody>
          <a:bodyPr wrap="square">
            <a:spAutoFit/>
          </a:bodyPr>
          <a:lstStyle/>
          <a:p>
            <a:pPr>
              <a:lnSpc>
                <a:spcPct val="120000"/>
              </a:lnSpc>
            </a:pPr>
            <a:r>
              <a:rPr lang="zh-CN" altLang="en-US" sz="4000" b="1" i="0" dirty="0">
                <a:solidFill>
                  <a:srgbClr val="C00000"/>
                </a:solidFill>
                <a:effectLst/>
                <a:latin typeface="思源宋体 CN Heavy" panose="02020900000000000000" pitchFamily="18" charset="-122"/>
                <a:ea typeface="思源宋体 CN Heavy" panose="02020900000000000000" pitchFamily="18" charset="-122"/>
              </a:rPr>
              <a:t>一、坚持用习近平新时代中国特色社会主义思想武装全党。</a:t>
            </a:r>
            <a:endParaRPr lang="zh-CN" altLang="en-US" sz="4000" b="1" dirty="0">
              <a:latin typeface="思源宋体 CN Heavy" panose="02020900000000000000" pitchFamily="18" charset="-122"/>
              <a:ea typeface="思源宋体 CN Heavy" panose="02020900000000000000" pitchFamily="18" charset="-122"/>
            </a:endParaRPr>
          </a:p>
        </p:txBody>
      </p:sp>
      <p:sp>
        <p:nvSpPr>
          <p:cNvPr id="4" name="矩形 3"/>
          <p:cNvSpPr/>
          <p:nvPr/>
        </p:nvSpPr>
        <p:spPr>
          <a:xfrm>
            <a:off x="990600" y="2212975"/>
            <a:ext cx="9227820" cy="2584450"/>
          </a:xfrm>
          <a:prstGeom prst="rect">
            <a:avLst/>
          </a:prstGeom>
        </p:spPr>
        <p:txBody>
          <a:bodyPr wrap="square">
            <a:spAutoFit/>
          </a:bodyPr>
          <a:lstStyle/>
          <a:p>
            <a:pPr indent="457200">
              <a:lnSpc>
                <a:spcPct val="150000"/>
              </a:lnSpc>
            </a:pPr>
            <a:r>
              <a:rPr lang="zh-CN" altLang="en-US" b="0" i="0" dirty="0">
                <a:solidFill>
                  <a:srgbClr val="FF0000"/>
                </a:solidFill>
                <a:effectLst/>
                <a:latin typeface="思源宋体 CN" panose="02020400000000000000" pitchFamily="18" charset="-122"/>
                <a:ea typeface="思源宋体 CN" panose="02020400000000000000" pitchFamily="18" charset="-122"/>
              </a:rPr>
              <a:t>习近平新时代中国特色社会主义思想是中国共产党的思想旗帜。坚持读原著、学原文、悟原理，继续在学懂弄通做实上下功夫，使全党始终保持统一的思想、坚定的意志、协调的行动、强大的战斗力。</a:t>
            </a:r>
            <a:r>
              <a:rPr lang="zh-CN" altLang="en-US" b="0" i="0" dirty="0">
                <a:solidFill>
                  <a:srgbClr val="404040"/>
                </a:solidFill>
                <a:effectLst/>
                <a:latin typeface="思源宋体 CN" panose="02020400000000000000" pitchFamily="18" charset="-122"/>
                <a:ea typeface="思源宋体 CN" panose="02020400000000000000" pitchFamily="18" charset="-122"/>
              </a:rPr>
              <a:t>县处级以上领导班子要落实党委（党组）理论学习中心组学习制度，每年至少举办1期读书班，列出专题，集中学习研讨。</a:t>
            </a:r>
            <a:r>
              <a:rPr lang="zh-CN" altLang="en-US" b="0" i="0" dirty="0">
                <a:effectLst/>
                <a:latin typeface="思源宋体 CN" panose="02020400000000000000" pitchFamily="18" charset="-122"/>
                <a:ea typeface="思源宋体 CN" panose="02020400000000000000" pitchFamily="18" charset="-122"/>
              </a:rPr>
              <a:t>党员领导干部要列出年度重点书目学习，每年至少到分管领域、学校等基层单位或所在党支部讲1次专题党课。</a:t>
            </a:r>
            <a:r>
              <a:rPr lang="zh-CN" altLang="en-US" b="0" i="0" dirty="0">
                <a:solidFill>
                  <a:srgbClr val="FF0000"/>
                </a:solidFill>
                <a:effectLst/>
                <a:latin typeface="思源宋体 CN" panose="02020400000000000000" pitchFamily="18" charset="-122"/>
                <a:ea typeface="思源宋体 CN" panose="02020400000000000000" pitchFamily="18" charset="-122"/>
              </a:rPr>
              <a:t>党员要按时参加党员大会、党小组会和上党课，通过学典型案例、听理论宣讲，增强学习效果</a:t>
            </a:r>
            <a:r>
              <a:rPr lang="zh-CN" altLang="en-US" b="0" i="0" dirty="0">
                <a:solidFill>
                  <a:srgbClr val="404040"/>
                </a:solidFill>
                <a:effectLst/>
                <a:latin typeface="思源宋体 CN" panose="02020400000000000000" pitchFamily="18" charset="-122"/>
                <a:ea typeface="思源宋体 CN" panose="02020400000000000000" pitchFamily="18" charset="-122"/>
              </a:rPr>
              <a: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988142" y="648000"/>
            <a:ext cx="10373031" cy="829945"/>
          </a:xfrm>
          <a:prstGeom prst="rect">
            <a:avLst/>
          </a:prstGeom>
        </p:spPr>
        <p:txBody>
          <a:bodyPr wrap="square">
            <a:spAutoFit/>
          </a:bodyPr>
          <a:lstStyle/>
          <a:p>
            <a:pPr>
              <a:lnSpc>
                <a:spcPct val="120000"/>
              </a:lnSpc>
            </a:pPr>
            <a:r>
              <a:rPr lang="zh-CN" altLang="en-US" sz="4000" b="1" i="0" dirty="0">
                <a:solidFill>
                  <a:srgbClr val="C00000"/>
                </a:solidFill>
                <a:effectLst/>
                <a:latin typeface="思源宋体 CN Heavy" panose="02020900000000000000" pitchFamily="18" charset="-122"/>
                <a:ea typeface="思源宋体 CN Heavy" panose="02020900000000000000" pitchFamily="18" charset="-122"/>
              </a:rPr>
              <a:t>二、强化理想信念教育和党性教育。</a:t>
            </a:r>
          </a:p>
        </p:txBody>
      </p:sp>
      <p:sp>
        <p:nvSpPr>
          <p:cNvPr id="4" name="矩形 3"/>
          <p:cNvSpPr/>
          <p:nvPr/>
        </p:nvSpPr>
        <p:spPr>
          <a:xfrm>
            <a:off x="1069422" y="1477945"/>
            <a:ext cx="10210800" cy="4246245"/>
          </a:xfrm>
          <a:prstGeom prst="rect">
            <a:avLst/>
          </a:prstGeom>
        </p:spPr>
        <p:txBody>
          <a:bodyPr wrap="square">
            <a:spAutoFit/>
          </a:bodyPr>
          <a:lstStyle/>
          <a:p>
            <a:pPr>
              <a:lnSpc>
                <a:spcPct val="150000"/>
              </a:lnSpc>
            </a:pPr>
            <a:r>
              <a:rPr lang="zh-CN" altLang="en-US" b="0" i="0" dirty="0">
                <a:solidFill>
                  <a:srgbClr val="FF0000"/>
                </a:solidFill>
                <a:effectLst/>
                <a:latin typeface="思源宋体 CN" panose="02020400000000000000" pitchFamily="18" charset="-122"/>
                <a:ea typeface="思源宋体 CN" panose="02020400000000000000" pitchFamily="18" charset="-122"/>
              </a:rPr>
              <a:t>坚持集中培训与日常教育相结合、组织教育与自我提高相结合，引导党员、干部筑牢信仰之基、补足精神之钙、把稳思想之舵。</a:t>
            </a:r>
            <a:r>
              <a:rPr lang="zh-CN" altLang="en-US" b="0" i="0" dirty="0">
                <a:solidFill>
                  <a:srgbClr val="404040"/>
                </a:solidFill>
                <a:effectLst/>
                <a:latin typeface="思源宋体 CN" panose="02020400000000000000" pitchFamily="18" charset="-122"/>
                <a:ea typeface="思源宋体 CN" panose="02020400000000000000" pitchFamily="18" charset="-122"/>
              </a:rPr>
              <a:t>党员、干部要把党章作为必修课，经常学习对照，内化于心、外化于行。党员、干部党性教育和领导干部任职培训，</a:t>
            </a:r>
            <a:r>
              <a:rPr lang="zh-CN" altLang="en-US" b="0" i="0" dirty="0">
                <a:solidFill>
                  <a:srgbClr val="FF0000"/>
                </a:solidFill>
                <a:effectLst/>
                <a:latin typeface="思源宋体 CN" panose="02020400000000000000" pitchFamily="18" charset="-122"/>
                <a:ea typeface="思源宋体 CN" panose="02020400000000000000" pitchFamily="18" charset="-122"/>
              </a:rPr>
              <a:t>要把党章作为必学内容</a:t>
            </a:r>
            <a:r>
              <a:rPr lang="zh-CN" altLang="en-US" b="0" i="0" dirty="0">
                <a:solidFill>
                  <a:srgbClr val="404040"/>
                </a:solidFill>
                <a:effectLst/>
                <a:latin typeface="思源宋体 CN" panose="02020400000000000000" pitchFamily="18" charset="-122"/>
                <a:ea typeface="思源宋体 CN" panose="02020400000000000000" pitchFamily="18" charset="-122"/>
              </a:rPr>
              <a:t>。党委（党组）理论学习中心组每年安排1次党章集体学习，</a:t>
            </a:r>
            <a:r>
              <a:rPr lang="zh-CN" altLang="en-US" b="0" i="0" dirty="0">
                <a:solidFill>
                  <a:srgbClr val="FF0000"/>
                </a:solidFill>
                <a:effectLst/>
                <a:latin typeface="思源宋体 CN" panose="02020400000000000000" pitchFamily="18" charset="-122"/>
                <a:ea typeface="思源宋体 CN" panose="02020400000000000000" pitchFamily="18" charset="-122"/>
              </a:rPr>
              <a:t>党支部每年组织1次党章专题学习交流。</a:t>
            </a:r>
            <a:r>
              <a:rPr lang="zh-CN" altLang="en-US" b="0" i="0" dirty="0">
                <a:solidFill>
                  <a:srgbClr val="404040"/>
                </a:solidFill>
                <a:effectLst/>
                <a:latin typeface="思源宋体 CN" panose="02020400000000000000" pitchFamily="18" charset="-122"/>
                <a:ea typeface="思源宋体 CN" panose="02020400000000000000" pitchFamily="18" charset="-122"/>
              </a:rPr>
              <a:t>强化对党忠诚教育，落实主题党日制度，坚持和完善重温入党誓词、</a:t>
            </a:r>
            <a:r>
              <a:rPr lang="zh-CN" altLang="en-US" b="0" i="0" dirty="0">
                <a:solidFill>
                  <a:srgbClr val="FF0000"/>
                </a:solidFill>
                <a:effectLst/>
                <a:latin typeface="思源宋体 CN" panose="02020400000000000000" pitchFamily="18" charset="-122"/>
                <a:ea typeface="思源宋体 CN" panose="02020400000000000000" pitchFamily="18" charset="-122"/>
              </a:rPr>
              <a:t>党员过“政治生日”等政治仪式</a:t>
            </a:r>
            <a:r>
              <a:rPr lang="zh-CN" altLang="en-US" b="0" i="0" dirty="0">
                <a:solidFill>
                  <a:srgbClr val="404040"/>
                </a:solidFill>
                <a:effectLst/>
                <a:latin typeface="思源宋体 CN" panose="02020400000000000000" pitchFamily="18" charset="-122"/>
                <a:ea typeface="思源宋体 CN" panose="02020400000000000000" pitchFamily="18" charset="-122"/>
              </a:rPr>
              <a:t>，教育引导党员、干部强化党的意识、党员意识。加强党规党纪教育特别是政治纪律和政治规矩教育，督促党员、干部强化组织观念，做到“四个服从”。就近就便用好红色资源、党性教育基地等，开展革命传统教育，传承红色基因，激发前行动力。</a:t>
            </a:r>
            <a:r>
              <a:rPr lang="zh-CN" altLang="en-US" b="0" i="0" dirty="0">
                <a:solidFill>
                  <a:srgbClr val="FF0000"/>
                </a:solidFill>
                <a:effectLst/>
                <a:latin typeface="思源宋体 CN" panose="02020400000000000000" pitchFamily="18" charset="-122"/>
                <a:ea typeface="思源宋体 CN" panose="02020400000000000000" pitchFamily="18" charset="-122"/>
              </a:rPr>
              <a:t>开展党史、新中国史、改革开放史、社会主义发展史专题教育</a:t>
            </a:r>
            <a:r>
              <a:rPr lang="zh-CN" altLang="en-US" b="0" i="0" dirty="0">
                <a:solidFill>
                  <a:srgbClr val="404040"/>
                </a:solidFill>
                <a:effectLst/>
                <a:latin typeface="思源宋体 CN" panose="02020400000000000000" pitchFamily="18" charset="-122"/>
                <a:ea typeface="思源宋体 CN" panose="02020400000000000000" pitchFamily="18" charset="-122"/>
              </a:rPr>
              <a:t>，让党员、干部学习了解党成立以来的重大事件、重要会议、重要文件、重要人物，了解党的光荣传统、宝贵经验和伟大成就，做到知史爱党、知史爱国。</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988142" y="648000"/>
            <a:ext cx="10373031" cy="829945"/>
          </a:xfrm>
          <a:prstGeom prst="rect">
            <a:avLst/>
          </a:prstGeom>
        </p:spPr>
        <p:txBody>
          <a:bodyPr wrap="square">
            <a:spAutoFit/>
          </a:bodyPr>
          <a:lstStyle/>
          <a:p>
            <a:pPr>
              <a:lnSpc>
                <a:spcPct val="120000"/>
              </a:lnSpc>
            </a:pPr>
            <a:r>
              <a:rPr lang="zh-CN" altLang="en-US" sz="4000" b="1" i="0" dirty="0">
                <a:solidFill>
                  <a:srgbClr val="C00000"/>
                </a:solidFill>
                <a:effectLst/>
                <a:latin typeface="思源宋体 CN Heavy" panose="02020900000000000000" pitchFamily="18" charset="-122"/>
                <a:ea typeface="思源宋体 CN Heavy" panose="02020900000000000000" pitchFamily="18" charset="-122"/>
              </a:rPr>
              <a:t>三、开展经常性政治体检。</a:t>
            </a:r>
          </a:p>
        </p:txBody>
      </p:sp>
      <p:sp>
        <p:nvSpPr>
          <p:cNvPr id="4" name="矩形 3"/>
          <p:cNvSpPr/>
          <p:nvPr/>
        </p:nvSpPr>
        <p:spPr>
          <a:xfrm>
            <a:off x="1069422" y="1301469"/>
            <a:ext cx="9485089" cy="4809586"/>
          </a:xfrm>
          <a:prstGeom prst="rect">
            <a:avLst/>
          </a:prstGeom>
        </p:spPr>
        <p:txBody>
          <a:bodyPr wrap="square">
            <a:spAutoFit/>
          </a:bodyPr>
          <a:lstStyle/>
          <a:p>
            <a:pPr>
              <a:lnSpc>
                <a:spcPct val="150000"/>
              </a:lnSpc>
            </a:pPr>
            <a:r>
              <a:rPr lang="zh-CN" altLang="en-US" sz="1600" dirty="0">
                <a:solidFill>
                  <a:srgbClr val="FF0000"/>
                </a:solidFill>
                <a:ea typeface="思源宋体 CN" panose="02020400000000000000" pitchFamily="18" charset="-122"/>
                <a:sym typeface="+mn-ea"/>
              </a:rPr>
              <a:t>把政治体检作为党员、干部自觉打扫思想政治灰尘、不断增强政治免疫力的重要途径，发扬自我革命精神，用足用好批评和自我批评这一锐利武器，及时检视整改违背初心使命的各种问题，永葆党的先进性和纯洁性</a:t>
            </a:r>
            <a:r>
              <a:rPr lang="zh-CN" altLang="en-US" sz="1600" dirty="0">
                <a:solidFill>
                  <a:srgbClr val="404040"/>
                </a:solidFill>
                <a:ea typeface="思源宋体 CN" panose="02020400000000000000" pitchFamily="18" charset="-122"/>
                <a:sym typeface="+mn-ea"/>
              </a:rPr>
              <a:t>。各级领导班子和党员、干部要经常对照习近平新时代中国特色社会主义思想和党中央决策部署，</a:t>
            </a:r>
            <a:r>
              <a:rPr lang="zh-CN" altLang="en-US" sz="1600" dirty="0">
                <a:solidFill>
                  <a:srgbClr val="FF0000"/>
                </a:solidFill>
                <a:ea typeface="思源宋体 CN" panose="02020400000000000000" pitchFamily="18" charset="-122"/>
                <a:sym typeface="+mn-ea"/>
              </a:rPr>
              <a:t>对照党章党规，对照人民群众新期待，对照先进典型、身边榜样，查找自身在政治、思想、组织、作风、能力、廉洁等方面存在的差距和不足</a:t>
            </a:r>
            <a:r>
              <a:rPr lang="zh-CN" altLang="en-US" sz="1600" dirty="0">
                <a:solidFill>
                  <a:srgbClr val="404040"/>
                </a:solidFill>
                <a:ea typeface="思源宋体 CN" panose="02020400000000000000" pitchFamily="18" charset="-122"/>
                <a:sym typeface="+mn-ea"/>
              </a:rPr>
              <a:t>。领导班子还要针对巡视巡察、干部考核、专项督查反馈的意见，联系本地区本部门本单位发生的重大事件、典型案件，把自己摆进去、把职责摆进去、把工作摆进去，集体讨论查找问题。针对检视查摆的问题，立查立改，从具体事、身边事、群众最不满意的事改起，整改情况在适当范围内公开。各级领导班子成员之间、党支部委员之间要经常性开展谈心谈话，交流思想、相互提醒、相互帮助。</a:t>
            </a:r>
            <a:r>
              <a:rPr lang="zh-CN" altLang="en-US" sz="1600" dirty="0">
                <a:solidFill>
                  <a:srgbClr val="FF0000"/>
                </a:solidFill>
                <a:ea typeface="思源宋体 CN" panose="02020400000000000000" pitchFamily="18" charset="-122"/>
                <a:sym typeface="+mn-ea"/>
              </a:rPr>
              <a:t>严格落实民主生活会、组织生活会制度，切实把批评和自我批评开展起来</a:t>
            </a:r>
            <a:r>
              <a:rPr lang="zh-CN" altLang="en-US" sz="1600" dirty="0">
                <a:solidFill>
                  <a:srgbClr val="404040"/>
                </a:solidFill>
                <a:ea typeface="思源宋体 CN" panose="02020400000000000000" pitchFamily="18" charset="-122"/>
                <a:sym typeface="+mn-ea"/>
              </a:rPr>
              <a:t>。党员领导干部要以普通党员身份参加所在党支部或者党小组组织生活，虚心听取意见，带头开展批评和自我批评。把民主生活会、组织生活会整改工作同党员、干部政治体检中查找出来的问题整改结合起来，保证整改到位。</a:t>
            </a:r>
          </a:p>
          <a:p>
            <a:pPr>
              <a:lnSpc>
                <a:spcPct val="150000"/>
              </a:lnSpc>
            </a:pPr>
            <a:endParaRPr lang="zh-CN" altLang="en-US" sz="1400" b="1" i="0" dirty="0">
              <a:solidFill>
                <a:srgbClr val="C00000"/>
              </a:solidFill>
              <a:effectLst/>
              <a:latin typeface="思源宋体 CN Heavy" panose="02020900000000000000" pitchFamily="18" charset="-122"/>
              <a:ea typeface="思源宋体 CN Heavy" panose="02020900000000000000" pitchFamily="18" charset="-122"/>
              <a:sym typeface="+mn-e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988142" y="648000"/>
            <a:ext cx="10373031" cy="829945"/>
          </a:xfrm>
          <a:prstGeom prst="rect">
            <a:avLst/>
          </a:prstGeom>
        </p:spPr>
        <p:txBody>
          <a:bodyPr wrap="square">
            <a:spAutoFit/>
          </a:bodyPr>
          <a:lstStyle/>
          <a:p>
            <a:pPr>
              <a:lnSpc>
                <a:spcPct val="120000"/>
              </a:lnSpc>
            </a:pPr>
            <a:r>
              <a:rPr lang="zh-CN" altLang="en-US" sz="4000" b="1" i="0" dirty="0">
                <a:solidFill>
                  <a:srgbClr val="C00000"/>
                </a:solidFill>
                <a:effectLst/>
                <a:latin typeface="思源宋体 CN Heavy" panose="02020900000000000000" pitchFamily="18" charset="-122"/>
                <a:ea typeface="思源宋体 CN Heavy" panose="02020900000000000000" pitchFamily="18" charset="-122"/>
              </a:rPr>
              <a:t>四、推动党员、干部履职尽责、担当作为。</a:t>
            </a:r>
          </a:p>
        </p:txBody>
      </p:sp>
      <p:sp>
        <p:nvSpPr>
          <p:cNvPr id="4" name="矩形 3"/>
          <p:cNvSpPr/>
          <p:nvPr/>
        </p:nvSpPr>
        <p:spPr>
          <a:xfrm>
            <a:off x="1069422" y="1477945"/>
            <a:ext cx="9485089" cy="3742178"/>
          </a:xfrm>
          <a:prstGeom prst="rect">
            <a:avLst/>
          </a:prstGeom>
        </p:spPr>
        <p:txBody>
          <a:bodyPr wrap="square">
            <a:spAutoFit/>
          </a:bodyPr>
          <a:lstStyle/>
          <a:p>
            <a:pPr>
              <a:lnSpc>
                <a:spcPct val="150000"/>
              </a:lnSpc>
            </a:pPr>
            <a:r>
              <a:rPr lang="zh-CN" altLang="en-US" sz="1600" b="0" i="0" dirty="0">
                <a:solidFill>
                  <a:srgbClr val="FF0000"/>
                </a:solidFill>
                <a:effectLst/>
                <a:latin typeface="思源宋体 CN" panose="02020400000000000000" pitchFamily="18" charset="-122"/>
                <a:ea typeface="思源宋体 CN" panose="02020400000000000000" pitchFamily="18" charset="-122"/>
              </a:rPr>
              <a:t>敢担当、善作为是新时代党员、干部必备的政治素质。教育引导党员、干部忠实履行职责，做出经得起实践、人民、历史检验的实绩。</a:t>
            </a:r>
            <a:r>
              <a:rPr lang="zh-CN" altLang="en-US" sz="1600" b="0" i="0" dirty="0">
                <a:solidFill>
                  <a:srgbClr val="404040"/>
                </a:solidFill>
                <a:effectLst/>
                <a:latin typeface="思源宋体 CN" panose="02020400000000000000" pitchFamily="18" charset="-122"/>
                <a:ea typeface="思源宋体 CN" panose="02020400000000000000" pitchFamily="18" charset="-122"/>
              </a:rPr>
              <a:t>健全重大突发事件领导班子应急处置机制和党员、干部应急动员发挥作用机制，推动领导班子和领导干部坚守岗位、靠前指挥，引导党员、干部关键时刻冲得上去、危难关头豁得出来、重大斗争中经得住考验。加强治理能力和专业能力培训，强化实践锻炼，提高干部打硬仗、解难题、防风险的能力。健全干部担当作为的激励和保护机制，落实激励干部担当作为的具体措施，坚持能者上、优者奖、庸者下、劣者汰的选人用人导向，突出实干实绩考察考核干部，及时宣传表彰先进典型。建立党员先锋岗、责任区，推行设岗定责、承诺践诺，组织党员立足本职、担当尽责，发挥先锋模范作用。把干部担当作为情况作为结合巡视巡察开展选人用人专项检查的重要内容。对不敢面对问题、触及矛盾，工作长期没有实质性进展、群众反映强烈的问题长期得不到解决的领导班子，对庸政懒政怠政的领导干部，对解决群众困难“推拖绕”的党员、干部，依规依纪依法予以问责。</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988142" y="648000"/>
            <a:ext cx="10373031" cy="829945"/>
          </a:xfrm>
          <a:prstGeom prst="rect">
            <a:avLst/>
          </a:prstGeom>
        </p:spPr>
        <p:txBody>
          <a:bodyPr wrap="square">
            <a:spAutoFit/>
          </a:bodyPr>
          <a:lstStyle/>
          <a:p>
            <a:pPr>
              <a:lnSpc>
                <a:spcPct val="120000"/>
              </a:lnSpc>
            </a:pPr>
            <a:r>
              <a:rPr lang="zh-CN" altLang="en-US" sz="4000" b="1" i="0" dirty="0">
                <a:solidFill>
                  <a:srgbClr val="C00000"/>
                </a:solidFill>
                <a:effectLst/>
                <a:latin typeface="思源宋体 CN Heavy" panose="02020900000000000000" pitchFamily="18" charset="-122"/>
                <a:ea typeface="思源宋体 CN Heavy" panose="02020900000000000000" pitchFamily="18" charset="-122"/>
              </a:rPr>
              <a:t>五、聚焦破解重点难点问题加强调查研究</a:t>
            </a:r>
          </a:p>
        </p:txBody>
      </p:sp>
      <p:sp>
        <p:nvSpPr>
          <p:cNvPr id="4" name="矩形 3"/>
          <p:cNvSpPr/>
          <p:nvPr/>
        </p:nvSpPr>
        <p:spPr>
          <a:xfrm>
            <a:off x="1069422" y="1477945"/>
            <a:ext cx="9271080" cy="3367397"/>
          </a:xfrm>
          <a:prstGeom prst="rect">
            <a:avLst/>
          </a:prstGeom>
        </p:spPr>
        <p:txBody>
          <a:bodyPr wrap="square">
            <a:spAutoFit/>
          </a:bodyPr>
          <a:lstStyle/>
          <a:p>
            <a:pPr>
              <a:lnSpc>
                <a:spcPct val="150000"/>
              </a:lnSpc>
            </a:pPr>
            <a:r>
              <a:rPr lang="zh-CN" altLang="en-US" b="0" i="0" dirty="0">
                <a:solidFill>
                  <a:srgbClr val="FF0000"/>
                </a:solidFill>
                <a:effectLst/>
                <a:latin typeface="思源宋体 CN" panose="02020400000000000000" pitchFamily="18" charset="-122"/>
                <a:ea typeface="思源宋体 CN" panose="02020400000000000000" pitchFamily="18" charset="-122"/>
              </a:rPr>
              <a:t>大兴调查研究之风，把调查研究贯穿工作谋划、决策和执行全过程，贯穿发现和解决问题、密切党群干群关系全过程</a:t>
            </a:r>
            <a:r>
              <a:rPr lang="zh-CN" altLang="en-US" b="0" i="0" dirty="0">
                <a:solidFill>
                  <a:srgbClr val="404040"/>
                </a:solidFill>
                <a:effectLst/>
                <a:latin typeface="思源宋体 CN" panose="02020400000000000000" pitchFamily="18" charset="-122"/>
                <a:ea typeface="思源宋体 CN" panose="02020400000000000000" pitchFamily="18" charset="-122"/>
              </a:rPr>
              <a:t>。县处级以上领导班子要围绕贯彻落实党中央决策部署和当前正在做的事情，着眼解决实际问题，每年研究确定若干重点调研课题。领导干部要结合分管工作领题调研，自己撰写或主持起草调研报告。调研结束后，领导班子要研究分析问题症结、提出政策措施，把调研成果转化为解决问题、改进工作的实招硬招。</a:t>
            </a:r>
            <a:r>
              <a:rPr lang="zh-CN" altLang="en-US" b="0" i="0" dirty="0">
                <a:solidFill>
                  <a:srgbClr val="FF0000"/>
                </a:solidFill>
                <a:effectLst/>
                <a:latin typeface="思源宋体 CN" panose="02020400000000000000" pitchFamily="18" charset="-122"/>
                <a:ea typeface="思源宋体 CN" panose="02020400000000000000" pitchFamily="18" charset="-122"/>
              </a:rPr>
              <a:t>坚持问题导向，哪些方面问题突出就聚焦哪些方面调研，问题出在哪个环节就重点在哪个环节调研。对调研发现的问题，能解决的马上解决，一时解决不了的要有时限。</a:t>
            </a:r>
            <a:r>
              <a:rPr lang="zh-CN" altLang="en-US" b="0" i="0" dirty="0">
                <a:solidFill>
                  <a:srgbClr val="404040"/>
                </a:solidFill>
                <a:effectLst/>
                <a:latin typeface="思源宋体 CN" panose="02020400000000000000" pitchFamily="18" charset="-122"/>
                <a:ea typeface="思源宋体 CN" panose="02020400000000000000" pitchFamily="18" charset="-122"/>
              </a:rPr>
              <a:t>加强调研统筹，改进调研作风，防止扎堆调研、作秀调研，不增加基层负担。</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A" val="v5.2.2"/>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TotalTime>
  <Words>2532</Words>
  <Application>Microsoft Office PowerPoint</Application>
  <PresentationFormat>宽屏</PresentationFormat>
  <Paragraphs>42</Paragraphs>
  <Slides>15</Slides>
  <Notes>1</Notes>
  <HiddenSlides>0</HiddenSlides>
  <MMClips>0</MMClips>
  <ScaleCrop>false</ScaleCrop>
  <HeadingPairs>
    <vt:vector size="6" baseType="variant">
      <vt:variant>
        <vt:lpstr>已用的字体</vt:lpstr>
      </vt:variant>
      <vt:variant>
        <vt:i4>8</vt:i4>
      </vt:variant>
      <vt:variant>
        <vt:lpstr>主题</vt:lpstr>
      </vt:variant>
      <vt:variant>
        <vt:i4>2</vt:i4>
      </vt:variant>
      <vt:variant>
        <vt:lpstr>幻灯片标题</vt:lpstr>
      </vt:variant>
      <vt:variant>
        <vt:i4>15</vt:i4>
      </vt:variant>
    </vt:vector>
  </HeadingPairs>
  <TitlesOfParts>
    <vt:vector size="25" baseType="lpstr">
      <vt:lpstr>等线</vt:lpstr>
      <vt:lpstr>等线 Light</vt:lpstr>
      <vt:lpstr>黑体</vt:lpstr>
      <vt:lpstr>思源黑体 CN Normal</vt:lpstr>
      <vt:lpstr>思源宋体 CN</vt:lpstr>
      <vt:lpstr>思源宋体 CN Heavy</vt:lpstr>
      <vt:lpstr>站酷高端黑</vt:lpstr>
      <vt:lpstr>Arial</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谭 顺</dc:creator>
  <cp:lastModifiedBy>86135</cp:lastModifiedBy>
  <cp:revision>73</cp:revision>
  <dcterms:created xsi:type="dcterms:W3CDTF">2019-07-01T06:52:00Z</dcterms:created>
  <dcterms:modified xsi:type="dcterms:W3CDTF">2020-10-19T07:18:21Z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2052-11.1.0.10072</vt:lpwstr>
  </property>
</Properties>
</file>