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8"/>
  </p:notesMasterIdLst>
  <p:sldIdLst>
    <p:sldId id="283" r:id="rId2"/>
    <p:sldId id="595" r:id="rId3"/>
    <p:sldId id="598" r:id="rId4"/>
    <p:sldId id="597" r:id="rId5"/>
    <p:sldId id="491" r:id="rId6"/>
    <p:sldId id="495" r:id="rId7"/>
    <p:sldId id="494" r:id="rId8"/>
    <p:sldId id="492" r:id="rId9"/>
    <p:sldId id="599" r:id="rId10"/>
    <p:sldId id="493" r:id="rId11"/>
    <p:sldId id="532" r:id="rId12"/>
    <p:sldId id="533" r:id="rId13"/>
    <p:sldId id="552" r:id="rId14"/>
    <p:sldId id="600" r:id="rId15"/>
    <p:sldId id="559" r:id="rId16"/>
    <p:sldId id="560" r:id="rId17"/>
    <p:sldId id="536" r:id="rId18"/>
    <p:sldId id="537" r:id="rId19"/>
    <p:sldId id="543" r:id="rId20"/>
    <p:sldId id="503" r:id="rId21"/>
    <p:sldId id="520" r:id="rId22"/>
    <p:sldId id="561" r:id="rId23"/>
    <p:sldId id="546" r:id="rId24"/>
    <p:sldId id="547" r:id="rId25"/>
    <p:sldId id="548" r:id="rId26"/>
    <p:sldId id="563" r:id="rId27"/>
    <p:sldId id="567" r:id="rId28"/>
    <p:sldId id="571" r:id="rId29"/>
    <p:sldId id="575" r:id="rId30"/>
    <p:sldId id="579" r:id="rId31"/>
    <p:sldId id="578" r:id="rId32"/>
    <p:sldId id="586" r:id="rId33"/>
    <p:sldId id="587" r:id="rId34"/>
    <p:sldId id="590" r:id="rId35"/>
    <p:sldId id="591" r:id="rId36"/>
    <p:sldId id="592" r:id="rId37"/>
    <p:sldId id="585" r:id="rId38"/>
    <p:sldId id="601" r:id="rId39"/>
    <p:sldId id="602" r:id="rId40"/>
    <p:sldId id="608" r:id="rId41"/>
    <p:sldId id="609" r:id="rId42"/>
    <p:sldId id="610" r:id="rId43"/>
    <p:sldId id="611" r:id="rId44"/>
    <p:sldId id="612" r:id="rId45"/>
    <p:sldId id="613" r:id="rId46"/>
    <p:sldId id="614" r:id="rId47"/>
    <p:sldId id="615" r:id="rId48"/>
    <p:sldId id="616" r:id="rId49"/>
    <p:sldId id="617" r:id="rId50"/>
    <p:sldId id="603" r:id="rId51"/>
    <p:sldId id="618" r:id="rId52"/>
    <p:sldId id="619" r:id="rId53"/>
    <p:sldId id="620" r:id="rId54"/>
    <p:sldId id="621" r:id="rId55"/>
    <p:sldId id="593" r:id="rId56"/>
    <p:sldId id="594" r:id="rId57"/>
  </p:sldIdLst>
  <p:sldSz cx="12192000" cy="6858000"/>
  <p:notesSz cx="6858000" cy="9144000"/>
  <p:embeddedFontLst>
    <p:embeddedFont>
      <p:font typeface="思源黑体 CN Normal" panose="02010600030101010101" charset="-122"/>
      <p:regular r:id="rId59"/>
    </p:embeddedFont>
    <p:embeddedFont>
      <p:font typeface="字魂35号-经典雅黑" panose="02010600030101010101" charset="-122"/>
      <p:regular r:id="rId60"/>
    </p:embeddedFont>
    <p:embeddedFont>
      <p:font typeface="字魂58号-创中黑-Regular" panose="02010600030101010101" charset="-122"/>
      <p:regular r:id="rId61"/>
    </p:embeddedFont>
    <p:embeddedFont>
      <p:font typeface="Calibri" panose="020F0502020204030204" pitchFamily="34" charset="0"/>
      <p:regular r:id="rId62"/>
      <p:bold r:id="rId63"/>
      <p:italic r:id="rId64"/>
      <p:boldItalic r:id="rId65"/>
    </p:embeddedFont>
    <p:embeddedFont>
      <p:font typeface="Impact" panose="020B0806030902050204" pitchFamily="34" charset="0"/>
      <p:regular r:id="rId66"/>
    </p:embeddedFont>
    <p:embeddedFont>
      <p:font typeface="等线" panose="02010600030101010101" pitchFamily="2" charset="-122"/>
      <p:regular r:id="rId67"/>
      <p:bold r:id="rId68"/>
    </p:embeddedFont>
    <p:embeddedFont>
      <p:font typeface="微软雅黑" panose="020B0503020204020204" pitchFamily="34" charset="-122"/>
      <p:regular r:id="rId69"/>
      <p:bold r:id="rId7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FF5353"/>
    <a:srgbClr val="FF2929"/>
    <a:srgbClr val="E60000"/>
    <a:srgbClr val="FEFDF8"/>
    <a:srgbClr val="FFE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725"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D10BE-9431-4867-BEA9-B3B1D2FE361B}" type="datetimeFigureOut">
              <a:rPr lang="zh-CN" altLang="en-US" smtClean="0"/>
              <a:t>2021/4/27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D9106-6166-43D1-AA97-3D3C8CB9E253}" type="slidenum">
              <a:rPr lang="zh-CN" altLang="en-US" smtClean="0"/>
              <a:t>‹#›</a:t>
            </a:fld>
            <a:endParaRPr lang="zh-CN" altLang="en-US"/>
          </a:p>
        </p:txBody>
      </p:sp>
    </p:spTree>
    <p:extLst>
      <p:ext uri="{BB962C8B-B14F-4D97-AF65-F5344CB8AC3E}">
        <p14:creationId xmlns:p14="http://schemas.microsoft.com/office/powerpoint/2010/main" val="78269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7D9106-6166-43D1-AA97-3D3C8CB9E253}" type="slidenum">
              <a:rPr lang="zh-CN" altLang="en-US" smtClean="0"/>
              <a:t>1</a:t>
            </a:fld>
            <a:endParaRPr lang="zh-CN" altLang="en-US"/>
          </a:p>
        </p:txBody>
      </p:sp>
    </p:spTree>
    <p:extLst>
      <p:ext uri="{BB962C8B-B14F-4D97-AF65-F5344CB8AC3E}">
        <p14:creationId xmlns:p14="http://schemas.microsoft.com/office/powerpoint/2010/main" val="1856763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13</a:t>
            </a:fld>
            <a:endParaRPr lang="zh-CN" altLang="en-US"/>
          </a:p>
        </p:txBody>
      </p:sp>
    </p:spTree>
    <p:extLst>
      <p:ext uri="{BB962C8B-B14F-4D97-AF65-F5344CB8AC3E}">
        <p14:creationId xmlns:p14="http://schemas.microsoft.com/office/powerpoint/2010/main" val="420814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14</a:t>
            </a:fld>
            <a:endParaRPr lang="zh-CN" altLang="en-US"/>
          </a:p>
        </p:txBody>
      </p:sp>
    </p:spTree>
    <p:extLst>
      <p:ext uri="{BB962C8B-B14F-4D97-AF65-F5344CB8AC3E}">
        <p14:creationId xmlns:p14="http://schemas.microsoft.com/office/powerpoint/2010/main" val="505693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15</a:t>
            </a:fld>
            <a:endParaRPr lang="zh-CN" altLang="en-US"/>
          </a:p>
        </p:txBody>
      </p:sp>
    </p:spTree>
    <p:extLst>
      <p:ext uri="{BB962C8B-B14F-4D97-AF65-F5344CB8AC3E}">
        <p14:creationId xmlns:p14="http://schemas.microsoft.com/office/powerpoint/2010/main" val="205808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17</a:t>
            </a:fld>
            <a:endParaRPr lang="zh-CN" altLang="en-US"/>
          </a:p>
        </p:txBody>
      </p:sp>
    </p:spTree>
    <p:extLst>
      <p:ext uri="{BB962C8B-B14F-4D97-AF65-F5344CB8AC3E}">
        <p14:creationId xmlns:p14="http://schemas.microsoft.com/office/powerpoint/2010/main" val="85894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18</a:t>
            </a:fld>
            <a:endParaRPr lang="zh-CN" altLang="en-US"/>
          </a:p>
        </p:txBody>
      </p:sp>
    </p:spTree>
    <p:extLst>
      <p:ext uri="{BB962C8B-B14F-4D97-AF65-F5344CB8AC3E}">
        <p14:creationId xmlns:p14="http://schemas.microsoft.com/office/powerpoint/2010/main" val="251546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19</a:t>
            </a:fld>
            <a:endParaRPr lang="zh-CN" altLang="en-US"/>
          </a:p>
        </p:txBody>
      </p:sp>
    </p:spTree>
    <p:extLst>
      <p:ext uri="{BB962C8B-B14F-4D97-AF65-F5344CB8AC3E}">
        <p14:creationId xmlns:p14="http://schemas.microsoft.com/office/powerpoint/2010/main" val="1300812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20</a:t>
            </a:fld>
            <a:endParaRPr lang="zh-CN" altLang="en-US"/>
          </a:p>
        </p:txBody>
      </p:sp>
    </p:spTree>
    <p:extLst>
      <p:ext uri="{BB962C8B-B14F-4D97-AF65-F5344CB8AC3E}">
        <p14:creationId xmlns:p14="http://schemas.microsoft.com/office/powerpoint/2010/main" val="390962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21</a:t>
            </a:fld>
            <a:endParaRPr lang="zh-CN" altLang="en-US"/>
          </a:p>
        </p:txBody>
      </p:sp>
    </p:spTree>
    <p:extLst>
      <p:ext uri="{BB962C8B-B14F-4D97-AF65-F5344CB8AC3E}">
        <p14:creationId xmlns:p14="http://schemas.microsoft.com/office/powerpoint/2010/main" val="240539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23</a:t>
            </a:fld>
            <a:endParaRPr lang="zh-CN" altLang="en-US"/>
          </a:p>
        </p:txBody>
      </p:sp>
    </p:spTree>
    <p:extLst>
      <p:ext uri="{BB962C8B-B14F-4D97-AF65-F5344CB8AC3E}">
        <p14:creationId xmlns:p14="http://schemas.microsoft.com/office/powerpoint/2010/main" val="3534789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24</a:t>
            </a:fld>
            <a:endParaRPr lang="zh-CN" altLang="en-US"/>
          </a:p>
        </p:txBody>
      </p:sp>
    </p:spTree>
    <p:extLst>
      <p:ext uri="{BB962C8B-B14F-4D97-AF65-F5344CB8AC3E}">
        <p14:creationId xmlns:p14="http://schemas.microsoft.com/office/powerpoint/2010/main" val="205712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955464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25</a:t>
            </a:fld>
            <a:endParaRPr lang="zh-CN" altLang="en-US"/>
          </a:p>
        </p:txBody>
      </p:sp>
    </p:spTree>
    <p:extLst>
      <p:ext uri="{BB962C8B-B14F-4D97-AF65-F5344CB8AC3E}">
        <p14:creationId xmlns:p14="http://schemas.microsoft.com/office/powerpoint/2010/main" val="3151345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26</a:t>
            </a:fld>
            <a:endParaRPr lang="zh-CN" altLang="en-US"/>
          </a:p>
        </p:txBody>
      </p:sp>
    </p:spTree>
    <p:extLst>
      <p:ext uri="{BB962C8B-B14F-4D97-AF65-F5344CB8AC3E}">
        <p14:creationId xmlns:p14="http://schemas.microsoft.com/office/powerpoint/2010/main" val="317808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27</a:t>
            </a:fld>
            <a:endParaRPr lang="zh-CN" altLang="en-US"/>
          </a:p>
        </p:txBody>
      </p:sp>
    </p:spTree>
    <p:extLst>
      <p:ext uri="{BB962C8B-B14F-4D97-AF65-F5344CB8AC3E}">
        <p14:creationId xmlns:p14="http://schemas.microsoft.com/office/powerpoint/2010/main" val="51866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28</a:t>
            </a:fld>
            <a:endParaRPr lang="zh-CN" altLang="en-US"/>
          </a:p>
        </p:txBody>
      </p:sp>
    </p:spTree>
    <p:extLst>
      <p:ext uri="{BB962C8B-B14F-4D97-AF65-F5344CB8AC3E}">
        <p14:creationId xmlns:p14="http://schemas.microsoft.com/office/powerpoint/2010/main" val="3246863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29</a:t>
            </a:fld>
            <a:endParaRPr lang="zh-CN" altLang="en-US"/>
          </a:p>
        </p:txBody>
      </p:sp>
    </p:spTree>
    <p:extLst>
      <p:ext uri="{BB962C8B-B14F-4D97-AF65-F5344CB8AC3E}">
        <p14:creationId xmlns:p14="http://schemas.microsoft.com/office/powerpoint/2010/main" val="453345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30</a:t>
            </a:fld>
            <a:endParaRPr lang="zh-CN" altLang="en-US"/>
          </a:p>
        </p:txBody>
      </p:sp>
    </p:spTree>
    <p:extLst>
      <p:ext uri="{BB962C8B-B14F-4D97-AF65-F5344CB8AC3E}">
        <p14:creationId xmlns:p14="http://schemas.microsoft.com/office/powerpoint/2010/main" val="59102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31</a:t>
            </a:fld>
            <a:endParaRPr lang="zh-CN" altLang="en-US"/>
          </a:p>
        </p:txBody>
      </p:sp>
    </p:spTree>
    <p:extLst>
      <p:ext uri="{BB962C8B-B14F-4D97-AF65-F5344CB8AC3E}">
        <p14:creationId xmlns:p14="http://schemas.microsoft.com/office/powerpoint/2010/main" val="2814034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32</a:t>
            </a:fld>
            <a:endParaRPr lang="zh-CN" altLang="en-US"/>
          </a:p>
        </p:txBody>
      </p:sp>
    </p:spTree>
    <p:extLst>
      <p:ext uri="{BB962C8B-B14F-4D97-AF65-F5344CB8AC3E}">
        <p14:creationId xmlns:p14="http://schemas.microsoft.com/office/powerpoint/2010/main" val="82183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33</a:t>
            </a:fld>
            <a:endParaRPr lang="zh-CN" altLang="en-US"/>
          </a:p>
        </p:txBody>
      </p:sp>
    </p:spTree>
    <p:extLst>
      <p:ext uri="{BB962C8B-B14F-4D97-AF65-F5344CB8AC3E}">
        <p14:creationId xmlns:p14="http://schemas.microsoft.com/office/powerpoint/2010/main" val="29201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34</a:t>
            </a:fld>
            <a:endParaRPr lang="zh-CN" altLang="en-US"/>
          </a:p>
        </p:txBody>
      </p:sp>
    </p:spTree>
    <p:extLst>
      <p:ext uri="{BB962C8B-B14F-4D97-AF65-F5344CB8AC3E}">
        <p14:creationId xmlns:p14="http://schemas.microsoft.com/office/powerpoint/2010/main" val="122813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5</a:t>
            </a:fld>
            <a:endParaRPr lang="zh-CN" altLang="en-US"/>
          </a:p>
        </p:txBody>
      </p:sp>
    </p:spTree>
    <p:extLst>
      <p:ext uri="{BB962C8B-B14F-4D97-AF65-F5344CB8AC3E}">
        <p14:creationId xmlns:p14="http://schemas.microsoft.com/office/powerpoint/2010/main" val="3370077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35</a:t>
            </a:fld>
            <a:endParaRPr lang="zh-CN" altLang="en-US"/>
          </a:p>
        </p:txBody>
      </p:sp>
    </p:spTree>
    <p:extLst>
      <p:ext uri="{BB962C8B-B14F-4D97-AF65-F5344CB8AC3E}">
        <p14:creationId xmlns:p14="http://schemas.microsoft.com/office/powerpoint/2010/main" val="4023087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36</a:t>
            </a:fld>
            <a:endParaRPr lang="zh-CN" altLang="en-US"/>
          </a:p>
        </p:txBody>
      </p:sp>
    </p:spTree>
    <p:extLst>
      <p:ext uri="{BB962C8B-B14F-4D97-AF65-F5344CB8AC3E}">
        <p14:creationId xmlns:p14="http://schemas.microsoft.com/office/powerpoint/2010/main" val="1282468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37</a:t>
            </a:fld>
            <a:endParaRPr lang="zh-CN" altLang="en-US"/>
          </a:p>
        </p:txBody>
      </p:sp>
    </p:spTree>
    <p:extLst>
      <p:ext uri="{BB962C8B-B14F-4D97-AF65-F5344CB8AC3E}">
        <p14:creationId xmlns:p14="http://schemas.microsoft.com/office/powerpoint/2010/main" val="2836764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38</a:t>
            </a:fld>
            <a:endParaRPr lang="zh-CN" altLang="en-US"/>
          </a:p>
        </p:txBody>
      </p:sp>
    </p:spTree>
    <p:extLst>
      <p:ext uri="{BB962C8B-B14F-4D97-AF65-F5344CB8AC3E}">
        <p14:creationId xmlns:p14="http://schemas.microsoft.com/office/powerpoint/2010/main" val="2001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49</a:t>
            </a:fld>
            <a:endParaRPr lang="zh-CN" altLang="en-US"/>
          </a:p>
        </p:txBody>
      </p:sp>
    </p:spTree>
    <p:extLst>
      <p:ext uri="{BB962C8B-B14F-4D97-AF65-F5344CB8AC3E}">
        <p14:creationId xmlns:p14="http://schemas.microsoft.com/office/powerpoint/2010/main" val="2909322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55</a:t>
            </a:fld>
            <a:endParaRPr lang="zh-CN" altLang="en-US"/>
          </a:p>
        </p:txBody>
      </p:sp>
    </p:spTree>
    <p:extLst>
      <p:ext uri="{BB962C8B-B14F-4D97-AF65-F5344CB8AC3E}">
        <p14:creationId xmlns:p14="http://schemas.microsoft.com/office/powerpoint/2010/main" val="1612530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7D9106-6166-43D1-AA97-3D3C8CB9E253}" type="slidenum">
              <a:rPr lang="zh-CN" altLang="en-US" smtClean="0"/>
              <a:t>56</a:t>
            </a:fld>
            <a:endParaRPr lang="zh-CN" altLang="en-US"/>
          </a:p>
        </p:txBody>
      </p:sp>
    </p:spTree>
    <p:extLst>
      <p:ext uri="{BB962C8B-B14F-4D97-AF65-F5344CB8AC3E}">
        <p14:creationId xmlns:p14="http://schemas.microsoft.com/office/powerpoint/2010/main" val="158700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6</a:t>
            </a:fld>
            <a:endParaRPr lang="zh-CN" altLang="en-US"/>
          </a:p>
        </p:txBody>
      </p:sp>
    </p:spTree>
    <p:extLst>
      <p:ext uri="{BB962C8B-B14F-4D97-AF65-F5344CB8AC3E}">
        <p14:creationId xmlns:p14="http://schemas.microsoft.com/office/powerpoint/2010/main" val="337664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7</a:t>
            </a:fld>
            <a:endParaRPr lang="zh-CN" altLang="en-US"/>
          </a:p>
        </p:txBody>
      </p:sp>
    </p:spTree>
    <p:extLst>
      <p:ext uri="{BB962C8B-B14F-4D97-AF65-F5344CB8AC3E}">
        <p14:creationId xmlns:p14="http://schemas.microsoft.com/office/powerpoint/2010/main" val="385358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8</a:t>
            </a:fld>
            <a:endParaRPr lang="zh-CN" altLang="en-US"/>
          </a:p>
        </p:txBody>
      </p:sp>
    </p:spTree>
    <p:extLst>
      <p:ext uri="{BB962C8B-B14F-4D97-AF65-F5344CB8AC3E}">
        <p14:creationId xmlns:p14="http://schemas.microsoft.com/office/powerpoint/2010/main" val="61815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367433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11</a:t>
            </a:fld>
            <a:endParaRPr lang="zh-CN" altLang="en-US"/>
          </a:p>
        </p:txBody>
      </p:sp>
    </p:spTree>
    <p:extLst>
      <p:ext uri="{BB962C8B-B14F-4D97-AF65-F5344CB8AC3E}">
        <p14:creationId xmlns:p14="http://schemas.microsoft.com/office/powerpoint/2010/main" val="304876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12</a:t>
            </a:fld>
            <a:endParaRPr lang="zh-CN" altLang="en-US"/>
          </a:p>
        </p:txBody>
      </p:sp>
    </p:spTree>
    <p:extLst>
      <p:ext uri="{BB962C8B-B14F-4D97-AF65-F5344CB8AC3E}">
        <p14:creationId xmlns:p14="http://schemas.microsoft.com/office/powerpoint/2010/main" val="782547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 y="0"/>
            <a:ext cx="1219028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版式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正文页">
    <p:bg>
      <p:bgPr>
        <a:solidFill>
          <a:schemeClr val="bg1"/>
        </a:solidFill>
        <a:effectLst/>
      </p:bgPr>
    </p:bg>
    <p:spTree>
      <p:nvGrpSpPr>
        <p:cNvPr id="1" name=""/>
        <p:cNvGrpSpPr/>
        <p:nvPr/>
      </p:nvGrpSpPr>
      <p:grpSpPr>
        <a:xfrm>
          <a:off x="0" y="0"/>
          <a:ext cx="0" cy="0"/>
          <a:chOff x="0" y="0"/>
          <a:chExt cx="0" cy="0"/>
        </a:xfrm>
      </p:grpSpPr>
      <p:sp>
        <p:nvSpPr>
          <p:cNvPr id="8" name="TextBox 21"/>
          <p:cNvSpPr txBox="1"/>
          <p:nvPr userDrawn="1"/>
        </p:nvSpPr>
        <p:spPr>
          <a:xfrm>
            <a:off x="1117785" y="340304"/>
            <a:ext cx="8308813" cy="492443"/>
          </a:xfrm>
          <a:prstGeom prst="rect">
            <a:avLst/>
          </a:prstGeom>
          <a:noFill/>
        </p:spPr>
        <p:txBody>
          <a:bodyPr wrap="square" rtlCol="0">
            <a:spAutoFit/>
          </a:bodyPr>
          <a:lstStyle/>
          <a:p>
            <a:r>
              <a:rPr kumimoji="1" lang="en-US" altLang="zh-CN"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2021</a:t>
            </a:r>
            <a:r>
              <a:rPr kumimoji="1" lang="zh-CN" altLang="en-US"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全国两会基本情况介绍</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25" y="95665"/>
            <a:ext cx="1299145" cy="893162"/>
          </a:xfrm>
          <a:prstGeom prst="rect">
            <a:avLst/>
          </a:prstGeom>
        </p:spPr>
      </p:pic>
      <p:cxnSp>
        <p:nvCxnSpPr>
          <p:cNvPr id="21" name="直接连接符 20"/>
          <p:cNvCxnSpPr/>
          <p:nvPr userDrawn="1"/>
        </p:nvCxnSpPr>
        <p:spPr>
          <a:xfrm flipH="1">
            <a:off x="11606244" y="840302"/>
            <a:ext cx="585756"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967563" y="866505"/>
            <a:ext cx="8281141"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9337" y="84464"/>
            <a:ext cx="2259386" cy="897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正文页">
    <p:bg>
      <p:bgPr>
        <a:solidFill>
          <a:schemeClr val="bg1"/>
        </a:solidFill>
        <a:effectLst/>
      </p:bgPr>
    </p:bg>
    <p:spTree>
      <p:nvGrpSpPr>
        <p:cNvPr id="1" name=""/>
        <p:cNvGrpSpPr/>
        <p:nvPr/>
      </p:nvGrpSpPr>
      <p:grpSpPr>
        <a:xfrm>
          <a:off x="0" y="0"/>
          <a:ext cx="0" cy="0"/>
          <a:chOff x="0" y="0"/>
          <a:chExt cx="0" cy="0"/>
        </a:xfrm>
      </p:grpSpPr>
      <p:sp>
        <p:nvSpPr>
          <p:cNvPr id="8" name="TextBox 21"/>
          <p:cNvSpPr txBox="1"/>
          <p:nvPr userDrawn="1"/>
        </p:nvSpPr>
        <p:spPr>
          <a:xfrm>
            <a:off x="1117785" y="340304"/>
            <a:ext cx="8308813" cy="492443"/>
          </a:xfrm>
          <a:prstGeom prst="rect">
            <a:avLst/>
          </a:prstGeom>
          <a:noFill/>
        </p:spPr>
        <p:txBody>
          <a:bodyPr wrap="square" rtlCol="0">
            <a:spAutoFit/>
          </a:bodyPr>
          <a:lstStyle/>
          <a:p>
            <a:r>
              <a:rPr kumimoji="1" lang="en-US" altLang="zh-CN"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2020</a:t>
            </a:r>
            <a:r>
              <a:rPr kumimoji="1" lang="zh-CN" altLang="en-US"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年工作回顾</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25" y="95665"/>
            <a:ext cx="1299145" cy="893162"/>
          </a:xfrm>
          <a:prstGeom prst="rect">
            <a:avLst/>
          </a:prstGeom>
        </p:spPr>
      </p:pic>
      <p:cxnSp>
        <p:nvCxnSpPr>
          <p:cNvPr id="21" name="直接连接符 20"/>
          <p:cNvCxnSpPr/>
          <p:nvPr userDrawn="1"/>
        </p:nvCxnSpPr>
        <p:spPr>
          <a:xfrm flipH="1">
            <a:off x="11606244" y="840302"/>
            <a:ext cx="585756"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967563" y="866505"/>
            <a:ext cx="8281141"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9337" y="84464"/>
            <a:ext cx="2259386" cy="897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正文页">
    <p:bg>
      <p:bgPr>
        <a:solidFill>
          <a:schemeClr val="bg1"/>
        </a:solidFill>
        <a:effectLst/>
      </p:bgPr>
    </p:bg>
    <p:spTree>
      <p:nvGrpSpPr>
        <p:cNvPr id="1" name=""/>
        <p:cNvGrpSpPr/>
        <p:nvPr/>
      </p:nvGrpSpPr>
      <p:grpSpPr>
        <a:xfrm>
          <a:off x="0" y="0"/>
          <a:ext cx="0" cy="0"/>
          <a:chOff x="0" y="0"/>
          <a:chExt cx="0" cy="0"/>
        </a:xfrm>
      </p:grpSpPr>
      <p:sp>
        <p:nvSpPr>
          <p:cNvPr id="8" name="TextBox 21"/>
          <p:cNvSpPr txBox="1"/>
          <p:nvPr userDrawn="1"/>
        </p:nvSpPr>
        <p:spPr>
          <a:xfrm>
            <a:off x="1117785" y="340304"/>
            <a:ext cx="8308813" cy="430887"/>
          </a:xfrm>
          <a:prstGeom prst="rect">
            <a:avLst/>
          </a:prstGeom>
          <a:noFill/>
        </p:spPr>
        <p:txBody>
          <a:bodyPr wrap="square" rtlCol="0">
            <a:spAutoFit/>
          </a:bodyPr>
          <a:lstStyle/>
          <a:p>
            <a:r>
              <a:rPr kumimoji="1" lang="zh-CN" altLang="en-US" sz="2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“十三五”时期发展成就和“十四五”时期主要目标任务</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25" y="95665"/>
            <a:ext cx="1299145" cy="893162"/>
          </a:xfrm>
          <a:prstGeom prst="rect">
            <a:avLst/>
          </a:prstGeom>
        </p:spPr>
      </p:pic>
      <p:cxnSp>
        <p:nvCxnSpPr>
          <p:cNvPr id="21" name="直接连接符 20"/>
          <p:cNvCxnSpPr/>
          <p:nvPr userDrawn="1"/>
        </p:nvCxnSpPr>
        <p:spPr>
          <a:xfrm flipH="1">
            <a:off x="11606244" y="840302"/>
            <a:ext cx="585756"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967563" y="866505"/>
            <a:ext cx="8281141"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9337" y="84464"/>
            <a:ext cx="2259386" cy="897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正文页">
    <p:bg>
      <p:bgPr>
        <a:solidFill>
          <a:schemeClr val="bg1"/>
        </a:solidFill>
        <a:effectLst/>
      </p:bgPr>
    </p:bg>
    <p:spTree>
      <p:nvGrpSpPr>
        <p:cNvPr id="1" name=""/>
        <p:cNvGrpSpPr/>
        <p:nvPr/>
      </p:nvGrpSpPr>
      <p:grpSpPr>
        <a:xfrm>
          <a:off x="0" y="0"/>
          <a:ext cx="0" cy="0"/>
          <a:chOff x="0" y="0"/>
          <a:chExt cx="0" cy="0"/>
        </a:xfrm>
      </p:grpSpPr>
      <p:sp>
        <p:nvSpPr>
          <p:cNvPr id="8" name="TextBox 21"/>
          <p:cNvSpPr txBox="1"/>
          <p:nvPr userDrawn="1"/>
        </p:nvSpPr>
        <p:spPr>
          <a:xfrm>
            <a:off x="1117785" y="340304"/>
            <a:ext cx="8308813" cy="492443"/>
          </a:xfrm>
          <a:prstGeom prst="rect">
            <a:avLst/>
          </a:prstGeom>
          <a:noFill/>
        </p:spPr>
        <p:txBody>
          <a:bodyPr wrap="square" rtlCol="0">
            <a:spAutoFit/>
          </a:bodyPr>
          <a:lstStyle/>
          <a:p>
            <a:r>
              <a:rPr kumimoji="1" lang="en-US" altLang="zh-CN"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2021</a:t>
            </a:r>
            <a:r>
              <a:rPr kumimoji="1" lang="zh-CN" altLang="en-US"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年重点工作</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25" y="95665"/>
            <a:ext cx="1299145" cy="893162"/>
          </a:xfrm>
          <a:prstGeom prst="rect">
            <a:avLst/>
          </a:prstGeom>
        </p:spPr>
      </p:pic>
      <p:cxnSp>
        <p:nvCxnSpPr>
          <p:cNvPr id="21" name="直接连接符 20"/>
          <p:cNvCxnSpPr/>
          <p:nvPr userDrawn="1"/>
        </p:nvCxnSpPr>
        <p:spPr>
          <a:xfrm flipH="1">
            <a:off x="11606244" y="840302"/>
            <a:ext cx="585756"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967563" y="866505"/>
            <a:ext cx="8281141"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9337" y="84464"/>
            <a:ext cx="2259386" cy="897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正文页">
    <p:bg>
      <p:bgPr>
        <a:solidFill>
          <a:schemeClr val="bg1"/>
        </a:solidFill>
        <a:effectLst/>
      </p:bgPr>
    </p:bg>
    <p:spTree>
      <p:nvGrpSpPr>
        <p:cNvPr id="1" name=""/>
        <p:cNvGrpSpPr/>
        <p:nvPr/>
      </p:nvGrpSpPr>
      <p:grpSpPr>
        <a:xfrm>
          <a:off x="0" y="0"/>
          <a:ext cx="0" cy="0"/>
          <a:chOff x="0" y="0"/>
          <a:chExt cx="0" cy="0"/>
        </a:xfrm>
      </p:grpSpPr>
      <p:sp>
        <p:nvSpPr>
          <p:cNvPr id="8" name="TextBox 21"/>
          <p:cNvSpPr txBox="1"/>
          <p:nvPr userDrawn="1"/>
        </p:nvSpPr>
        <p:spPr>
          <a:xfrm>
            <a:off x="1117785" y="340304"/>
            <a:ext cx="8308813" cy="492443"/>
          </a:xfrm>
          <a:prstGeom prst="rect">
            <a:avLst/>
          </a:prstGeom>
          <a:noFill/>
        </p:spPr>
        <p:txBody>
          <a:bodyPr wrap="square" rtlCol="0">
            <a:spAutoFit/>
          </a:bodyPr>
          <a:lstStyle/>
          <a:p>
            <a:r>
              <a:rPr kumimoji="1" lang="zh-CN" altLang="en-US"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两会十大经济民生“潜台词”解读</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25" y="95665"/>
            <a:ext cx="1299145" cy="893162"/>
          </a:xfrm>
          <a:prstGeom prst="rect">
            <a:avLst/>
          </a:prstGeom>
        </p:spPr>
      </p:pic>
      <p:cxnSp>
        <p:nvCxnSpPr>
          <p:cNvPr id="21" name="直接连接符 20"/>
          <p:cNvCxnSpPr/>
          <p:nvPr userDrawn="1"/>
        </p:nvCxnSpPr>
        <p:spPr>
          <a:xfrm flipH="1">
            <a:off x="11606244" y="840302"/>
            <a:ext cx="585756"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967563" y="866505"/>
            <a:ext cx="8281141"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9337" y="84464"/>
            <a:ext cx="2259386" cy="897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正文页">
    <p:bg>
      <p:bgPr>
        <a:solidFill>
          <a:schemeClr val="bg1"/>
        </a:solidFill>
        <a:effectLst/>
      </p:bgPr>
    </p:bg>
    <p:spTree>
      <p:nvGrpSpPr>
        <p:cNvPr id="1" name=""/>
        <p:cNvGrpSpPr/>
        <p:nvPr/>
      </p:nvGrpSpPr>
      <p:grpSpPr>
        <a:xfrm>
          <a:off x="0" y="0"/>
          <a:ext cx="0" cy="0"/>
          <a:chOff x="0" y="0"/>
          <a:chExt cx="0" cy="0"/>
        </a:xfrm>
      </p:grpSpPr>
      <p:sp>
        <p:nvSpPr>
          <p:cNvPr id="8" name="TextBox 21"/>
          <p:cNvSpPr txBox="1"/>
          <p:nvPr userDrawn="1"/>
        </p:nvSpPr>
        <p:spPr>
          <a:xfrm>
            <a:off x="1117785" y="319038"/>
            <a:ext cx="8308813" cy="492443"/>
          </a:xfrm>
          <a:prstGeom prst="rect">
            <a:avLst/>
          </a:prstGeom>
          <a:noFill/>
        </p:spPr>
        <p:txBody>
          <a:bodyPr wrap="square" rtlCol="0">
            <a:spAutoFit/>
          </a:bodyPr>
          <a:lstStyle/>
          <a:p>
            <a:r>
              <a:rPr kumimoji="1" lang="zh-CN" altLang="en-US"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今年要办这</a:t>
            </a:r>
            <a:r>
              <a:rPr kumimoji="1" lang="en-US" altLang="zh-CN"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50</a:t>
            </a:r>
            <a:r>
              <a:rPr kumimoji="1" lang="zh-CN" altLang="en-US"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件大事！</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25" y="95665"/>
            <a:ext cx="1299145" cy="893162"/>
          </a:xfrm>
          <a:prstGeom prst="rect">
            <a:avLst/>
          </a:prstGeom>
        </p:spPr>
      </p:pic>
      <p:cxnSp>
        <p:nvCxnSpPr>
          <p:cNvPr id="21" name="直接连接符 20"/>
          <p:cNvCxnSpPr/>
          <p:nvPr userDrawn="1"/>
        </p:nvCxnSpPr>
        <p:spPr>
          <a:xfrm flipH="1">
            <a:off x="11606244" y="840302"/>
            <a:ext cx="585756"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967563" y="866505"/>
            <a:ext cx="8281141" cy="0"/>
          </a:xfrm>
          <a:prstGeom prst="line">
            <a:avLst/>
          </a:prstGeom>
          <a:ln>
            <a:solidFill>
              <a:srgbClr val="B82E24"/>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9337" y="84464"/>
            <a:ext cx="2259386" cy="897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6_标题和内容">
    <p:bg>
      <p:bgPr>
        <a:solidFill>
          <a:schemeClr val="bg1"/>
        </a:solidFill>
        <a:effectLst/>
      </p:bgPr>
    </p:bg>
    <p:spTree>
      <p:nvGrpSpPr>
        <p:cNvPr id="1" name=""/>
        <p:cNvGrpSpPr/>
        <p:nvPr/>
      </p:nvGrpSpPr>
      <p:grpSpPr>
        <a:xfrm>
          <a:off x="0" y="0"/>
          <a:ext cx="0" cy="0"/>
          <a:chOff x="0" y="0"/>
          <a:chExt cx="0" cy="0"/>
        </a:xfrm>
      </p:grpSpPr>
      <p:cxnSp>
        <p:nvCxnSpPr>
          <p:cNvPr id="11" name="直接连接符 10"/>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2" descr="E:\0000000我图PPT\00001PNG素材\01党委政府\天安门抽象.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9871534" y="60479"/>
            <a:ext cx="2308888" cy="9674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202274" y="297712"/>
            <a:ext cx="1130163" cy="916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文本框 1"/>
          <p:cNvSpPr txBox="1"/>
          <p:nvPr userDrawn="1"/>
        </p:nvSpPr>
        <p:spPr>
          <a:xfrm>
            <a:off x="0" y="7744409"/>
            <a:ext cx="1891865" cy="215444"/>
          </a:xfrm>
          <a:prstGeom prst="rect">
            <a:avLst/>
          </a:prstGeom>
          <a:noFill/>
        </p:spPr>
        <p:txBody>
          <a:bodyPr wrap="none" rtlCol="0">
            <a:spAutoFit/>
          </a:bodyPr>
          <a:lstStyle/>
          <a:p>
            <a:r>
              <a:rPr lang="zh-CN" altLang="en-US" sz="800" dirty="0">
                <a:solidFill>
                  <a:schemeClr val="bg1">
                    <a:lumMod val="85000"/>
                  </a:schemeClr>
                </a:solidFill>
              </a:rPr>
              <a:t>宏图网</a:t>
            </a:r>
            <a:r>
              <a:rPr lang="en-US" altLang="zh-CN" sz="800" dirty="0">
                <a:solidFill>
                  <a:schemeClr val="bg1">
                    <a:lumMod val="85000"/>
                  </a:schemeClr>
                </a:solidFill>
              </a:rPr>
              <a:t>-</a:t>
            </a:r>
            <a:r>
              <a:rPr lang="zh-CN" altLang="en-US" sz="800" dirty="0">
                <a:solidFill>
                  <a:schemeClr val="bg1">
                    <a:lumMod val="85000"/>
                  </a:schemeClr>
                </a:solidFill>
              </a:rPr>
              <a:t>客服微信</a:t>
            </a:r>
            <a:r>
              <a:rPr lang="en-US" altLang="zh-CN" sz="800" dirty="0">
                <a:solidFill>
                  <a:schemeClr val="bg1">
                    <a:lumMod val="85000"/>
                  </a:schemeClr>
                </a:solidFill>
              </a:rPr>
              <a:t>QQ</a:t>
            </a:r>
            <a:r>
              <a:rPr lang="zh-CN" altLang="en-US" sz="800" dirty="0">
                <a:solidFill>
                  <a:schemeClr val="bg1">
                    <a:lumMod val="85000"/>
                  </a:schemeClr>
                </a:solidFill>
              </a:rPr>
              <a:t>同号：</a:t>
            </a:r>
            <a:r>
              <a:rPr lang="en-US" altLang="zh-CN" sz="800" dirty="0">
                <a:solidFill>
                  <a:schemeClr val="bg1">
                    <a:lumMod val="85000"/>
                  </a:schemeClr>
                </a:solidFill>
              </a:rPr>
              <a:t>284949318</a:t>
            </a:r>
            <a:endParaRPr lang="zh-CN" altLang="en-US" sz="800" dirty="0">
              <a:solidFill>
                <a:schemeClr val="bg1">
                  <a:lumMod val="8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38.png"/><Relationship Id="rId4" Type="http://schemas.openxmlformats.org/officeDocument/2006/relationships/tags" Target="../tags/tag4.xml"/><Relationship Id="rId9"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5002477" y="4374680"/>
            <a:ext cx="2271300" cy="416934"/>
            <a:chOff x="3963749" y="4383613"/>
            <a:chExt cx="2271300" cy="416934"/>
          </a:xfrm>
        </p:grpSpPr>
        <p:grpSp>
          <p:nvGrpSpPr>
            <p:cNvPr id="103" name="组合 102"/>
            <p:cNvGrpSpPr/>
            <p:nvPr/>
          </p:nvGrpSpPr>
          <p:grpSpPr>
            <a:xfrm>
              <a:off x="3963749" y="4383613"/>
              <a:ext cx="416937" cy="416934"/>
              <a:chOff x="891974" y="4415843"/>
              <a:chExt cx="450443" cy="450443"/>
            </a:xfrm>
          </p:grpSpPr>
          <p:sp>
            <p:nvSpPr>
              <p:cNvPr id="104" name="椭圆 103"/>
              <p:cNvSpPr/>
              <p:nvPr/>
            </p:nvSpPr>
            <p:spPr>
              <a:xfrm>
                <a:off x="891974" y="4415843"/>
                <a:ext cx="450443" cy="450443"/>
              </a:xfrm>
              <a:prstGeom prst="ellipse">
                <a:avLst/>
              </a:prstGeom>
              <a:noFill/>
              <a:ln w="1270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05" name="椭圆 39"/>
              <p:cNvSpPr/>
              <p:nvPr/>
            </p:nvSpPr>
            <p:spPr>
              <a:xfrm>
                <a:off x="993275" y="4502064"/>
                <a:ext cx="247839" cy="278000"/>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rgbClr val="C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106" name="文本框 105"/>
            <p:cNvSpPr txBox="1"/>
            <p:nvPr/>
          </p:nvSpPr>
          <p:spPr>
            <a:xfrm>
              <a:off x="4434556" y="4422803"/>
              <a:ext cx="1800493" cy="369332"/>
            </a:xfrm>
            <a:prstGeom prst="rect">
              <a:avLst/>
            </a:prstGeom>
            <a:noFill/>
          </p:spPr>
          <p:txBody>
            <a:bodyPr wrap="none" rtlCol="0">
              <a:spAutoFit/>
              <a:scene3d>
                <a:camera prst="orthographicFront"/>
                <a:lightRig rig="threePt" dir="t"/>
              </a:scene3d>
              <a:sp3d contourW="12700"/>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a:solidFill>
                    <a:schemeClr val="bg2">
                      <a:lumMod val="2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党委宣传统战部</a:t>
              </a:r>
              <a:endParaRPr kumimoji="0" lang="zh-CN" altLang="en-US" b="0" i="0" u="none" strike="noStrike" kern="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pic>
        <p:nvPicPr>
          <p:cNvPr id="9" name="行进的步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89" y="84841"/>
            <a:ext cx="609600" cy="609600"/>
          </a:xfrm>
          <a:prstGeom prst="rect">
            <a:avLst/>
          </a:prstGeom>
        </p:spPr>
      </p:pic>
      <p:sp>
        <p:nvSpPr>
          <p:cNvPr id="96" name="矩形 95"/>
          <p:cNvSpPr/>
          <p:nvPr/>
        </p:nvSpPr>
        <p:spPr>
          <a:xfrm>
            <a:off x="2517476" y="3307775"/>
            <a:ext cx="7459093" cy="415498"/>
          </a:xfrm>
          <a:prstGeom prst="rect">
            <a:avLst/>
          </a:prstGeom>
        </p:spPr>
        <p:txBody>
          <a:bodyPr wrap="none">
            <a:spAutoFit/>
          </a:bodyPr>
          <a:lstStyle/>
          <a:p>
            <a:pPr algn="ctr"/>
            <a:r>
              <a:rPr lang="zh-CN" altLang="en-US" sz="2100" dirty="0">
                <a:solidFill>
                  <a:schemeClr val="tx1">
                    <a:lumMod val="65000"/>
                    <a:lumOff val="35000"/>
                  </a:schemeClr>
                </a:solidFill>
                <a:latin typeface="字魂35号-经典雅黑" panose="00000500000000000000" pitchFamily="2" charset="-122"/>
                <a:ea typeface="字魂35号-经典雅黑" panose="00000500000000000000" pitchFamily="2" charset="-122"/>
              </a:rPr>
              <a:t>认真贯彻落实</a:t>
            </a:r>
            <a:r>
              <a:rPr lang="en-US" altLang="zh-CN" sz="2100" dirty="0">
                <a:solidFill>
                  <a:schemeClr val="tx1">
                    <a:lumMod val="65000"/>
                    <a:lumOff val="35000"/>
                  </a:schemeClr>
                </a:solidFill>
                <a:latin typeface="字魂35号-经典雅黑" panose="00000500000000000000" pitchFamily="2" charset="-122"/>
                <a:ea typeface="字魂35号-经典雅黑" panose="00000500000000000000" pitchFamily="2" charset="-122"/>
              </a:rPr>
              <a:t>2021</a:t>
            </a:r>
            <a:r>
              <a:rPr lang="zh-CN" altLang="en-US" sz="2100" dirty="0">
                <a:solidFill>
                  <a:schemeClr val="tx1">
                    <a:lumMod val="65000"/>
                    <a:lumOff val="35000"/>
                  </a:schemeClr>
                </a:solidFill>
                <a:latin typeface="字魂35号-经典雅黑" panose="00000500000000000000" pitchFamily="2" charset="-122"/>
                <a:ea typeface="字魂35号-经典雅黑" panose="00000500000000000000" pitchFamily="2" charset="-122"/>
              </a:rPr>
              <a:t>全国两会精神解读学习政府工作重点内容</a:t>
            </a:r>
          </a:p>
        </p:txBody>
      </p:sp>
      <p:sp>
        <p:nvSpPr>
          <p:cNvPr id="5" name="矩形 4"/>
          <p:cNvSpPr/>
          <p:nvPr/>
        </p:nvSpPr>
        <p:spPr>
          <a:xfrm>
            <a:off x="2344888" y="2063541"/>
            <a:ext cx="7746553" cy="1200329"/>
          </a:xfrm>
          <a:prstGeom prst="rect">
            <a:avLst/>
          </a:prstGeom>
          <a:noFill/>
        </p:spPr>
        <p:txBody>
          <a:bodyPr wrap="square" rtlCol="0">
            <a:spAutoFit/>
          </a:bodyPr>
          <a:lstStyle/>
          <a:p>
            <a:pPr algn="ctr"/>
            <a:r>
              <a:rPr lang="zh-CN" altLang="en-US" sz="7200" b="1" dirty="0">
                <a:gradFill>
                  <a:gsLst>
                    <a:gs pos="0">
                      <a:srgbClr val="FF0000"/>
                    </a:gs>
                    <a:gs pos="100000">
                      <a:srgbClr val="DE0000"/>
                    </a:gs>
                  </a:gsLst>
                  <a:lin ang="5400000" scaled="0"/>
                </a:gradFill>
                <a:effectLst>
                  <a:glow rad="152400">
                    <a:schemeClr val="bg1"/>
                  </a:glow>
                </a:effectLst>
                <a:latin typeface="字魂35号-经典雅黑" panose="00000500000000000000" pitchFamily="2" charset="-122"/>
                <a:ea typeface="字魂35号-经典雅黑" panose="00000500000000000000" pitchFamily="2" charset="-122"/>
                <a:cs typeface="+mn-ea"/>
              </a:rPr>
              <a:t>政府工作报告解读</a:t>
            </a:r>
          </a:p>
        </p:txBody>
      </p:sp>
      <p:pic>
        <p:nvPicPr>
          <p:cNvPr id="88" name="图片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3757" y="744264"/>
            <a:ext cx="3629205" cy="1442104"/>
          </a:xfrm>
          <a:prstGeom prst="rect">
            <a:avLst/>
          </a:prstGeom>
        </p:spPr>
      </p:pic>
      <p:grpSp>
        <p:nvGrpSpPr>
          <p:cNvPr id="19" name="组合 18"/>
          <p:cNvGrpSpPr/>
          <p:nvPr/>
        </p:nvGrpSpPr>
        <p:grpSpPr>
          <a:xfrm>
            <a:off x="2951128" y="3734666"/>
            <a:ext cx="6417141" cy="400110"/>
            <a:chOff x="2951128" y="3734666"/>
            <a:chExt cx="6417141" cy="400110"/>
          </a:xfrm>
        </p:grpSpPr>
        <p:sp>
          <p:nvSpPr>
            <p:cNvPr id="20" name="矩形 19"/>
            <p:cNvSpPr/>
            <p:nvPr/>
          </p:nvSpPr>
          <p:spPr>
            <a:xfrm>
              <a:off x="2951128" y="3734666"/>
              <a:ext cx="6417141" cy="400110"/>
            </a:xfrm>
            <a:prstGeom prst="rect">
              <a:avLst/>
            </a:prstGeom>
            <a:noFill/>
          </p:spPr>
          <p:txBody>
            <a:bodyPr wrap="square" rtlCol="0">
              <a:spAutoFit/>
            </a:bodyPr>
            <a:lstStyle/>
            <a:p>
              <a:pPr algn="ctr"/>
              <a:r>
                <a:rPr kumimoji="1" lang="zh-CN" altLang="en-US" sz="2000"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字魂58号-创中黑-Regular" panose="00000500000000000000" pitchFamily="2" charset="-122"/>
                </a:rPr>
                <a:t>含政府工作报告解读</a:t>
              </a:r>
              <a:r>
                <a:rPr kumimoji="1" lang="en-US" altLang="zh-CN" sz="2000"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字魂58号-创中黑-Regular" panose="00000500000000000000" pitchFamily="2" charset="-122"/>
                </a:rPr>
                <a:t>/</a:t>
              </a:r>
              <a:r>
                <a:rPr kumimoji="1" lang="zh-CN" altLang="en-US" sz="2000"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字魂58号-创中黑-Regular" panose="00000500000000000000" pitchFamily="2" charset="-122"/>
                </a:rPr>
                <a:t>报告亮点解读</a:t>
              </a:r>
              <a:r>
                <a:rPr kumimoji="1" lang="en-US" altLang="zh-CN" sz="2000"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字魂58号-创中黑-Regular" panose="00000500000000000000" pitchFamily="2" charset="-122"/>
                </a:rPr>
                <a:t>/</a:t>
              </a:r>
              <a:r>
                <a:rPr kumimoji="1" lang="zh-CN" altLang="en-US" sz="2000"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字魂58号-创中黑-Regular" panose="00000500000000000000" pitchFamily="2" charset="-122"/>
                </a:rPr>
                <a:t>原文文稿</a:t>
              </a:r>
              <a:endParaRPr kumimoji="1" lang="en-US" altLang="zh-CN" sz="2000"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字魂58号-创中黑-Regular" panose="00000500000000000000" pitchFamily="2" charset="-122"/>
              </a:endParaRPr>
            </a:p>
          </p:txBody>
        </p:sp>
        <p:sp>
          <p:nvSpPr>
            <p:cNvPr id="21" name="矩形 20"/>
            <p:cNvSpPr/>
            <p:nvPr/>
          </p:nvSpPr>
          <p:spPr>
            <a:xfrm>
              <a:off x="3296093" y="3763139"/>
              <a:ext cx="5720315" cy="3716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88"/>
                                        </p:tgtEl>
                                        <p:attrNameLst>
                                          <p:attrName>style.visibility</p:attrName>
                                        </p:attrNameLst>
                                      </p:cBhvr>
                                      <p:to>
                                        <p:strVal val="visible"/>
                                      </p:to>
                                    </p:set>
                                    <p:anim calcmode="lin" valueType="num">
                                      <p:cBhvr>
                                        <p:cTn id="10" dur="500" fill="hold"/>
                                        <p:tgtEl>
                                          <p:spTgt spid="88"/>
                                        </p:tgtEl>
                                        <p:attrNameLst>
                                          <p:attrName>ppt_w</p:attrName>
                                        </p:attrNameLst>
                                      </p:cBhvr>
                                      <p:tavLst>
                                        <p:tav tm="0">
                                          <p:val>
                                            <p:fltVal val="0"/>
                                          </p:val>
                                        </p:tav>
                                        <p:tav tm="100000">
                                          <p:val>
                                            <p:strVal val="#ppt_w"/>
                                          </p:val>
                                        </p:tav>
                                      </p:tavLst>
                                    </p:anim>
                                    <p:anim calcmode="lin" valueType="num">
                                      <p:cBhvr>
                                        <p:cTn id="11" dur="500" fill="hold"/>
                                        <p:tgtEl>
                                          <p:spTgt spid="88"/>
                                        </p:tgtEl>
                                        <p:attrNameLst>
                                          <p:attrName>ppt_h</p:attrName>
                                        </p:attrNameLst>
                                      </p:cBhvr>
                                      <p:tavLst>
                                        <p:tav tm="0">
                                          <p:val>
                                            <p:fltVal val="0"/>
                                          </p:val>
                                        </p:tav>
                                        <p:tav tm="100000">
                                          <p:val>
                                            <p:strVal val="#ppt_h"/>
                                          </p:val>
                                        </p:tav>
                                      </p:tavLst>
                                    </p:anim>
                                    <p:animEffect transition="in" filter="fade">
                                      <p:cBhvr>
                                        <p:cTn id="12" dur="500"/>
                                        <p:tgtEl>
                                          <p:spTgt spid="8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96">
                                            <p:txEl>
                                              <p:pRg st="0" end="0"/>
                                            </p:txEl>
                                          </p:spTgt>
                                        </p:tgtEl>
                                        <p:attrNameLst>
                                          <p:attrName>style.visibility</p:attrName>
                                        </p:attrNameLst>
                                      </p:cBhvr>
                                      <p:to>
                                        <p:strVal val="visible"/>
                                      </p:to>
                                    </p:set>
                                    <p:anim calcmode="lin" valueType="num">
                                      <p:cBhvr>
                                        <p:cTn id="20" dur="200" fill="hold"/>
                                        <p:tgtEl>
                                          <p:spTgt spid="9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200" fill="hold"/>
                                        <p:tgtEl>
                                          <p:spTgt spid="96">
                                            <p:txEl>
                                              <p:pRg st="0" end="0"/>
                                            </p:txEl>
                                          </p:spTgt>
                                        </p:tgtEl>
                                        <p:attrNameLst>
                                          <p:attrName>ppt_y</p:attrName>
                                        </p:attrNameLst>
                                      </p:cBhvr>
                                      <p:tavLst>
                                        <p:tav tm="0">
                                          <p:val>
                                            <p:strVal val="#ppt_y"/>
                                          </p:val>
                                        </p:tav>
                                        <p:tav tm="100000">
                                          <p:val>
                                            <p:strVal val="#ppt_y"/>
                                          </p:val>
                                        </p:tav>
                                      </p:tavLst>
                                    </p:anim>
                                    <p:anim calcmode="lin" valueType="num">
                                      <p:cBhvr>
                                        <p:cTn id="22" dur="200" fill="hold"/>
                                        <p:tgtEl>
                                          <p:spTgt spid="9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200" fill="hold"/>
                                        <p:tgtEl>
                                          <p:spTgt spid="9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00" tmFilter="0,0; .5, 1; 1, 1"/>
                                        <p:tgtEl>
                                          <p:spTgt spid="96">
                                            <p:txEl>
                                              <p:pRg st="0" end="0"/>
                                            </p:txEl>
                                          </p:spTgt>
                                        </p:tgtEl>
                                      </p:cBhvr>
                                    </p:animEffect>
                                  </p:childTnLst>
                                </p:cTn>
                              </p:par>
                            </p:childTnLst>
                          </p:cTn>
                        </p:par>
                        <p:par>
                          <p:cTn id="25" fill="hold">
                            <p:stCondLst>
                              <p:cond delay="1740"/>
                            </p:stCondLst>
                            <p:childTnLst>
                              <p:par>
                                <p:cTn id="26" presetID="52"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Scale>
                                      <p:cBhvr>
                                        <p:cTn id="2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9"/>
                                        </p:tgtEl>
                                        <p:attrNameLst>
                                          <p:attrName>ppt_x</p:attrName>
                                          <p:attrName>ppt_y</p:attrName>
                                        </p:attrNameLst>
                                      </p:cBhvr>
                                    </p:animMotion>
                                    <p:animEffect transition="in" filter="fade">
                                      <p:cBhvr>
                                        <p:cTn id="30" dur="1000"/>
                                        <p:tgtEl>
                                          <p:spTgt spid="19"/>
                                        </p:tgtEl>
                                      </p:cBhvr>
                                    </p:animEffect>
                                  </p:childTnLst>
                                </p:cTn>
                              </p:par>
                            </p:childTnLst>
                          </p:cTn>
                        </p:par>
                        <p:par>
                          <p:cTn id="31" fill="hold">
                            <p:stCondLst>
                              <p:cond delay="2740"/>
                            </p:stCondLst>
                            <p:childTnLst>
                              <p:par>
                                <p:cTn id="32" presetID="42" presetClass="entr" presetSubtype="0" fill="hold" nodeType="after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1000"/>
                                        <p:tgtEl>
                                          <p:spTgt spid="90"/>
                                        </p:tgtEl>
                                      </p:cBhvr>
                                    </p:animEffect>
                                    <p:anim calcmode="lin" valueType="num">
                                      <p:cBhvr>
                                        <p:cTn id="35" dur="1000" fill="hold"/>
                                        <p:tgtEl>
                                          <p:spTgt spid="90"/>
                                        </p:tgtEl>
                                        <p:attrNameLst>
                                          <p:attrName>ppt_x</p:attrName>
                                        </p:attrNameLst>
                                      </p:cBhvr>
                                      <p:tavLst>
                                        <p:tav tm="0">
                                          <p:val>
                                            <p:strVal val="#ppt_x"/>
                                          </p:val>
                                        </p:tav>
                                        <p:tav tm="100000">
                                          <p:val>
                                            <p:strVal val="#ppt_x"/>
                                          </p:val>
                                        </p:tav>
                                      </p:tavLst>
                                    </p:anim>
                                    <p:anim calcmode="lin" valueType="num">
                                      <p:cBhvr>
                                        <p:cTn id="36"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9"/>
                </p:tgtEl>
              </p:cMediaNode>
            </p:audio>
          </p:childTnLst>
        </p:cTn>
      </p:par>
    </p:tnLst>
    <p:bldLst>
      <p:bldP spid="96" grpId="0" build="allAtOnce"/>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同心圆 11"/>
          <p:cNvSpPr/>
          <p:nvPr/>
        </p:nvSpPr>
        <p:spPr>
          <a:xfrm>
            <a:off x="-1857775" y="-1575369"/>
            <a:ext cx="10008738" cy="10008738"/>
          </a:xfrm>
          <a:prstGeom prst="donut">
            <a:avLst>
              <a:gd name="adj" fmla="val 21009"/>
            </a:avLst>
          </a:prstGeom>
          <a:solidFill>
            <a:srgbClr val="FF3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chemeClr val="tx1"/>
              </a:solidFill>
            </a:endParaRPr>
          </a:p>
        </p:txBody>
      </p:sp>
      <p:sp>
        <p:nvSpPr>
          <p:cNvPr id="3" name="椭圆 2"/>
          <p:cNvSpPr/>
          <p:nvPr/>
        </p:nvSpPr>
        <p:spPr>
          <a:xfrm rot="3600000">
            <a:off x="10816520" y="5640928"/>
            <a:ext cx="2554113" cy="2554113"/>
          </a:xfrm>
          <a:prstGeom prst="ellipse">
            <a:avLst/>
          </a:prstGeom>
          <a:gradFill>
            <a:gsLst>
              <a:gs pos="0">
                <a:srgbClr val="F88F44"/>
              </a:gs>
              <a:gs pos="100000">
                <a:srgbClr val="FD3B68"/>
              </a:gs>
            </a:gsLst>
            <a:lin ang="14400000" scaled="0"/>
          </a:gradFill>
          <a:ln>
            <a:noFill/>
          </a:ln>
        </p:spPr>
        <p:txBody>
          <a:bodyPr vert="horz" wrap="square" lIns="91440" tIns="45720" rIns="91440" bIns="45720" numCol="1" anchor="t" anchorCtr="0" compatLnSpc="1"/>
          <a:lstStyle/>
          <a:p>
            <a:endParaRPr lang="zh-CN" altLang="en-US">
              <a:solidFill>
                <a:schemeClr val="tx1"/>
              </a:solidFill>
            </a:endParaRPr>
          </a:p>
        </p:txBody>
      </p:sp>
      <p:sp>
        <p:nvSpPr>
          <p:cNvPr id="4" name="圆角矩形 3"/>
          <p:cNvSpPr/>
          <p:nvPr/>
        </p:nvSpPr>
        <p:spPr>
          <a:xfrm rot="16200000">
            <a:off x="5343763" y="-509336"/>
            <a:ext cx="3488984" cy="7876672"/>
          </a:xfrm>
          <a:prstGeom prst="roundRect">
            <a:avLst>
              <a:gd name="adj" fmla="val 50000"/>
            </a:avLst>
          </a:prstGeom>
          <a:solidFill>
            <a:schemeClr val="bg1"/>
          </a:solidFill>
          <a:ln>
            <a:noFill/>
          </a:ln>
          <a:effectLst>
            <a:outerShdw blurRad="482600" dist="165100" dir="5400000" algn="t" rotWithShape="0">
              <a:schemeClr val="tx1">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lt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856617" y="2151943"/>
            <a:ext cx="2573867" cy="2554113"/>
            <a:chOff x="1856617" y="2151943"/>
            <a:chExt cx="2573867" cy="2554113"/>
          </a:xfrm>
        </p:grpSpPr>
        <p:sp>
          <p:nvSpPr>
            <p:cNvPr id="6" name="椭圆 5"/>
            <p:cNvSpPr/>
            <p:nvPr/>
          </p:nvSpPr>
          <p:spPr>
            <a:xfrm rot="3600000">
              <a:off x="1872861" y="2151943"/>
              <a:ext cx="2554113" cy="2554113"/>
            </a:xfrm>
            <a:prstGeom prst="ellipse">
              <a:avLst/>
            </a:prstGeom>
            <a:gradFill>
              <a:gsLst>
                <a:gs pos="0">
                  <a:srgbClr val="F88F44"/>
                </a:gs>
                <a:gs pos="100000">
                  <a:srgbClr val="FD3B68"/>
                </a:gs>
              </a:gsLst>
              <a:lin ang="14400000" scaled="0"/>
            </a:gradFill>
            <a:ln>
              <a:noFill/>
            </a:ln>
          </p:spPr>
          <p:txBody>
            <a:bodyPr vert="horz" wrap="square" lIns="91440" tIns="45720" rIns="91440" bIns="45720" numCol="1" anchor="t" anchorCtr="0" compatLnSpc="1"/>
            <a:lstStyle/>
            <a:p>
              <a:endParaRPr lang="zh-CN" altLang="en-US">
                <a:solidFill>
                  <a:schemeClr val="tx1"/>
                </a:solidFill>
              </a:endParaRPr>
            </a:p>
          </p:txBody>
        </p:sp>
        <p:sp>
          <p:nvSpPr>
            <p:cNvPr id="7" name="文本框 6"/>
            <p:cNvSpPr txBox="1"/>
            <p:nvPr/>
          </p:nvSpPr>
          <p:spPr>
            <a:xfrm>
              <a:off x="1856617" y="2828834"/>
              <a:ext cx="2573867" cy="1200329"/>
            </a:xfrm>
            <a:prstGeom prst="rect">
              <a:avLst/>
            </a:prstGeom>
            <a:noFill/>
          </p:spPr>
          <p:txBody>
            <a:bodyPr wrap="square" rtlCol="0">
              <a:spAutoFit/>
            </a:bodyPr>
            <a:lstStyle/>
            <a:p>
              <a:pPr algn="ctr"/>
              <a:r>
                <a:rPr kumimoji="1" lang="en-US" altLang="zh-CN" sz="7200" b="1" dirty="0">
                  <a:solidFill>
                    <a:schemeClr val="bg1"/>
                  </a:solidFill>
                  <a:latin typeface="Source Han Sans SC" panose="020B0500000000000000" pitchFamily="34" charset="-128"/>
                  <a:ea typeface="Source Han Sans SC" panose="020B0500000000000000" pitchFamily="34" charset="-128"/>
                </a:rPr>
                <a:t>01</a:t>
              </a:r>
              <a:endParaRPr kumimoji="1" lang="zh-CN" altLang="en-US" sz="7200" b="1" dirty="0">
                <a:solidFill>
                  <a:schemeClr val="bg1"/>
                </a:solidFill>
                <a:latin typeface="Source Han Sans SC" panose="020B0500000000000000" pitchFamily="34" charset="-128"/>
                <a:ea typeface="Source Han Sans SC" panose="020B0500000000000000" pitchFamily="34" charset="-128"/>
              </a:endParaRPr>
            </a:p>
          </p:txBody>
        </p:sp>
      </p:grpSp>
      <p:sp>
        <p:nvSpPr>
          <p:cNvPr id="13" name="矩形 12"/>
          <p:cNvSpPr/>
          <p:nvPr/>
        </p:nvSpPr>
        <p:spPr>
          <a:xfrm>
            <a:off x="4669022" y="2828834"/>
            <a:ext cx="5977243" cy="954107"/>
          </a:xfrm>
          <a:prstGeom prst="rect">
            <a:avLst/>
          </a:prstGeom>
          <a:noFill/>
        </p:spPr>
        <p:txBody>
          <a:bodyPr wrap="square" rtlCol="0">
            <a:spAutoFit/>
          </a:bodyPr>
          <a:lstStyle/>
          <a:p>
            <a:pPr algn="ctr"/>
            <a:r>
              <a:rPr kumimoji="1" lang="en-US" altLang="zh-CN" sz="5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2020</a:t>
            </a:r>
            <a:r>
              <a:rPr kumimoji="1" lang="zh-CN" altLang="en-US" sz="5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年工作回顾</a:t>
            </a:r>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par>
                                <p:cTn id="8" presetID="2" presetClass="entr" presetSubtype="8" decel="10000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22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
                                        <p:tgtEl>
                                          <p:spTgt spid="3"/>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14" name="组合 13"/>
          <p:cNvGrpSpPr/>
          <p:nvPr/>
        </p:nvGrpSpPr>
        <p:grpSpPr>
          <a:xfrm>
            <a:off x="664076" y="2357641"/>
            <a:ext cx="2148695" cy="3819877"/>
            <a:chOff x="664076" y="2230048"/>
            <a:chExt cx="2148695" cy="3819877"/>
          </a:xfrm>
        </p:grpSpPr>
        <p:sp>
          <p:nvSpPr>
            <p:cNvPr id="2" name="矩形 1"/>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11" name="TextBox 44"/>
            <p:cNvSpPr txBox="1"/>
            <p:nvPr/>
          </p:nvSpPr>
          <p:spPr>
            <a:xfrm>
              <a:off x="1360965" y="2230048"/>
              <a:ext cx="793486" cy="430886"/>
            </a:xfrm>
            <a:prstGeom prst="rect">
              <a:avLst/>
            </a:prstGeom>
            <a:noFill/>
          </p:spPr>
          <p:txBody>
            <a:bodyPr wrap="none" lIns="0" tIns="0" rIns="0" bIns="0" rtlCol="0" anchor="ctr">
              <a:spAutoFit/>
            </a:bodyPr>
            <a:lstStyle/>
            <a:p>
              <a:pPr marL="0" marR="0" lvl="0" indent="0" algn="ctr" defTabSz="1219200" rtl="0" eaLnBrk="1" fontAlgn="auto" latinLnBrk="0" hangingPunct="1">
                <a:lnSpc>
                  <a:spcPct val="100000"/>
                </a:lnSpc>
                <a:spcBef>
                  <a:spcPct val="20000"/>
                </a:spcBef>
                <a:spcAft>
                  <a:spcPts val="0"/>
                </a:spcAft>
                <a:buClrTx/>
                <a:buSzTx/>
                <a:buFontTx/>
                <a:buNone/>
                <a:defRPr/>
              </a:pPr>
              <a:r>
                <a:rPr kumimoji="0" lang="en-US" altLang="zh-CN" sz="2800" b="1" i="0" u="none" strike="noStrike" kern="1200" cap="none" spc="0" normalizeH="0" baseline="0" noProof="0" dirty="0">
                  <a:ln>
                    <a:noFill/>
                  </a:ln>
                  <a:solidFill>
                    <a:srgbClr val="E60000"/>
                  </a:solidFill>
                  <a:effectLst/>
                  <a:uLnTx/>
                  <a:uFillTx/>
                  <a:latin typeface="微软雅黑" panose="020B0503020204020204" pitchFamily="34" charset="-122"/>
                  <a:ea typeface="微软雅黑" panose="020B0503020204020204" pitchFamily="34" charset="-122"/>
                </a:rPr>
                <a:t>GDP</a:t>
              </a:r>
              <a:endParaRPr kumimoji="0" lang="en-US" altLang="zh-CN" sz="2800" b="0" i="0" u="none" strike="noStrike" kern="1200" cap="none" spc="0" normalizeH="0" baseline="0" noProof="0" dirty="0">
                <a:ln>
                  <a:noFill/>
                </a:ln>
                <a:solidFill>
                  <a:srgbClr val="E60000"/>
                </a:solidFill>
                <a:effectLst/>
                <a:uLnTx/>
                <a:uFillTx/>
                <a:latin typeface="微软雅黑" panose="020B0503020204020204" pitchFamily="34" charset="-122"/>
                <a:ea typeface="微软雅黑" panose="020B0503020204020204" pitchFamily="34" charset="-122"/>
              </a:endParaRPr>
            </a:p>
          </p:txBody>
        </p:sp>
        <p:sp>
          <p:nvSpPr>
            <p:cNvPr id="9" name="矩形 8"/>
            <p:cNvSpPr/>
            <p:nvPr/>
          </p:nvSpPr>
          <p:spPr>
            <a:xfrm>
              <a:off x="664076" y="2684988"/>
              <a:ext cx="2148695" cy="861774"/>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国内生产总值</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3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增长</a:t>
              </a:r>
            </a:p>
          </p:txBody>
        </p:sp>
        <p:sp>
          <p:nvSpPr>
            <p:cNvPr id="12" name="矩形 11"/>
            <p:cNvSpPr/>
            <p:nvPr/>
          </p:nvSpPr>
          <p:spPr>
            <a:xfrm>
              <a:off x="1022784" y="4258352"/>
              <a:ext cx="1491114"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2.3</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grpSp>
      <p:grpSp>
        <p:nvGrpSpPr>
          <p:cNvPr id="23" name="组合 22"/>
          <p:cNvGrpSpPr/>
          <p:nvPr/>
        </p:nvGrpSpPr>
        <p:grpSpPr>
          <a:xfrm>
            <a:off x="2859450" y="2255127"/>
            <a:ext cx="2228720" cy="3922391"/>
            <a:chOff x="2859450" y="2127534"/>
            <a:chExt cx="2228720" cy="3922391"/>
          </a:xfrm>
        </p:grpSpPr>
        <p:grpSp>
          <p:nvGrpSpPr>
            <p:cNvPr id="16" name="组合 15"/>
            <p:cNvGrpSpPr/>
            <p:nvPr/>
          </p:nvGrpSpPr>
          <p:grpSpPr>
            <a:xfrm>
              <a:off x="2859450" y="2445491"/>
              <a:ext cx="2148695" cy="3604434"/>
              <a:chOff x="674709" y="2445491"/>
              <a:chExt cx="2148695" cy="3604434"/>
            </a:xfrm>
          </p:grpSpPr>
          <p:sp>
            <p:nvSpPr>
              <p:cNvPr id="17" name="矩形 16"/>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74709" y="2684988"/>
                <a:ext cx="2148695" cy="86177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为市场主体</a:t>
                </a:r>
                <a:endParaRPr kumimoji="1" lang="en-US" altLang="zh-CN"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减负超过</a:t>
                </a:r>
              </a:p>
            </p:txBody>
          </p:sp>
          <p:sp>
            <p:nvSpPr>
              <p:cNvPr id="22" name="矩形 21"/>
              <p:cNvSpPr/>
              <p:nvPr/>
            </p:nvSpPr>
            <p:spPr>
              <a:xfrm>
                <a:off x="1022784" y="4258352"/>
                <a:ext cx="1285929"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2.6</a:t>
                </a:r>
                <a:endParaRPr lang="zh-CN" altLang="en-US" dirty="0">
                  <a:solidFill>
                    <a:schemeClr val="bg1"/>
                  </a:solidFill>
                </a:endParaRPr>
              </a:p>
            </p:txBody>
          </p:sp>
        </p:grpSp>
        <p:sp>
          <p:nvSpPr>
            <p:cNvPr id="15" name="矩形 14"/>
            <p:cNvSpPr/>
            <p:nvPr/>
          </p:nvSpPr>
          <p:spPr>
            <a:xfrm>
              <a:off x="4371752" y="4353919"/>
              <a:ext cx="334238" cy="923330"/>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万亿元</a:t>
              </a:r>
            </a:p>
          </p:txBody>
        </p:sp>
        <p:sp>
          <p:nvSpPr>
            <p:cNvPr id="24" name="矩形 23"/>
            <p:cNvSpPr/>
            <p:nvPr/>
          </p:nvSpPr>
          <p:spPr>
            <a:xfrm>
              <a:off x="2907755" y="5245350"/>
              <a:ext cx="2180415" cy="553998"/>
            </a:xfrm>
            <a:prstGeom prst="rect">
              <a:avLst/>
            </a:prstGeom>
          </p:spPr>
          <p:txBody>
            <a:bodyPr wrap="square">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其中减免社保费</a:t>
              </a:r>
              <a:endParaRPr lang="en-US" altLang="zh-CN" sz="1500" dirty="0">
                <a:solidFill>
                  <a:schemeClr val="bg1"/>
                </a:solidFill>
                <a:latin typeface="微软雅黑" panose="020B0503020204020204" pitchFamily="34" charset="-122"/>
                <a:ea typeface="微软雅黑" panose="020B0503020204020204" pitchFamily="34" charset="-122"/>
              </a:endParaRPr>
            </a:p>
            <a:p>
              <a:pPr algn="ctr"/>
              <a:r>
                <a:rPr lang="en-US" altLang="zh-CN" sz="1500" dirty="0">
                  <a:solidFill>
                    <a:schemeClr val="bg1"/>
                  </a:solidFill>
                  <a:latin typeface="微软雅黑" panose="020B0503020204020204" pitchFamily="34" charset="-122"/>
                  <a:ea typeface="微软雅黑" panose="020B0503020204020204" pitchFamily="34" charset="-122"/>
                </a:rPr>
                <a:t>1.7</a:t>
              </a:r>
              <a:r>
                <a:rPr lang="zh-CN" altLang="en-US" sz="1500" dirty="0">
                  <a:solidFill>
                    <a:schemeClr val="bg1"/>
                  </a:solidFill>
                  <a:latin typeface="微软雅黑" panose="020B0503020204020204" pitchFamily="34" charset="-122"/>
                  <a:ea typeface="微软雅黑" panose="020B0503020204020204" pitchFamily="34" charset="-122"/>
                </a:rPr>
                <a:t>万亿元</a:t>
              </a:r>
            </a:p>
          </p:txBody>
        </p:sp>
        <p:grpSp>
          <p:nvGrpSpPr>
            <p:cNvPr id="25" name="Group 20"/>
            <p:cNvGrpSpPr>
              <a:grpSpLocks noChangeAspect="1"/>
            </p:cNvGrpSpPr>
            <p:nvPr/>
          </p:nvGrpSpPr>
          <p:grpSpPr bwMode="auto">
            <a:xfrm>
              <a:off x="3609504" y="2127534"/>
              <a:ext cx="582613" cy="533400"/>
              <a:chOff x="4792" y="2540"/>
              <a:chExt cx="367" cy="336"/>
            </a:xfrm>
          </p:grpSpPr>
          <p:sp>
            <p:nvSpPr>
              <p:cNvPr id="26" name="Aitds17-3"/>
              <p:cNvSpPr>
                <a:spLocks noChangeAspect="1" noChangeArrowheads="1" noTextEdit="1"/>
              </p:cNvSpPr>
              <p:nvPr/>
            </p:nvSpPr>
            <p:spPr bwMode="auto">
              <a:xfrm>
                <a:off x="4792" y="2540"/>
                <a:ext cx="367"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 name="Aitds17-4"/>
              <p:cNvSpPr>
                <a:spLocks noChangeArrowheads="1"/>
              </p:cNvSpPr>
              <p:nvPr/>
            </p:nvSpPr>
            <p:spPr bwMode="auto">
              <a:xfrm>
                <a:off x="4849" y="2543"/>
                <a:ext cx="114" cy="114"/>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8" name="Aitds17-5"/>
              <p:cNvSpPr>
                <a:spLocks noChangeArrowheads="1"/>
              </p:cNvSpPr>
              <p:nvPr/>
            </p:nvSpPr>
            <p:spPr bwMode="auto">
              <a:xfrm>
                <a:off x="4988" y="2559"/>
                <a:ext cx="111" cy="109"/>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9" name="Aitds17-6"/>
              <p:cNvSpPr>
                <a:spLocks noEditPoints="1"/>
              </p:cNvSpPr>
              <p:nvPr/>
            </p:nvSpPr>
            <p:spPr bwMode="auto">
              <a:xfrm>
                <a:off x="4789" y="2660"/>
                <a:ext cx="370" cy="213"/>
              </a:xfrm>
              <a:custGeom>
                <a:avLst/>
                <a:gdLst>
                  <a:gd name="T0" fmla="*/ 92 w 136"/>
                  <a:gd name="T1" fmla="*/ 78 h 78"/>
                  <a:gd name="T2" fmla="*/ 99 w 136"/>
                  <a:gd name="T3" fmla="*/ 72 h 78"/>
                  <a:gd name="T4" fmla="*/ 99 w 136"/>
                  <a:gd name="T5" fmla="*/ 72 h 78"/>
                  <a:gd name="T6" fmla="*/ 117 w 136"/>
                  <a:gd name="T7" fmla="*/ 64 h 78"/>
                  <a:gd name="T8" fmla="*/ 115 w 136"/>
                  <a:gd name="T9" fmla="*/ 52 h 78"/>
                  <a:gd name="T10" fmla="*/ 115 w 136"/>
                  <a:gd name="T11" fmla="*/ 40 h 78"/>
                  <a:gd name="T12" fmla="*/ 121 w 136"/>
                  <a:gd name="T13" fmla="*/ 63 h 78"/>
                  <a:gd name="T14" fmla="*/ 136 w 136"/>
                  <a:gd name="T15" fmla="*/ 61 h 78"/>
                  <a:gd name="T16" fmla="*/ 108 w 136"/>
                  <a:gd name="T17" fmla="*/ 8 h 78"/>
                  <a:gd name="T18" fmla="*/ 99 w 136"/>
                  <a:gd name="T19" fmla="*/ 5 h 78"/>
                  <a:gd name="T20" fmla="*/ 94 w 136"/>
                  <a:gd name="T21" fmla="*/ 10 h 78"/>
                  <a:gd name="T22" fmla="*/ 89 w 136"/>
                  <a:gd name="T23" fmla="*/ 5 h 78"/>
                  <a:gd name="T24" fmla="*/ 89 w 136"/>
                  <a:gd name="T25" fmla="*/ 5 h 78"/>
                  <a:gd name="T26" fmla="*/ 71 w 136"/>
                  <a:gd name="T27" fmla="*/ 16 h 78"/>
                  <a:gd name="T28" fmla="*/ 57 w 136"/>
                  <a:gd name="T29" fmla="*/ 4 h 78"/>
                  <a:gd name="T30" fmla="*/ 48 w 136"/>
                  <a:gd name="T31" fmla="*/ 0 h 78"/>
                  <a:gd name="T32" fmla="*/ 43 w 136"/>
                  <a:gd name="T33" fmla="*/ 5 h 78"/>
                  <a:gd name="T34" fmla="*/ 38 w 136"/>
                  <a:gd name="T35" fmla="*/ 0 h 78"/>
                  <a:gd name="T36" fmla="*/ 38 w 136"/>
                  <a:gd name="T37" fmla="*/ 0 h 78"/>
                  <a:gd name="T38" fmla="*/ 27 w 136"/>
                  <a:gd name="T39" fmla="*/ 6 h 78"/>
                  <a:gd name="T40" fmla="*/ 0 w 136"/>
                  <a:gd name="T41" fmla="*/ 61 h 78"/>
                  <a:gd name="T42" fmla="*/ 16 w 136"/>
                  <a:gd name="T43" fmla="*/ 63 h 78"/>
                  <a:gd name="T44" fmla="*/ 22 w 136"/>
                  <a:gd name="T45" fmla="*/ 39 h 78"/>
                  <a:gd name="T46" fmla="*/ 22 w 136"/>
                  <a:gd name="T47" fmla="*/ 65 h 78"/>
                  <a:gd name="T48" fmla="*/ 22 w 136"/>
                  <a:gd name="T49" fmla="*/ 65 h 78"/>
                  <a:gd name="T50" fmla="*/ 38 w 136"/>
                  <a:gd name="T51" fmla="*/ 72 h 78"/>
                  <a:gd name="T52" fmla="*/ 38 w 136"/>
                  <a:gd name="T53" fmla="*/ 72 h 78"/>
                  <a:gd name="T54" fmla="*/ 45 w 136"/>
                  <a:gd name="T55" fmla="*/ 78 h 78"/>
                  <a:gd name="T56" fmla="*/ 65 w 136"/>
                  <a:gd name="T57" fmla="*/ 60 h 78"/>
                  <a:gd name="T58" fmla="*/ 65 w 136"/>
                  <a:gd name="T59" fmla="*/ 60 h 78"/>
                  <a:gd name="T60" fmla="*/ 68 w 136"/>
                  <a:gd name="T61" fmla="*/ 64 h 78"/>
                  <a:gd name="T62" fmla="*/ 72 w 136"/>
                  <a:gd name="T63" fmla="*/ 60 h 78"/>
                  <a:gd name="T64" fmla="*/ 72 w 136"/>
                  <a:gd name="T65" fmla="*/ 60 h 78"/>
                  <a:gd name="T66" fmla="*/ 92 w 136"/>
                  <a:gd name="T67" fmla="*/ 78 h 78"/>
                  <a:gd name="T68" fmla="*/ 68 w 136"/>
                  <a:gd name="T69" fmla="*/ 60 h 78"/>
                  <a:gd name="T70" fmla="*/ 54 w 136"/>
                  <a:gd name="T71" fmla="*/ 45 h 78"/>
                  <a:gd name="T72" fmla="*/ 68 w 136"/>
                  <a:gd name="T73" fmla="*/ 31 h 78"/>
                  <a:gd name="T74" fmla="*/ 83 w 136"/>
                  <a:gd name="T75" fmla="*/ 45 h 78"/>
                  <a:gd name="T76" fmla="*/ 68 w 136"/>
                  <a:gd name="T77"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78">
                    <a:moveTo>
                      <a:pt x="92" y="78"/>
                    </a:moveTo>
                    <a:cubicBezTo>
                      <a:pt x="95" y="76"/>
                      <a:pt x="97" y="74"/>
                      <a:pt x="99" y="72"/>
                    </a:cubicBezTo>
                    <a:cubicBezTo>
                      <a:pt x="99" y="72"/>
                      <a:pt x="99" y="72"/>
                      <a:pt x="99" y="72"/>
                    </a:cubicBezTo>
                    <a:cubicBezTo>
                      <a:pt x="102" y="70"/>
                      <a:pt x="107" y="67"/>
                      <a:pt x="117" y="64"/>
                    </a:cubicBezTo>
                    <a:cubicBezTo>
                      <a:pt x="115" y="52"/>
                      <a:pt x="115" y="52"/>
                      <a:pt x="115" y="52"/>
                    </a:cubicBezTo>
                    <a:cubicBezTo>
                      <a:pt x="115" y="40"/>
                      <a:pt x="115" y="40"/>
                      <a:pt x="115" y="40"/>
                    </a:cubicBezTo>
                    <a:cubicBezTo>
                      <a:pt x="117" y="46"/>
                      <a:pt x="119" y="53"/>
                      <a:pt x="121" y="63"/>
                    </a:cubicBezTo>
                    <a:cubicBezTo>
                      <a:pt x="125" y="63"/>
                      <a:pt x="130" y="62"/>
                      <a:pt x="136" y="61"/>
                    </a:cubicBezTo>
                    <a:cubicBezTo>
                      <a:pt x="132" y="32"/>
                      <a:pt x="124" y="19"/>
                      <a:pt x="108" y="8"/>
                    </a:cubicBezTo>
                    <a:cubicBezTo>
                      <a:pt x="107" y="8"/>
                      <a:pt x="102" y="5"/>
                      <a:pt x="99" y="5"/>
                    </a:cubicBezTo>
                    <a:cubicBezTo>
                      <a:pt x="94" y="10"/>
                      <a:pt x="94" y="10"/>
                      <a:pt x="94" y="10"/>
                    </a:cubicBezTo>
                    <a:cubicBezTo>
                      <a:pt x="89" y="5"/>
                      <a:pt x="89" y="5"/>
                      <a:pt x="89" y="5"/>
                    </a:cubicBezTo>
                    <a:cubicBezTo>
                      <a:pt x="89" y="5"/>
                      <a:pt x="89" y="5"/>
                      <a:pt x="89" y="5"/>
                    </a:cubicBezTo>
                    <a:cubicBezTo>
                      <a:pt x="85" y="5"/>
                      <a:pt x="76" y="11"/>
                      <a:pt x="71" y="16"/>
                    </a:cubicBezTo>
                    <a:cubicBezTo>
                      <a:pt x="68" y="11"/>
                      <a:pt x="63" y="8"/>
                      <a:pt x="57" y="4"/>
                    </a:cubicBezTo>
                    <a:cubicBezTo>
                      <a:pt x="57" y="4"/>
                      <a:pt x="51" y="1"/>
                      <a:pt x="48" y="0"/>
                    </a:cubicBezTo>
                    <a:cubicBezTo>
                      <a:pt x="43" y="5"/>
                      <a:pt x="43" y="5"/>
                      <a:pt x="43" y="5"/>
                    </a:cubicBezTo>
                    <a:cubicBezTo>
                      <a:pt x="38" y="0"/>
                      <a:pt x="38" y="0"/>
                      <a:pt x="38" y="0"/>
                    </a:cubicBezTo>
                    <a:cubicBezTo>
                      <a:pt x="38" y="0"/>
                      <a:pt x="38" y="0"/>
                      <a:pt x="38" y="0"/>
                    </a:cubicBezTo>
                    <a:cubicBezTo>
                      <a:pt x="34" y="1"/>
                      <a:pt x="31" y="3"/>
                      <a:pt x="27" y="6"/>
                    </a:cubicBezTo>
                    <a:cubicBezTo>
                      <a:pt x="12" y="16"/>
                      <a:pt x="5" y="31"/>
                      <a:pt x="0" y="61"/>
                    </a:cubicBezTo>
                    <a:cubicBezTo>
                      <a:pt x="6" y="62"/>
                      <a:pt x="12" y="62"/>
                      <a:pt x="16" y="63"/>
                    </a:cubicBezTo>
                    <a:cubicBezTo>
                      <a:pt x="18" y="53"/>
                      <a:pt x="20" y="45"/>
                      <a:pt x="22" y="39"/>
                    </a:cubicBezTo>
                    <a:cubicBezTo>
                      <a:pt x="22" y="65"/>
                      <a:pt x="22" y="65"/>
                      <a:pt x="22" y="65"/>
                    </a:cubicBezTo>
                    <a:cubicBezTo>
                      <a:pt x="22" y="65"/>
                      <a:pt x="22" y="65"/>
                      <a:pt x="22" y="65"/>
                    </a:cubicBezTo>
                    <a:cubicBezTo>
                      <a:pt x="31" y="67"/>
                      <a:pt x="35" y="71"/>
                      <a:pt x="38" y="72"/>
                    </a:cubicBezTo>
                    <a:cubicBezTo>
                      <a:pt x="38" y="72"/>
                      <a:pt x="38" y="72"/>
                      <a:pt x="38" y="72"/>
                    </a:cubicBezTo>
                    <a:cubicBezTo>
                      <a:pt x="40" y="74"/>
                      <a:pt x="42" y="76"/>
                      <a:pt x="45" y="78"/>
                    </a:cubicBezTo>
                    <a:cubicBezTo>
                      <a:pt x="51" y="64"/>
                      <a:pt x="63" y="61"/>
                      <a:pt x="65" y="60"/>
                    </a:cubicBezTo>
                    <a:cubicBezTo>
                      <a:pt x="65" y="60"/>
                      <a:pt x="65" y="60"/>
                      <a:pt x="65" y="60"/>
                    </a:cubicBezTo>
                    <a:cubicBezTo>
                      <a:pt x="68" y="64"/>
                      <a:pt x="68" y="64"/>
                      <a:pt x="68" y="64"/>
                    </a:cubicBezTo>
                    <a:cubicBezTo>
                      <a:pt x="72" y="60"/>
                      <a:pt x="72" y="60"/>
                      <a:pt x="72" y="60"/>
                    </a:cubicBezTo>
                    <a:cubicBezTo>
                      <a:pt x="72" y="60"/>
                      <a:pt x="72" y="60"/>
                      <a:pt x="72" y="60"/>
                    </a:cubicBezTo>
                    <a:cubicBezTo>
                      <a:pt x="74" y="61"/>
                      <a:pt x="86" y="64"/>
                      <a:pt x="92" y="78"/>
                    </a:cubicBezTo>
                    <a:close/>
                    <a:moveTo>
                      <a:pt x="68" y="60"/>
                    </a:moveTo>
                    <a:cubicBezTo>
                      <a:pt x="61" y="59"/>
                      <a:pt x="54" y="53"/>
                      <a:pt x="54" y="45"/>
                    </a:cubicBezTo>
                    <a:cubicBezTo>
                      <a:pt x="54" y="37"/>
                      <a:pt x="61" y="31"/>
                      <a:pt x="68" y="31"/>
                    </a:cubicBezTo>
                    <a:cubicBezTo>
                      <a:pt x="76" y="31"/>
                      <a:pt x="83" y="37"/>
                      <a:pt x="83" y="45"/>
                    </a:cubicBezTo>
                    <a:cubicBezTo>
                      <a:pt x="83" y="53"/>
                      <a:pt x="76" y="59"/>
                      <a:pt x="68" y="6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grpSp>
        <p:nvGrpSpPr>
          <p:cNvPr id="75" name="组合 74"/>
          <p:cNvGrpSpPr/>
          <p:nvPr/>
        </p:nvGrpSpPr>
        <p:grpSpPr>
          <a:xfrm>
            <a:off x="5034132" y="2153552"/>
            <a:ext cx="2148695" cy="4023966"/>
            <a:chOff x="5034132" y="2025959"/>
            <a:chExt cx="2148695" cy="4023966"/>
          </a:xfrm>
        </p:grpSpPr>
        <p:grpSp>
          <p:nvGrpSpPr>
            <p:cNvPr id="30" name="组合 29"/>
            <p:cNvGrpSpPr/>
            <p:nvPr/>
          </p:nvGrpSpPr>
          <p:grpSpPr>
            <a:xfrm>
              <a:off x="5034132" y="2445491"/>
              <a:ext cx="2148695" cy="3604434"/>
              <a:chOff x="674709" y="2445491"/>
              <a:chExt cx="2148695" cy="3604434"/>
            </a:xfrm>
          </p:grpSpPr>
          <p:sp>
            <p:nvSpPr>
              <p:cNvPr id="31" name="矩形 30"/>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74709" y="2887010"/>
                <a:ext cx="2148695" cy="47705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城镇新增就业</a:t>
                </a:r>
              </a:p>
            </p:txBody>
          </p:sp>
          <p:sp>
            <p:nvSpPr>
              <p:cNvPr id="35" name="矩形 34"/>
              <p:cNvSpPr/>
              <p:nvPr/>
            </p:nvSpPr>
            <p:spPr>
              <a:xfrm>
                <a:off x="778233" y="4290251"/>
                <a:ext cx="1717137" cy="1092607"/>
              </a:xfrm>
              <a:prstGeom prst="rect">
                <a:avLst/>
              </a:prstGeom>
            </p:spPr>
            <p:txBody>
              <a:bodyPr wrap="none">
                <a:spAutoFit/>
              </a:bodyPr>
              <a:lstStyle/>
              <a:p>
                <a:r>
                  <a:rPr lang="en-US" altLang="zh-CN" sz="65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1186</a:t>
                </a:r>
                <a:endParaRPr lang="zh-CN" altLang="en-US" sz="6500" dirty="0">
                  <a:solidFill>
                    <a:schemeClr val="bg1"/>
                  </a:solidFill>
                </a:endParaRPr>
              </a:p>
            </p:txBody>
          </p:sp>
        </p:grpSp>
        <p:sp>
          <p:nvSpPr>
            <p:cNvPr id="36" name="矩形 35"/>
            <p:cNvSpPr/>
            <p:nvPr/>
          </p:nvSpPr>
          <p:spPr>
            <a:xfrm>
              <a:off x="6670626" y="4577753"/>
              <a:ext cx="334238" cy="646331"/>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万人</a:t>
              </a:r>
            </a:p>
          </p:txBody>
        </p:sp>
        <p:pic>
          <p:nvPicPr>
            <p:cNvPr id="44" name="图形 2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6085" y="2025959"/>
              <a:ext cx="711999" cy="736550"/>
            </a:xfrm>
            <a:prstGeom prst="rect">
              <a:avLst/>
            </a:prstGeom>
          </p:spPr>
        </p:pic>
      </p:grpSp>
      <p:grpSp>
        <p:nvGrpSpPr>
          <p:cNvPr id="76" name="组合 75"/>
          <p:cNvGrpSpPr/>
          <p:nvPr/>
        </p:nvGrpSpPr>
        <p:grpSpPr>
          <a:xfrm>
            <a:off x="7193460" y="2121542"/>
            <a:ext cx="2148695" cy="4055976"/>
            <a:chOff x="7193460" y="1993949"/>
            <a:chExt cx="2148695" cy="4055976"/>
          </a:xfrm>
        </p:grpSpPr>
        <p:grpSp>
          <p:nvGrpSpPr>
            <p:cNvPr id="45" name="组合 44"/>
            <p:cNvGrpSpPr/>
            <p:nvPr/>
          </p:nvGrpSpPr>
          <p:grpSpPr>
            <a:xfrm>
              <a:off x="7193460" y="2445491"/>
              <a:ext cx="2148695" cy="3604434"/>
              <a:chOff x="664076" y="2445491"/>
              <a:chExt cx="2148695" cy="3604434"/>
            </a:xfrm>
          </p:grpSpPr>
          <p:sp>
            <p:nvSpPr>
              <p:cNvPr id="46" name="矩形 45"/>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664076" y="2887010"/>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年末全国城镇</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调查失业车降到</a:t>
                </a:r>
              </a:p>
            </p:txBody>
          </p:sp>
        </p:grpSp>
        <p:sp>
          <p:nvSpPr>
            <p:cNvPr id="53" name="矩形 52"/>
            <p:cNvSpPr/>
            <p:nvPr/>
          </p:nvSpPr>
          <p:spPr>
            <a:xfrm>
              <a:off x="7511617" y="4214025"/>
              <a:ext cx="1497526"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5.2</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grpSp>
          <p:nvGrpSpPr>
            <p:cNvPr id="54" name="Group 8"/>
            <p:cNvGrpSpPr>
              <a:grpSpLocks noChangeAspect="1"/>
            </p:cNvGrpSpPr>
            <p:nvPr/>
          </p:nvGrpSpPr>
          <p:grpSpPr bwMode="auto">
            <a:xfrm>
              <a:off x="7797071" y="1993949"/>
              <a:ext cx="783821" cy="758038"/>
              <a:chOff x="6763" y="-404"/>
              <a:chExt cx="760" cy="735"/>
            </a:xfrm>
            <a:solidFill>
              <a:srgbClr val="C00000"/>
            </a:solidFill>
          </p:grpSpPr>
          <p:sp>
            <p:nvSpPr>
              <p:cNvPr id="55" name="Freeform 9"/>
              <p:cNvSpPr>
                <a:spLocks noEditPoints="1"/>
              </p:cNvSpPr>
              <p:nvPr/>
            </p:nvSpPr>
            <p:spPr bwMode="auto">
              <a:xfrm>
                <a:off x="6815" y="131"/>
                <a:ext cx="129" cy="198"/>
              </a:xfrm>
              <a:custGeom>
                <a:avLst/>
                <a:gdLst>
                  <a:gd name="T0" fmla="*/ 0 w 54"/>
                  <a:gd name="T1" fmla="*/ 83 h 83"/>
                  <a:gd name="T2" fmla="*/ 54 w 54"/>
                  <a:gd name="T3" fmla="*/ 83 h 83"/>
                  <a:gd name="T4" fmla="*/ 54 w 54"/>
                  <a:gd name="T5" fmla="*/ 16 h 83"/>
                  <a:gd name="T6" fmla="*/ 46 w 54"/>
                  <a:gd name="T7" fmla="*/ 16 h 83"/>
                  <a:gd name="T8" fmla="*/ 46 w 54"/>
                  <a:gd name="T9" fmla="*/ 6 h 83"/>
                  <a:gd name="T10" fmla="*/ 40 w 54"/>
                  <a:gd name="T11" fmla="*/ 0 h 83"/>
                  <a:gd name="T12" fmla="*/ 14 w 54"/>
                  <a:gd name="T13" fmla="*/ 0 h 83"/>
                  <a:gd name="T14" fmla="*/ 8 w 54"/>
                  <a:gd name="T15" fmla="*/ 6 h 83"/>
                  <a:gd name="T16" fmla="*/ 8 w 54"/>
                  <a:gd name="T17" fmla="*/ 16 h 83"/>
                  <a:gd name="T18" fmla="*/ 0 w 54"/>
                  <a:gd name="T19" fmla="*/ 16 h 83"/>
                  <a:gd name="T20" fmla="*/ 0 w 54"/>
                  <a:gd name="T21" fmla="*/ 83 h 83"/>
                  <a:gd name="T22" fmla="*/ 15 w 54"/>
                  <a:gd name="T23" fmla="*/ 7 h 83"/>
                  <a:gd name="T24" fmla="*/ 39 w 54"/>
                  <a:gd name="T25" fmla="*/ 7 h 83"/>
                  <a:gd name="T26" fmla="*/ 39 w 54"/>
                  <a:gd name="T27" fmla="*/ 16 h 83"/>
                  <a:gd name="T28" fmla="*/ 15 w 54"/>
                  <a:gd name="T29" fmla="*/ 16 h 83"/>
                  <a:gd name="T30" fmla="*/ 15 w 54"/>
                  <a:gd name="T31"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83">
                    <a:moveTo>
                      <a:pt x="0" y="83"/>
                    </a:moveTo>
                    <a:cubicBezTo>
                      <a:pt x="54" y="83"/>
                      <a:pt x="54" y="83"/>
                      <a:pt x="54" y="83"/>
                    </a:cubicBezTo>
                    <a:cubicBezTo>
                      <a:pt x="54" y="16"/>
                      <a:pt x="54" y="16"/>
                      <a:pt x="54" y="16"/>
                    </a:cubicBezTo>
                    <a:cubicBezTo>
                      <a:pt x="46" y="16"/>
                      <a:pt x="46" y="16"/>
                      <a:pt x="46" y="16"/>
                    </a:cubicBezTo>
                    <a:cubicBezTo>
                      <a:pt x="46" y="6"/>
                      <a:pt x="46" y="6"/>
                      <a:pt x="46" y="6"/>
                    </a:cubicBezTo>
                    <a:cubicBezTo>
                      <a:pt x="46" y="3"/>
                      <a:pt x="43" y="0"/>
                      <a:pt x="40" y="0"/>
                    </a:cubicBezTo>
                    <a:cubicBezTo>
                      <a:pt x="14" y="0"/>
                      <a:pt x="14" y="0"/>
                      <a:pt x="14" y="0"/>
                    </a:cubicBezTo>
                    <a:cubicBezTo>
                      <a:pt x="11" y="0"/>
                      <a:pt x="8" y="3"/>
                      <a:pt x="8" y="6"/>
                    </a:cubicBezTo>
                    <a:cubicBezTo>
                      <a:pt x="8" y="16"/>
                      <a:pt x="8" y="16"/>
                      <a:pt x="8" y="16"/>
                    </a:cubicBezTo>
                    <a:cubicBezTo>
                      <a:pt x="0" y="16"/>
                      <a:pt x="0" y="16"/>
                      <a:pt x="0" y="16"/>
                    </a:cubicBezTo>
                    <a:lnTo>
                      <a:pt x="0" y="83"/>
                    </a:lnTo>
                    <a:close/>
                    <a:moveTo>
                      <a:pt x="15" y="7"/>
                    </a:moveTo>
                    <a:cubicBezTo>
                      <a:pt x="39" y="7"/>
                      <a:pt x="39" y="7"/>
                      <a:pt x="39" y="7"/>
                    </a:cubicBezTo>
                    <a:cubicBezTo>
                      <a:pt x="39" y="16"/>
                      <a:pt x="39" y="16"/>
                      <a:pt x="39" y="16"/>
                    </a:cubicBezTo>
                    <a:cubicBezTo>
                      <a:pt x="15" y="16"/>
                      <a:pt x="15" y="16"/>
                      <a:pt x="15" y="16"/>
                    </a:cubicBezTo>
                    <a:lnTo>
                      <a:pt x="15"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10"/>
              <p:cNvSpPr/>
              <p:nvPr/>
            </p:nvSpPr>
            <p:spPr bwMode="auto">
              <a:xfrm>
                <a:off x="6763" y="169"/>
                <a:ext cx="36" cy="160"/>
              </a:xfrm>
              <a:custGeom>
                <a:avLst/>
                <a:gdLst>
                  <a:gd name="T0" fmla="*/ 15 w 15"/>
                  <a:gd name="T1" fmla="*/ 0 h 67"/>
                  <a:gd name="T2" fmla="*/ 7 w 15"/>
                  <a:gd name="T3" fmla="*/ 0 h 67"/>
                  <a:gd name="T4" fmla="*/ 0 w 15"/>
                  <a:gd name="T5" fmla="*/ 7 h 67"/>
                  <a:gd name="T6" fmla="*/ 0 w 15"/>
                  <a:gd name="T7" fmla="*/ 60 h 67"/>
                  <a:gd name="T8" fmla="*/ 7 w 15"/>
                  <a:gd name="T9" fmla="*/ 67 h 67"/>
                  <a:gd name="T10" fmla="*/ 15 w 15"/>
                  <a:gd name="T11" fmla="*/ 67 h 67"/>
                  <a:gd name="T12" fmla="*/ 15 w 15"/>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15" y="0"/>
                    </a:moveTo>
                    <a:cubicBezTo>
                      <a:pt x="7" y="0"/>
                      <a:pt x="7" y="0"/>
                      <a:pt x="7" y="0"/>
                    </a:cubicBezTo>
                    <a:cubicBezTo>
                      <a:pt x="3" y="0"/>
                      <a:pt x="0" y="3"/>
                      <a:pt x="0" y="7"/>
                    </a:cubicBezTo>
                    <a:cubicBezTo>
                      <a:pt x="0" y="60"/>
                      <a:pt x="0" y="60"/>
                      <a:pt x="0" y="60"/>
                    </a:cubicBezTo>
                    <a:cubicBezTo>
                      <a:pt x="0" y="64"/>
                      <a:pt x="3" y="67"/>
                      <a:pt x="7" y="67"/>
                    </a:cubicBezTo>
                    <a:cubicBezTo>
                      <a:pt x="15" y="67"/>
                      <a:pt x="15" y="67"/>
                      <a:pt x="15" y="67"/>
                    </a:cubicBez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11"/>
              <p:cNvSpPr/>
              <p:nvPr/>
            </p:nvSpPr>
            <p:spPr bwMode="auto">
              <a:xfrm>
                <a:off x="6961" y="169"/>
                <a:ext cx="36" cy="160"/>
              </a:xfrm>
              <a:custGeom>
                <a:avLst/>
                <a:gdLst>
                  <a:gd name="T0" fmla="*/ 8 w 15"/>
                  <a:gd name="T1" fmla="*/ 0 h 67"/>
                  <a:gd name="T2" fmla="*/ 0 w 15"/>
                  <a:gd name="T3" fmla="*/ 0 h 67"/>
                  <a:gd name="T4" fmla="*/ 0 w 15"/>
                  <a:gd name="T5" fmla="*/ 67 h 67"/>
                  <a:gd name="T6" fmla="*/ 8 w 15"/>
                  <a:gd name="T7" fmla="*/ 67 h 67"/>
                  <a:gd name="T8" fmla="*/ 15 w 15"/>
                  <a:gd name="T9" fmla="*/ 60 h 67"/>
                  <a:gd name="T10" fmla="*/ 15 w 15"/>
                  <a:gd name="T11" fmla="*/ 7 h 67"/>
                  <a:gd name="T12" fmla="*/ 8 w 15"/>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8" y="0"/>
                    </a:moveTo>
                    <a:cubicBezTo>
                      <a:pt x="0" y="0"/>
                      <a:pt x="0" y="0"/>
                      <a:pt x="0" y="0"/>
                    </a:cubicBezTo>
                    <a:cubicBezTo>
                      <a:pt x="0" y="67"/>
                      <a:pt x="0" y="67"/>
                      <a:pt x="0" y="67"/>
                    </a:cubicBezTo>
                    <a:cubicBezTo>
                      <a:pt x="8" y="67"/>
                      <a:pt x="8" y="67"/>
                      <a:pt x="8" y="67"/>
                    </a:cubicBezTo>
                    <a:cubicBezTo>
                      <a:pt x="12" y="67"/>
                      <a:pt x="15" y="64"/>
                      <a:pt x="15" y="60"/>
                    </a:cubicBezTo>
                    <a:cubicBezTo>
                      <a:pt x="15" y="7"/>
                      <a:pt x="15" y="7"/>
                      <a:pt x="15" y="7"/>
                    </a:cubicBezTo>
                    <a:cubicBezTo>
                      <a:pt x="15" y="3"/>
                      <a:pt x="12"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12"/>
              <p:cNvSpPr/>
              <p:nvPr/>
            </p:nvSpPr>
            <p:spPr bwMode="auto">
              <a:xfrm>
                <a:off x="7175" y="-170"/>
                <a:ext cx="348" cy="496"/>
              </a:xfrm>
              <a:custGeom>
                <a:avLst/>
                <a:gdLst>
                  <a:gd name="T0" fmla="*/ 348 w 348"/>
                  <a:gd name="T1" fmla="*/ 5 h 496"/>
                  <a:gd name="T2" fmla="*/ 315 w 348"/>
                  <a:gd name="T3" fmla="*/ 0 h 496"/>
                  <a:gd name="T4" fmla="*/ 260 w 348"/>
                  <a:gd name="T5" fmla="*/ 289 h 496"/>
                  <a:gd name="T6" fmla="*/ 0 w 348"/>
                  <a:gd name="T7" fmla="*/ 289 h 496"/>
                  <a:gd name="T8" fmla="*/ 0 w 348"/>
                  <a:gd name="T9" fmla="*/ 324 h 496"/>
                  <a:gd name="T10" fmla="*/ 46 w 348"/>
                  <a:gd name="T11" fmla="*/ 324 h 496"/>
                  <a:gd name="T12" fmla="*/ 46 w 348"/>
                  <a:gd name="T13" fmla="*/ 496 h 496"/>
                  <a:gd name="T14" fmla="*/ 72 w 348"/>
                  <a:gd name="T15" fmla="*/ 496 h 496"/>
                  <a:gd name="T16" fmla="*/ 72 w 348"/>
                  <a:gd name="T17" fmla="*/ 324 h 496"/>
                  <a:gd name="T18" fmla="*/ 236 w 348"/>
                  <a:gd name="T19" fmla="*/ 324 h 496"/>
                  <a:gd name="T20" fmla="*/ 236 w 348"/>
                  <a:gd name="T21" fmla="*/ 496 h 496"/>
                  <a:gd name="T22" fmla="*/ 262 w 348"/>
                  <a:gd name="T23" fmla="*/ 496 h 496"/>
                  <a:gd name="T24" fmla="*/ 262 w 348"/>
                  <a:gd name="T25" fmla="*/ 324 h 496"/>
                  <a:gd name="T26" fmla="*/ 291 w 348"/>
                  <a:gd name="T27" fmla="*/ 324 h 496"/>
                  <a:gd name="T28" fmla="*/ 348 w 348"/>
                  <a:gd name="T29" fmla="*/ 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496">
                    <a:moveTo>
                      <a:pt x="348" y="5"/>
                    </a:moveTo>
                    <a:lnTo>
                      <a:pt x="315" y="0"/>
                    </a:lnTo>
                    <a:lnTo>
                      <a:pt x="260" y="289"/>
                    </a:lnTo>
                    <a:lnTo>
                      <a:pt x="0" y="289"/>
                    </a:lnTo>
                    <a:lnTo>
                      <a:pt x="0" y="324"/>
                    </a:lnTo>
                    <a:lnTo>
                      <a:pt x="46" y="324"/>
                    </a:lnTo>
                    <a:lnTo>
                      <a:pt x="46" y="496"/>
                    </a:lnTo>
                    <a:lnTo>
                      <a:pt x="72" y="496"/>
                    </a:lnTo>
                    <a:lnTo>
                      <a:pt x="72" y="324"/>
                    </a:lnTo>
                    <a:lnTo>
                      <a:pt x="236" y="324"/>
                    </a:lnTo>
                    <a:lnTo>
                      <a:pt x="236" y="496"/>
                    </a:lnTo>
                    <a:lnTo>
                      <a:pt x="262" y="496"/>
                    </a:lnTo>
                    <a:lnTo>
                      <a:pt x="262" y="324"/>
                    </a:lnTo>
                    <a:lnTo>
                      <a:pt x="291" y="324"/>
                    </a:lnTo>
                    <a:lnTo>
                      <a:pt x="348"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13"/>
              <p:cNvSpPr/>
              <p:nvPr/>
            </p:nvSpPr>
            <p:spPr bwMode="auto">
              <a:xfrm>
                <a:off x="6963" y="-404"/>
                <a:ext cx="167" cy="165"/>
              </a:xfrm>
              <a:custGeom>
                <a:avLst/>
                <a:gdLst>
                  <a:gd name="T0" fmla="*/ 12 w 70"/>
                  <a:gd name="T1" fmla="*/ 34 h 69"/>
                  <a:gd name="T2" fmla="*/ 15 w 70"/>
                  <a:gd name="T3" fmla="*/ 34 h 69"/>
                  <a:gd name="T4" fmla="*/ 34 w 70"/>
                  <a:gd name="T5" fmla="*/ 50 h 69"/>
                  <a:gd name="T6" fmla="*/ 37 w 70"/>
                  <a:gd name="T7" fmla="*/ 69 h 69"/>
                  <a:gd name="T8" fmla="*/ 56 w 70"/>
                  <a:gd name="T9" fmla="*/ 60 h 69"/>
                  <a:gd name="T10" fmla="*/ 58 w 70"/>
                  <a:gd name="T11" fmla="*/ 14 h 69"/>
                  <a:gd name="T12" fmla="*/ 11 w 70"/>
                  <a:gd name="T13" fmla="*/ 13 h 69"/>
                  <a:gd name="T14" fmla="*/ 1 w 70"/>
                  <a:gd name="T15" fmla="*/ 40 h 69"/>
                  <a:gd name="T16" fmla="*/ 12 w 70"/>
                  <a:gd name="T17"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9">
                    <a:moveTo>
                      <a:pt x="12" y="34"/>
                    </a:moveTo>
                    <a:cubicBezTo>
                      <a:pt x="13" y="34"/>
                      <a:pt x="14" y="34"/>
                      <a:pt x="15" y="34"/>
                    </a:cubicBezTo>
                    <a:cubicBezTo>
                      <a:pt x="24" y="34"/>
                      <a:pt x="32" y="41"/>
                      <a:pt x="34" y="50"/>
                    </a:cubicBezTo>
                    <a:cubicBezTo>
                      <a:pt x="37" y="69"/>
                      <a:pt x="37" y="69"/>
                      <a:pt x="37" y="69"/>
                    </a:cubicBezTo>
                    <a:cubicBezTo>
                      <a:pt x="44" y="68"/>
                      <a:pt x="51" y="66"/>
                      <a:pt x="56" y="60"/>
                    </a:cubicBezTo>
                    <a:cubicBezTo>
                      <a:pt x="70" y="48"/>
                      <a:pt x="70" y="27"/>
                      <a:pt x="58" y="14"/>
                    </a:cubicBezTo>
                    <a:cubicBezTo>
                      <a:pt x="45" y="1"/>
                      <a:pt x="24" y="0"/>
                      <a:pt x="11" y="13"/>
                    </a:cubicBezTo>
                    <a:cubicBezTo>
                      <a:pt x="4" y="20"/>
                      <a:pt x="0" y="30"/>
                      <a:pt x="1" y="40"/>
                    </a:cubicBezTo>
                    <a:cubicBezTo>
                      <a:pt x="4" y="37"/>
                      <a:pt x="8" y="35"/>
                      <a:pt x="1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14"/>
              <p:cNvSpPr/>
              <p:nvPr/>
            </p:nvSpPr>
            <p:spPr bwMode="auto">
              <a:xfrm>
                <a:off x="6966" y="-318"/>
                <a:ext cx="464" cy="649"/>
              </a:xfrm>
              <a:custGeom>
                <a:avLst/>
                <a:gdLst>
                  <a:gd name="T0" fmla="*/ 169 w 195"/>
                  <a:gd name="T1" fmla="*/ 100 h 272"/>
                  <a:gd name="T2" fmla="*/ 145 w 195"/>
                  <a:gd name="T3" fmla="*/ 49 h 272"/>
                  <a:gd name="T4" fmla="*/ 75 w 195"/>
                  <a:gd name="T5" fmla="*/ 17 h 272"/>
                  <a:gd name="T6" fmla="*/ 34 w 195"/>
                  <a:gd name="T7" fmla="*/ 53 h 272"/>
                  <a:gd name="T8" fmla="*/ 26 w 195"/>
                  <a:gd name="T9" fmla="*/ 15 h 272"/>
                  <a:gd name="T10" fmla="*/ 12 w 195"/>
                  <a:gd name="T11" fmla="*/ 4 h 272"/>
                  <a:gd name="T12" fmla="*/ 1 w 195"/>
                  <a:gd name="T13" fmla="*/ 19 h 272"/>
                  <a:gd name="T14" fmla="*/ 8 w 195"/>
                  <a:gd name="T15" fmla="*/ 84 h 272"/>
                  <a:gd name="T16" fmla="*/ 24 w 195"/>
                  <a:gd name="T17" fmla="*/ 98 h 272"/>
                  <a:gd name="T18" fmla="*/ 34 w 195"/>
                  <a:gd name="T19" fmla="*/ 94 h 272"/>
                  <a:gd name="T20" fmla="*/ 75 w 195"/>
                  <a:gd name="T21" fmla="*/ 60 h 272"/>
                  <a:gd name="T22" fmla="*/ 110 w 195"/>
                  <a:gd name="T23" fmla="*/ 128 h 272"/>
                  <a:gd name="T24" fmla="*/ 63 w 195"/>
                  <a:gd name="T25" fmla="*/ 133 h 272"/>
                  <a:gd name="T26" fmla="*/ 42 w 195"/>
                  <a:gd name="T27" fmla="*/ 153 h 272"/>
                  <a:gd name="T28" fmla="*/ 32 w 195"/>
                  <a:gd name="T29" fmla="*/ 253 h 272"/>
                  <a:gd name="T30" fmla="*/ 43 w 195"/>
                  <a:gd name="T31" fmla="*/ 270 h 272"/>
                  <a:gd name="T32" fmla="*/ 61 w 195"/>
                  <a:gd name="T33" fmla="*/ 259 h 272"/>
                  <a:gd name="T34" fmla="*/ 78 w 195"/>
                  <a:gd name="T35" fmla="*/ 177 h 272"/>
                  <a:gd name="T36" fmla="*/ 149 w 195"/>
                  <a:gd name="T37" fmla="*/ 177 h 272"/>
                  <a:gd name="T38" fmla="*/ 169 w 195"/>
                  <a:gd name="T39" fmla="*/ 10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72">
                    <a:moveTo>
                      <a:pt x="169" y="100"/>
                    </a:moveTo>
                    <a:cubicBezTo>
                      <a:pt x="145" y="49"/>
                      <a:pt x="145" y="49"/>
                      <a:pt x="145" y="49"/>
                    </a:cubicBezTo>
                    <a:cubicBezTo>
                      <a:pt x="124" y="2"/>
                      <a:pt x="94" y="0"/>
                      <a:pt x="75" y="17"/>
                    </a:cubicBezTo>
                    <a:cubicBezTo>
                      <a:pt x="34" y="53"/>
                      <a:pt x="34" y="53"/>
                      <a:pt x="34" y="53"/>
                    </a:cubicBezTo>
                    <a:cubicBezTo>
                      <a:pt x="26" y="15"/>
                      <a:pt x="26" y="15"/>
                      <a:pt x="26" y="15"/>
                    </a:cubicBezTo>
                    <a:cubicBezTo>
                      <a:pt x="25" y="8"/>
                      <a:pt x="19" y="3"/>
                      <a:pt x="12" y="4"/>
                    </a:cubicBezTo>
                    <a:cubicBezTo>
                      <a:pt x="5" y="5"/>
                      <a:pt x="0" y="12"/>
                      <a:pt x="1" y="19"/>
                    </a:cubicBezTo>
                    <a:cubicBezTo>
                      <a:pt x="8" y="84"/>
                      <a:pt x="8" y="84"/>
                      <a:pt x="8" y="84"/>
                    </a:cubicBezTo>
                    <a:cubicBezTo>
                      <a:pt x="9" y="93"/>
                      <a:pt x="16" y="98"/>
                      <a:pt x="24" y="98"/>
                    </a:cubicBezTo>
                    <a:cubicBezTo>
                      <a:pt x="28" y="98"/>
                      <a:pt x="31" y="96"/>
                      <a:pt x="34" y="94"/>
                    </a:cubicBezTo>
                    <a:cubicBezTo>
                      <a:pt x="75" y="60"/>
                      <a:pt x="75" y="60"/>
                      <a:pt x="75" y="60"/>
                    </a:cubicBezTo>
                    <a:cubicBezTo>
                      <a:pt x="110" y="128"/>
                      <a:pt x="110" y="128"/>
                      <a:pt x="110" y="128"/>
                    </a:cubicBezTo>
                    <a:cubicBezTo>
                      <a:pt x="63" y="133"/>
                      <a:pt x="63" y="133"/>
                      <a:pt x="63" y="133"/>
                    </a:cubicBezTo>
                    <a:cubicBezTo>
                      <a:pt x="54" y="135"/>
                      <a:pt x="45" y="137"/>
                      <a:pt x="42" y="153"/>
                    </a:cubicBezTo>
                    <a:cubicBezTo>
                      <a:pt x="32" y="253"/>
                      <a:pt x="32" y="253"/>
                      <a:pt x="32" y="253"/>
                    </a:cubicBezTo>
                    <a:cubicBezTo>
                      <a:pt x="30" y="261"/>
                      <a:pt x="35" y="269"/>
                      <a:pt x="43" y="270"/>
                    </a:cubicBezTo>
                    <a:cubicBezTo>
                      <a:pt x="51" y="272"/>
                      <a:pt x="59" y="267"/>
                      <a:pt x="61" y="259"/>
                    </a:cubicBezTo>
                    <a:cubicBezTo>
                      <a:pt x="78" y="177"/>
                      <a:pt x="78" y="177"/>
                      <a:pt x="78" y="177"/>
                    </a:cubicBezTo>
                    <a:cubicBezTo>
                      <a:pt x="149" y="177"/>
                      <a:pt x="149" y="177"/>
                      <a:pt x="149" y="177"/>
                    </a:cubicBezTo>
                    <a:cubicBezTo>
                      <a:pt x="173" y="177"/>
                      <a:pt x="195" y="149"/>
                      <a:pt x="169"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grpSp>
        <p:nvGrpSpPr>
          <p:cNvPr id="77" name="组合 76"/>
          <p:cNvGrpSpPr/>
          <p:nvPr/>
        </p:nvGrpSpPr>
        <p:grpSpPr>
          <a:xfrm>
            <a:off x="9366613" y="2083050"/>
            <a:ext cx="2148695" cy="4094468"/>
            <a:chOff x="9366613" y="1955457"/>
            <a:chExt cx="2148695" cy="4094468"/>
          </a:xfrm>
        </p:grpSpPr>
        <p:grpSp>
          <p:nvGrpSpPr>
            <p:cNvPr id="61" name="组合 60"/>
            <p:cNvGrpSpPr/>
            <p:nvPr/>
          </p:nvGrpSpPr>
          <p:grpSpPr>
            <a:xfrm>
              <a:off x="9366613" y="2445491"/>
              <a:ext cx="2148695" cy="3604434"/>
              <a:chOff x="653443" y="2445491"/>
              <a:chExt cx="2148695" cy="3604434"/>
            </a:xfrm>
          </p:grpSpPr>
          <p:sp>
            <p:nvSpPr>
              <p:cNvPr id="62" name="矩形 61"/>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653443" y="2887010"/>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居民消费</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价格上涨</a:t>
                </a:r>
              </a:p>
            </p:txBody>
          </p:sp>
        </p:grpSp>
        <p:sp>
          <p:nvSpPr>
            <p:cNvPr id="66" name="矩形 65"/>
            <p:cNvSpPr/>
            <p:nvPr/>
          </p:nvSpPr>
          <p:spPr>
            <a:xfrm>
              <a:off x="9695403" y="4214025"/>
              <a:ext cx="1497526"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2.5</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pic>
          <p:nvPicPr>
            <p:cNvPr id="74" name="图形 4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4221" y="1955457"/>
              <a:ext cx="737331" cy="826319"/>
            </a:xfrm>
            <a:prstGeom prst="rect">
              <a:avLst/>
            </a:prstGeom>
          </p:spPr>
        </p:pic>
      </p:grpSp>
      <p:grpSp>
        <p:nvGrpSpPr>
          <p:cNvPr id="81" name="组合 80"/>
          <p:cNvGrpSpPr/>
          <p:nvPr/>
        </p:nvGrpSpPr>
        <p:grpSpPr>
          <a:xfrm>
            <a:off x="3109225" y="1255283"/>
            <a:ext cx="5977243" cy="707886"/>
            <a:chOff x="3109225" y="1127690"/>
            <a:chExt cx="5977243" cy="707886"/>
          </a:xfrm>
        </p:grpSpPr>
        <p:sp>
          <p:nvSpPr>
            <p:cNvPr id="78" name="矩形 77"/>
            <p:cNvSpPr/>
            <p:nvPr/>
          </p:nvSpPr>
          <p:spPr>
            <a:xfrm>
              <a:off x="3109225" y="1127690"/>
              <a:ext cx="5977243" cy="707886"/>
            </a:xfrm>
            <a:prstGeom prst="rect">
              <a:avLst/>
            </a:prstGeom>
            <a:noFill/>
          </p:spPr>
          <p:txBody>
            <a:bodyPr wrap="square" rtlCol="0">
              <a:spAutoFit/>
            </a:bodyPr>
            <a:lstStyle/>
            <a:p>
              <a:pPr algn="ctr"/>
              <a:r>
                <a:rPr kumimoji="1" lang="en-US" altLang="zh-CN" sz="4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2020</a:t>
              </a:r>
              <a:r>
                <a:rPr kumimoji="1" lang="zh-CN" altLang="en-US" sz="4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年成绩单</a:t>
              </a:r>
            </a:p>
          </p:txBody>
        </p:sp>
        <p:sp>
          <p:nvSpPr>
            <p:cNvPr id="79" name="箭头: 燕尾形 21"/>
            <p:cNvSpPr/>
            <p:nvPr/>
          </p:nvSpPr>
          <p:spPr>
            <a:xfrm>
              <a:off x="3439585" y="1209456"/>
              <a:ext cx="797700" cy="613907"/>
            </a:xfrm>
            <a:prstGeom prst="notchedRightArrow">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80" name="箭头: 燕尾形 21"/>
            <p:cNvSpPr/>
            <p:nvPr/>
          </p:nvSpPr>
          <p:spPr>
            <a:xfrm rot="10800000">
              <a:off x="7970375" y="1179859"/>
              <a:ext cx="797700" cy="613907"/>
            </a:xfrm>
            <a:prstGeom prst="notchedRightArrow">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wipe(up)">
                                      <p:cBhvr>
                                        <p:cTn id="21" dur="500"/>
                                        <p:tgtEl>
                                          <p:spTgt spid="75"/>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up)">
                                      <p:cBhvr>
                                        <p:cTn id="25" dur="500"/>
                                        <p:tgtEl>
                                          <p:spTgt spid="76"/>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up)">
                                      <p:cBhvr>
                                        <p:cTn id="2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31" name="组合 30"/>
          <p:cNvGrpSpPr/>
          <p:nvPr/>
        </p:nvGrpSpPr>
        <p:grpSpPr>
          <a:xfrm>
            <a:off x="664076" y="1748512"/>
            <a:ext cx="2148695" cy="4067501"/>
            <a:chOff x="664076" y="1674082"/>
            <a:chExt cx="2148695" cy="4067501"/>
          </a:xfrm>
        </p:grpSpPr>
        <p:sp>
          <p:nvSpPr>
            <p:cNvPr id="4" name="矩形 3"/>
            <p:cNvSpPr/>
            <p:nvPr/>
          </p:nvSpPr>
          <p:spPr>
            <a:xfrm>
              <a:off x="776178" y="3370522"/>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776178" y="2137149"/>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062719" y="2137149"/>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64076" y="2440443"/>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新纳入低保</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特困供养</a:t>
              </a:r>
              <a:endParaRPr kumimoji="1" lang="zh-CN" altLang="en-US" sz="3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grpSp>
          <p:nvGrpSpPr>
            <p:cNvPr id="10" name="组合 9"/>
            <p:cNvGrpSpPr/>
            <p:nvPr/>
          </p:nvGrpSpPr>
          <p:grpSpPr>
            <a:xfrm>
              <a:off x="1347260" y="1674082"/>
              <a:ext cx="782326" cy="766361"/>
              <a:chOff x="2159001" y="1179514"/>
              <a:chExt cx="700087" cy="685800"/>
            </a:xfrm>
            <a:solidFill>
              <a:srgbClr val="C00000"/>
            </a:solidFill>
          </p:grpSpPr>
          <p:sp>
            <p:nvSpPr>
              <p:cNvPr id="11" name="Freeform 23"/>
              <p:cNvSpPr>
                <a:spLocks noEditPoints="1"/>
              </p:cNvSpPr>
              <p:nvPr/>
            </p:nvSpPr>
            <p:spPr bwMode="auto">
              <a:xfrm>
                <a:off x="2441576" y="1285876"/>
                <a:ext cx="120650" cy="363538"/>
              </a:xfrm>
              <a:custGeom>
                <a:avLst/>
                <a:gdLst>
                  <a:gd name="T0" fmla="*/ 5 w 53"/>
                  <a:gd name="T1" fmla="*/ 42 h 158"/>
                  <a:gd name="T2" fmla="*/ 5 w 53"/>
                  <a:gd name="T3" fmla="*/ 40 h 158"/>
                  <a:gd name="T4" fmla="*/ 22 w 53"/>
                  <a:gd name="T5" fmla="*/ 40 h 158"/>
                  <a:gd name="T6" fmla="*/ 22 w 53"/>
                  <a:gd name="T7" fmla="*/ 51 h 158"/>
                  <a:gd name="T8" fmla="*/ 24 w 53"/>
                  <a:gd name="T9" fmla="*/ 51 h 158"/>
                  <a:gd name="T10" fmla="*/ 29 w 53"/>
                  <a:gd name="T11" fmla="*/ 53 h 158"/>
                  <a:gd name="T12" fmla="*/ 29 w 53"/>
                  <a:gd name="T13" fmla="*/ 53 h 158"/>
                  <a:gd name="T14" fmla="*/ 29 w 53"/>
                  <a:gd name="T15" fmla="*/ 41 h 158"/>
                  <a:gd name="T16" fmla="*/ 46 w 53"/>
                  <a:gd name="T17" fmla="*/ 41 h 158"/>
                  <a:gd name="T18" fmla="*/ 46 w 53"/>
                  <a:gd name="T19" fmla="*/ 62 h 158"/>
                  <a:gd name="T20" fmla="*/ 34 w 53"/>
                  <a:gd name="T21" fmla="*/ 62 h 158"/>
                  <a:gd name="T22" fmla="*/ 35 w 53"/>
                  <a:gd name="T23" fmla="*/ 70 h 158"/>
                  <a:gd name="T24" fmla="*/ 46 w 53"/>
                  <a:gd name="T25" fmla="*/ 70 h 158"/>
                  <a:gd name="T26" fmla="*/ 46 w 53"/>
                  <a:gd name="T27" fmla="*/ 90 h 158"/>
                  <a:gd name="T28" fmla="*/ 36 w 53"/>
                  <a:gd name="T29" fmla="*/ 90 h 158"/>
                  <a:gd name="T30" fmla="*/ 39 w 53"/>
                  <a:gd name="T31" fmla="*/ 93 h 158"/>
                  <a:gd name="T32" fmla="*/ 39 w 53"/>
                  <a:gd name="T33" fmla="*/ 94 h 158"/>
                  <a:gd name="T34" fmla="*/ 39 w 53"/>
                  <a:gd name="T35" fmla="*/ 109 h 158"/>
                  <a:gd name="T36" fmla="*/ 39 w 53"/>
                  <a:gd name="T37" fmla="*/ 110 h 158"/>
                  <a:gd name="T38" fmla="*/ 38 w 53"/>
                  <a:gd name="T39" fmla="*/ 110 h 158"/>
                  <a:gd name="T40" fmla="*/ 27 w 53"/>
                  <a:gd name="T41" fmla="*/ 122 h 158"/>
                  <a:gd name="T42" fmla="*/ 19 w 53"/>
                  <a:gd name="T43" fmla="*/ 132 h 158"/>
                  <a:gd name="T44" fmla="*/ 20 w 53"/>
                  <a:gd name="T45" fmla="*/ 146 h 158"/>
                  <a:gd name="T46" fmla="*/ 39 w 53"/>
                  <a:gd name="T47" fmla="*/ 154 h 158"/>
                  <a:gd name="T48" fmla="*/ 43 w 53"/>
                  <a:gd name="T49" fmla="*/ 155 h 158"/>
                  <a:gd name="T50" fmla="*/ 53 w 53"/>
                  <a:gd name="T51" fmla="*/ 158 h 158"/>
                  <a:gd name="T52" fmla="*/ 53 w 53"/>
                  <a:gd name="T53" fmla="*/ 0 h 158"/>
                  <a:gd name="T54" fmla="*/ 0 w 53"/>
                  <a:gd name="T55" fmla="*/ 0 h 158"/>
                  <a:gd name="T56" fmla="*/ 0 w 53"/>
                  <a:gd name="T57" fmla="*/ 43 h 158"/>
                  <a:gd name="T58" fmla="*/ 1 w 53"/>
                  <a:gd name="T59" fmla="*/ 43 h 158"/>
                  <a:gd name="T60" fmla="*/ 5 w 53"/>
                  <a:gd name="T61" fmla="*/ 42 h 158"/>
                  <a:gd name="T62" fmla="*/ 29 w 53"/>
                  <a:gd name="T63" fmla="*/ 11 h 158"/>
                  <a:gd name="T64" fmla="*/ 46 w 53"/>
                  <a:gd name="T65" fmla="*/ 11 h 158"/>
                  <a:gd name="T66" fmla="*/ 46 w 53"/>
                  <a:gd name="T67" fmla="*/ 32 h 158"/>
                  <a:gd name="T68" fmla="*/ 29 w 53"/>
                  <a:gd name="T69" fmla="*/ 32 h 158"/>
                  <a:gd name="T70" fmla="*/ 29 w 53"/>
                  <a:gd name="T71" fmla="*/ 11 h 158"/>
                  <a:gd name="T72" fmla="*/ 5 w 53"/>
                  <a:gd name="T73" fmla="*/ 11 h 158"/>
                  <a:gd name="T74" fmla="*/ 22 w 53"/>
                  <a:gd name="T75" fmla="*/ 11 h 158"/>
                  <a:gd name="T76" fmla="*/ 22 w 53"/>
                  <a:gd name="T77" fmla="*/ 32 h 158"/>
                  <a:gd name="T78" fmla="*/ 5 w 53"/>
                  <a:gd name="T79" fmla="*/ 32 h 158"/>
                  <a:gd name="T80" fmla="*/ 5 w 53"/>
                  <a:gd name="T81"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3" h="158">
                    <a:moveTo>
                      <a:pt x="5" y="42"/>
                    </a:moveTo>
                    <a:cubicBezTo>
                      <a:pt x="5" y="40"/>
                      <a:pt x="5" y="40"/>
                      <a:pt x="5" y="40"/>
                    </a:cubicBezTo>
                    <a:cubicBezTo>
                      <a:pt x="22" y="40"/>
                      <a:pt x="22" y="40"/>
                      <a:pt x="22" y="40"/>
                    </a:cubicBezTo>
                    <a:cubicBezTo>
                      <a:pt x="22" y="51"/>
                      <a:pt x="22" y="51"/>
                      <a:pt x="22" y="51"/>
                    </a:cubicBezTo>
                    <a:cubicBezTo>
                      <a:pt x="23" y="51"/>
                      <a:pt x="23" y="51"/>
                      <a:pt x="24" y="51"/>
                    </a:cubicBezTo>
                    <a:cubicBezTo>
                      <a:pt x="25" y="51"/>
                      <a:pt x="27" y="51"/>
                      <a:pt x="29" y="53"/>
                    </a:cubicBezTo>
                    <a:cubicBezTo>
                      <a:pt x="29" y="53"/>
                      <a:pt x="29" y="53"/>
                      <a:pt x="29" y="53"/>
                    </a:cubicBezTo>
                    <a:cubicBezTo>
                      <a:pt x="29" y="41"/>
                      <a:pt x="29" y="41"/>
                      <a:pt x="29" y="41"/>
                    </a:cubicBezTo>
                    <a:cubicBezTo>
                      <a:pt x="46" y="41"/>
                      <a:pt x="46" y="41"/>
                      <a:pt x="46" y="41"/>
                    </a:cubicBezTo>
                    <a:cubicBezTo>
                      <a:pt x="46" y="62"/>
                      <a:pt x="46" y="62"/>
                      <a:pt x="46" y="62"/>
                    </a:cubicBezTo>
                    <a:cubicBezTo>
                      <a:pt x="34" y="62"/>
                      <a:pt x="34" y="62"/>
                      <a:pt x="34" y="62"/>
                    </a:cubicBezTo>
                    <a:cubicBezTo>
                      <a:pt x="34" y="64"/>
                      <a:pt x="35" y="67"/>
                      <a:pt x="35" y="70"/>
                    </a:cubicBezTo>
                    <a:cubicBezTo>
                      <a:pt x="46" y="70"/>
                      <a:pt x="46" y="70"/>
                      <a:pt x="46" y="70"/>
                    </a:cubicBezTo>
                    <a:cubicBezTo>
                      <a:pt x="46" y="90"/>
                      <a:pt x="46" y="90"/>
                      <a:pt x="46" y="90"/>
                    </a:cubicBezTo>
                    <a:cubicBezTo>
                      <a:pt x="36" y="90"/>
                      <a:pt x="36" y="90"/>
                      <a:pt x="36" y="90"/>
                    </a:cubicBezTo>
                    <a:cubicBezTo>
                      <a:pt x="37" y="91"/>
                      <a:pt x="38" y="91"/>
                      <a:pt x="39" y="93"/>
                    </a:cubicBezTo>
                    <a:cubicBezTo>
                      <a:pt x="39" y="94"/>
                      <a:pt x="39" y="94"/>
                      <a:pt x="39" y="94"/>
                    </a:cubicBezTo>
                    <a:cubicBezTo>
                      <a:pt x="39" y="100"/>
                      <a:pt x="39" y="103"/>
                      <a:pt x="39" y="109"/>
                    </a:cubicBezTo>
                    <a:cubicBezTo>
                      <a:pt x="39" y="110"/>
                      <a:pt x="39" y="110"/>
                      <a:pt x="39" y="110"/>
                    </a:cubicBezTo>
                    <a:cubicBezTo>
                      <a:pt x="38" y="110"/>
                      <a:pt x="38" y="110"/>
                      <a:pt x="38" y="110"/>
                    </a:cubicBezTo>
                    <a:cubicBezTo>
                      <a:pt x="33" y="113"/>
                      <a:pt x="30" y="117"/>
                      <a:pt x="27" y="122"/>
                    </a:cubicBezTo>
                    <a:cubicBezTo>
                      <a:pt x="25" y="125"/>
                      <a:pt x="23" y="129"/>
                      <a:pt x="19" y="132"/>
                    </a:cubicBezTo>
                    <a:cubicBezTo>
                      <a:pt x="18" y="138"/>
                      <a:pt x="18" y="143"/>
                      <a:pt x="20" y="146"/>
                    </a:cubicBezTo>
                    <a:cubicBezTo>
                      <a:pt x="23" y="151"/>
                      <a:pt x="30" y="152"/>
                      <a:pt x="39" y="154"/>
                    </a:cubicBezTo>
                    <a:cubicBezTo>
                      <a:pt x="40" y="154"/>
                      <a:pt x="42" y="155"/>
                      <a:pt x="43" y="155"/>
                    </a:cubicBezTo>
                    <a:cubicBezTo>
                      <a:pt x="47" y="156"/>
                      <a:pt x="50" y="157"/>
                      <a:pt x="53" y="158"/>
                    </a:cubicBezTo>
                    <a:cubicBezTo>
                      <a:pt x="53" y="0"/>
                      <a:pt x="53" y="0"/>
                      <a:pt x="53" y="0"/>
                    </a:cubicBezTo>
                    <a:cubicBezTo>
                      <a:pt x="0" y="0"/>
                      <a:pt x="0" y="0"/>
                      <a:pt x="0" y="0"/>
                    </a:cubicBezTo>
                    <a:cubicBezTo>
                      <a:pt x="0" y="43"/>
                      <a:pt x="0" y="43"/>
                      <a:pt x="0" y="43"/>
                    </a:cubicBezTo>
                    <a:cubicBezTo>
                      <a:pt x="0" y="43"/>
                      <a:pt x="0" y="43"/>
                      <a:pt x="1" y="43"/>
                    </a:cubicBezTo>
                    <a:lnTo>
                      <a:pt x="5" y="42"/>
                    </a:lnTo>
                    <a:close/>
                    <a:moveTo>
                      <a:pt x="29" y="11"/>
                    </a:moveTo>
                    <a:cubicBezTo>
                      <a:pt x="46" y="11"/>
                      <a:pt x="46" y="11"/>
                      <a:pt x="46" y="11"/>
                    </a:cubicBezTo>
                    <a:cubicBezTo>
                      <a:pt x="46" y="32"/>
                      <a:pt x="46" y="32"/>
                      <a:pt x="46" y="32"/>
                    </a:cubicBezTo>
                    <a:cubicBezTo>
                      <a:pt x="29" y="32"/>
                      <a:pt x="29" y="32"/>
                      <a:pt x="29" y="32"/>
                    </a:cubicBezTo>
                    <a:lnTo>
                      <a:pt x="29" y="11"/>
                    </a:lnTo>
                    <a:close/>
                    <a:moveTo>
                      <a:pt x="5" y="11"/>
                    </a:moveTo>
                    <a:cubicBezTo>
                      <a:pt x="22" y="11"/>
                      <a:pt x="22" y="11"/>
                      <a:pt x="22" y="11"/>
                    </a:cubicBezTo>
                    <a:cubicBezTo>
                      <a:pt x="22" y="32"/>
                      <a:pt x="22" y="32"/>
                      <a:pt x="22" y="32"/>
                    </a:cubicBezTo>
                    <a:cubicBezTo>
                      <a:pt x="5" y="32"/>
                      <a:pt x="5" y="32"/>
                      <a:pt x="5" y="32"/>
                    </a:cubicBezTo>
                    <a:lnTo>
                      <a:pt x="5"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2" name="Freeform 24"/>
              <p:cNvSpPr>
                <a:spLocks noEditPoints="1"/>
              </p:cNvSpPr>
              <p:nvPr/>
            </p:nvSpPr>
            <p:spPr bwMode="auto">
              <a:xfrm>
                <a:off x="2578101" y="1436689"/>
                <a:ext cx="131762" cy="296863"/>
              </a:xfrm>
              <a:custGeom>
                <a:avLst/>
                <a:gdLst>
                  <a:gd name="T0" fmla="*/ 40 w 57"/>
                  <a:gd name="T1" fmla="*/ 33 h 129"/>
                  <a:gd name="T2" fmla="*/ 0 w 57"/>
                  <a:gd name="T3" fmla="*/ 0 h 129"/>
                  <a:gd name="T4" fmla="*/ 0 w 57"/>
                  <a:gd name="T5" fmla="*/ 33 h 129"/>
                  <a:gd name="T6" fmla="*/ 0 w 57"/>
                  <a:gd name="T7" fmla="*/ 45 h 129"/>
                  <a:gd name="T8" fmla="*/ 0 w 57"/>
                  <a:gd name="T9" fmla="*/ 95 h 129"/>
                  <a:gd name="T10" fmla="*/ 15 w 57"/>
                  <a:gd name="T11" fmla="*/ 127 h 129"/>
                  <a:gd name="T12" fmla="*/ 15 w 57"/>
                  <a:gd name="T13" fmla="*/ 128 h 129"/>
                  <a:gd name="T14" fmla="*/ 15 w 57"/>
                  <a:gd name="T15" fmla="*/ 128 h 129"/>
                  <a:gd name="T16" fmla="*/ 15 w 57"/>
                  <a:gd name="T17" fmla="*/ 129 h 129"/>
                  <a:gd name="T18" fmla="*/ 40 w 57"/>
                  <a:gd name="T19" fmla="*/ 129 h 129"/>
                  <a:gd name="T20" fmla="*/ 40 w 57"/>
                  <a:gd name="T21" fmla="*/ 45 h 129"/>
                  <a:gd name="T22" fmla="*/ 57 w 57"/>
                  <a:gd name="T23" fmla="*/ 45 h 129"/>
                  <a:gd name="T24" fmla="*/ 40 w 57"/>
                  <a:gd name="T25" fmla="*/ 33 h 129"/>
                  <a:gd name="T26" fmla="*/ 29 w 57"/>
                  <a:gd name="T27" fmla="*/ 76 h 129"/>
                  <a:gd name="T28" fmla="*/ 11 w 57"/>
                  <a:gd name="T29" fmla="*/ 76 h 129"/>
                  <a:gd name="T30" fmla="*/ 11 w 57"/>
                  <a:gd name="T31" fmla="*/ 56 h 129"/>
                  <a:gd name="T32" fmla="*/ 29 w 57"/>
                  <a:gd name="T33" fmla="*/ 56 h 129"/>
                  <a:gd name="T34" fmla="*/ 29 w 57"/>
                  <a:gd name="T35"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29">
                    <a:moveTo>
                      <a:pt x="40" y="33"/>
                    </a:moveTo>
                    <a:cubicBezTo>
                      <a:pt x="0" y="0"/>
                      <a:pt x="0" y="0"/>
                      <a:pt x="0" y="0"/>
                    </a:cubicBezTo>
                    <a:cubicBezTo>
                      <a:pt x="0" y="33"/>
                      <a:pt x="0" y="33"/>
                      <a:pt x="0" y="33"/>
                    </a:cubicBezTo>
                    <a:cubicBezTo>
                      <a:pt x="0" y="45"/>
                      <a:pt x="0" y="45"/>
                      <a:pt x="0" y="45"/>
                    </a:cubicBezTo>
                    <a:cubicBezTo>
                      <a:pt x="0" y="95"/>
                      <a:pt x="0" y="95"/>
                      <a:pt x="0" y="95"/>
                    </a:cubicBezTo>
                    <a:cubicBezTo>
                      <a:pt x="10" y="102"/>
                      <a:pt x="15" y="112"/>
                      <a:pt x="15" y="127"/>
                    </a:cubicBezTo>
                    <a:cubicBezTo>
                      <a:pt x="15" y="128"/>
                      <a:pt x="15" y="128"/>
                      <a:pt x="15" y="128"/>
                    </a:cubicBezTo>
                    <a:cubicBezTo>
                      <a:pt x="15" y="128"/>
                      <a:pt x="15" y="128"/>
                      <a:pt x="15" y="128"/>
                    </a:cubicBezTo>
                    <a:cubicBezTo>
                      <a:pt x="15" y="129"/>
                      <a:pt x="15" y="129"/>
                      <a:pt x="15" y="129"/>
                    </a:cubicBezTo>
                    <a:cubicBezTo>
                      <a:pt x="40" y="129"/>
                      <a:pt x="40" y="129"/>
                      <a:pt x="40" y="129"/>
                    </a:cubicBezTo>
                    <a:cubicBezTo>
                      <a:pt x="40" y="45"/>
                      <a:pt x="40" y="45"/>
                      <a:pt x="40" y="45"/>
                    </a:cubicBezTo>
                    <a:cubicBezTo>
                      <a:pt x="57" y="45"/>
                      <a:pt x="57" y="45"/>
                      <a:pt x="57" y="45"/>
                    </a:cubicBezTo>
                    <a:lnTo>
                      <a:pt x="40" y="33"/>
                    </a:lnTo>
                    <a:close/>
                    <a:moveTo>
                      <a:pt x="29" y="76"/>
                    </a:moveTo>
                    <a:cubicBezTo>
                      <a:pt x="11" y="76"/>
                      <a:pt x="11" y="76"/>
                      <a:pt x="11" y="76"/>
                    </a:cubicBezTo>
                    <a:cubicBezTo>
                      <a:pt x="11" y="56"/>
                      <a:pt x="11" y="56"/>
                      <a:pt x="11" y="56"/>
                    </a:cubicBezTo>
                    <a:cubicBezTo>
                      <a:pt x="29" y="56"/>
                      <a:pt x="29" y="56"/>
                      <a:pt x="29" y="56"/>
                    </a:cubicBezTo>
                    <a:lnTo>
                      <a:pt x="29"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3" name="Freeform 25"/>
              <p:cNvSpPr/>
              <p:nvPr/>
            </p:nvSpPr>
            <p:spPr bwMode="auto">
              <a:xfrm>
                <a:off x="2273301" y="1389064"/>
                <a:ext cx="333375" cy="400050"/>
              </a:xfrm>
              <a:custGeom>
                <a:avLst/>
                <a:gdLst>
                  <a:gd name="T0" fmla="*/ 145 w 145"/>
                  <a:gd name="T1" fmla="*/ 148 h 174"/>
                  <a:gd name="T2" fmla="*/ 133 w 145"/>
                  <a:gd name="T3" fmla="*/ 120 h 174"/>
                  <a:gd name="T4" fmla="*/ 126 w 145"/>
                  <a:gd name="T5" fmla="*/ 116 h 174"/>
                  <a:gd name="T6" fmla="*/ 116 w 145"/>
                  <a:gd name="T7" fmla="*/ 113 h 174"/>
                  <a:gd name="T8" fmla="*/ 111 w 145"/>
                  <a:gd name="T9" fmla="*/ 112 h 174"/>
                  <a:gd name="T10" fmla="*/ 90 w 145"/>
                  <a:gd name="T11" fmla="*/ 103 h 174"/>
                  <a:gd name="T12" fmla="*/ 89 w 145"/>
                  <a:gd name="T13" fmla="*/ 85 h 174"/>
                  <a:gd name="T14" fmla="*/ 90 w 145"/>
                  <a:gd name="T15" fmla="*/ 85 h 174"/>
                  <a:gd name="T16" fmla="*/ 90 w 145"/>
                  <a:gd name="T17" fmla="*/ 84 h 174"/>
                  <a:gd name="T18" fmla="*/ 98 w 145"/>
                  <a:gd name="T19" fmla="*/ 75 h 174"/>
                  <a:gd name="T20" fmla="*/ 109 w 145"/>
                  <a:gd name="T21" fmla="*/ 63 h 174"/>
                  <a:gd name="T22" fmla="*/ 109 w 145"/>
                  <a:gd name="T23" fmla="*/ 49 h 174"/>
                  <a:gd name="T24" fmla="*/ 109 w 145"/>
                  <a:gd name="T25" fmla="*/ 48 h 174"/>
                  <a:gd name="T26" fmla="*/ 107 w 145"/>
                  <a:gd name="T27" fmla="*/ 48 h 174"/>
                  <a:gd name="T28" fmla="*/ 104 w 145"/>
                  <a:gd name="T29" fmla="*/ 45 h 174"/>
                  <a:gd name="T30" fmla="*/ 104 w 145"/>
                  <a:gd name="T31" fmla="*/ 45 h 174"/>
                  <a:gd name="T32" fmla="*/ 104 w 145"/>
                  <a:gd name="T33" fmla="*/ 33 h 174"/>
                  <a:gd name="T34" fmla="*/ 104 w 145"/>
                  <a:gd name="T35" fmla="*/ 25 h 174"/>
                  <a:gd name="T36" fmla="*/ 104 w 145"/>
                  <a:gd name="T37" fmla="*/ 17 h 174"/>
                  <a:gd name="T38" fmla="*/ 102 w 145"/>
                  <a:gd name="T39" fmla="*/ 12 h 174"/>
                  <a:gd name="T40" fmla="*/ 100 w 145"/>
                  <a:gd name="T41" fmla="*/ 10 h 174"/>
                  <a:gd name="T42" fmla="*/ 95 w 145"/>
                  <a:gd name="T43" fmla="*/ 9 h 174"/>
                  <a:gd name="T44" fmla="*/ 95 w 145"/>
                  <a:gd name="T45" fmla="*/ 9 h 174"/>
                  <a:gd name="T46" fmla="*/ 88 w 145"/>
                  <a:gd name="T47" fmla="*/ 9 h 174"/>
                  <a:gd name="T48" fmla="*/ 83 w 145"/>
                  <a:gd name="T49" fmla="*/ 4 h 174"/>
                  <a:gd name="T50" fmla="*/ 79 w 145"/>
                  <a:gd name="T51" fmla="*/ 0 h 174"/>
                  <a:gd name="T52" fmla="*/ 78 w 145"/>
                  <a:gd name="T53" fmla="*/ 0 h 174"/>
                  <a:gd name="T54" fmla="*/ 75 w 145"/>
                  <a:gd name="T55" fmla="*/ 0 h 174"/>
                  <a:gd name="T56" fmla="*/ 73 w 145"/>
                  <a:gd name="T57" fmla="*/ 2 h 174"/>
                  <a:gd name="T58" fmla="*/ 59 w 145"/>
                  <a:gd name="T59" fmla="*/ 5 h 174"/>
                  <a:gd name="T60" fmla="*/ 51 w 145"/>
                  <a:gd name="T61" fmla="*/ 7 h 174"/>
                  <a:gd name="T62" fmla="*/ 40 w 145"/>
                  <a:gd name="T63" fmla="*/ 37 h 174"/>
                  <a:gd name="T64" fmla="*/ 40 w 145"/>
                  <a:gd name="T65" fmla="*/ 44 h 174"/>
                  <a:gd name="T66" fmla="*/ 40 w 145"/>
                  <a:gd name="T67" fmla="*/ 45 h 174"/>
                  <a:gd name="T68" fmla="*/ 39 w 145"/>
                  <a:gd name="T69" fmla="*/ 45 h 174"/>
                  <a:gd name="T70" fmla="*/ 36 w 145"/>
                  <a:gd name="T71" fmla="*/ 61 h 174"/>
                  <a:gd name="T72" fmla="*/ 39 w 145"/>
                  <a:gd name="T73" fmla="*/ 65 h 174"/>
                  <a:gd name="T74" fmla="*/ 43 w 145"/>
                  <a:gd name="T75" fmla="*/ 69 h 174"/>
                  <a:gd name="T76" fmla="*/ 48 w 145"/>
                  <a:gd name="T77" fmla="*/ 76 h 174"/>
                  <a:gd name="T78" fmla="*/ 55 w 145"/>
                  <a:gd name="T79" fmla="*/ 84 h 174"/>
                  <a:gd name="T80" fmla="*/ 57 w 145"/>
                  <a:gd name="T81" fmla="*/ 84 h 174"/>
                  <a:gd name="T82" fmla="*/ 57 w 145"/>
                  <a:gd name="T83" fmla="*/ 100 h 174"/>
                  <a:gd name="T84" fmla="*/ 56 w 145"/>
                  <a:gd name="T85" fmla="*/ 101 h 174"/>
                  <a:gd name="T86" fmla="*/ 30 w 145"/>
                  <a:gd name="T87" fmla="*/ 114 h 174"/>
                  <a:gd name="T88" fmla="*/ 3 w 145"/>
                  <a:gd name="T89" fmla="*/ 128 h 174"/>
                  <a:gd name="T90" fmla="*/ 1 w 145"/>
                  <a:gd name="T91" fmla="*/ 139 h 174"/>
                  <a:gd name="T92" fmla="*/ 0 w 145"/>
                  <a:gd name="T93" fmla="*/ 147 h 174"/>
                  <a:gd name="T94" fmla="*/ 0 w 145"/>
                  <a:gd name="T95" fmla="*/ 149 h 174"/>
                  <a:gd name="T96" fmla="*/ 0 w 145"/>
                  <a:gd name="T97" fmla="*/ 149 h 174"/>
                  <a:gd name="T98" fmla="*/ 73 w 145"/>
                  <a:gd name="T99" fmla="*/ 174 h 174"/>
                  <a:gd name="T100" fmla="*/ 125 w 145"/>
                  <a:gd name="T101" fmla="*/ 166 h 174"/>
                  <a:gd name="T102" fmla="*/ 126 w 145"/>
                  <a:gd name="T103" fmla="*/ 166 h 174"/>
                  <a:gd name="T104" fmla="*/ 126 w 145"/>
                  <a:gd name="T105" fmla="*/ 165 h 174"/>
                  <a:gd name="T106" fmla="*/ 145 w 145"/>
                  <a:gd name="T107" fmla="*/ 150 h 174"/>
                  <a:gd name="T108" fmla="*/ 145 w 145"/>
                  <a:gd name="T109" fmla="*/ 149 h 174"/>
                  <a:gd name="T110" fmla="*/ 145 w 145"/>
                  <a:gd name="T111" fmla="*/ 149 h 174"/>
                  <a:gd name="T112" fmla="*/ 145 w 145"/>
                  <a:gd name="T113" fmla="*/ 149 h 174"/>
                  <a:gd name="T114" fmla="*/ 145 w 145"/>
                  <a:gd name="T115" fmla="*/ 1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5" h="174">
                    <a:moveTo>
                      <a:pt x="145" y="148"/>
                    </a:moveTo>
                    <a:cubicBezTo>
                      <a:pt x="145" y="135"/>
                      <a:pt x="141" y="126"/>
                      <a:pt x="133" y="120"/>
                    </a:cubicBezTo>
                    <a:cubicBezTo>
                      <a:pt x="131" y="119"/>
                      <a:pt x="129" y="117"/>
                      <a:pt x="126" y="116"/>
                    </a:cubicBezTo>
                    <a:cubicBezTo>
                      <a:pt x="123" y="115"/>
                      <a:pt x="120" y="114"/>
                      <a:pt x="116" y="113"/>
                    </a:cubicBezTo>
                    <a:cubicBezTo>
                      <a:pt x="114" y="113"/>
                      <a:pt x="113" y="112"/>
                      <a:pt x="111" y="112"/>
                    </a:cubicBezTo>
                    <a:cubicBezTo>
                      <a:pt x="102" y="110"/>
                      <a:pt x="94" y="109"/>
                      <a:pt x="90" y="103"/>
                    </a:cubicBezTo>
                    <a:cubicBezTo>
                      <a:pt x="88" y="98"/>
                      <a:pt x="87" y="93"/>
                      <a:pt x="89" y="85"/>
                    </a:cubicBezTo>
                    <a:cubicBezTo>
                      <a:pt x="90" y="85"/>
                      <a:pt x="90" y="85"/>
                      <a:pt x="90" y="85"/>
                    </a:cubicBezTo>
                    <a:cubicBezTo>
                      <a:pt x="90" y="84"/>
                      <a:pt x="90" y="84"/>
                      <a:pt x="90" y="84"/>
                    </a:cubicBezTo>
                    <a:cubicBezTo>
                      <a:pt x="93" y="82"/>
                      <a:pt x="95" y="79"/>
                      <a:pt x="98" y="75"/>
                    </a:cubicBezTo>
                    <a:cubicBezTo>
                      <a:pt x="100" y="70"/>
                      <a:pt x="103" y="65"/>
                      <a:pt x="109" y="63"/>
                    </a:cubicBezTo>
                    <a:cubicBezTo>
                      <a:pt x="109" y="58"/>
                      <a:pt x="109" y="55"/>
                      <a:pt x="109" y="49"/>
                    </a:cubicBezTo>
                    <a:cubicBezTo>
                      <a:pt x="109" y="48"/>
                      <a:pt x="109" y="48"/>
                      <a:pt x="109" y="48"/>
                    </a:cubicBezTo>
                    <a:cubicBezTo>
                      <a:pt x="109" y="49"/>
                      <a:pt x="108" y="48"/>
                      <a:pt x="107" y="48"/>
                    </a:cubicBezTo>
                    <a:cubicBezTo>
                      <a:pt x="106" y="48"/>
                      <a:pt x="104" y="47"/>
                      <a:pt x="104" y="45"/>
                    </a:cubicBezTo>
                    <a:cubicBezTo>
                      <a:pt x="104" y="45"/>
                      <a:pt x="104" y="45"/>
                      <a:pt x="104" y="45"/>
                    </a:cubicBezTo>
                    <a:cubicBezTo>
                      <a:pt x="103" y="41"/>
                      <a:pt x="104" y="37"/>
                      <a:pt x="104" y="33"/>
                    </a:cubicBezTo>
                    <a:cubicBezTo>
                      <a:pt x="104" y="30"/>
                      <a:pt x="104" y="27"/>
                      <a:pt x="104" y="25"/>
                    </a:cubicBezTo>
                    <a:cubicBezTo>
                      <a:pt x="104" y="22"/>
                      <a:pt x="104" y="19"/>
                      <a:pt x="104" y="17"/>
                    </a:cubicBezTo>
                    <a:cubicBezTo>
                      <a:pt x="103" y="15"/>
                      <a:pt x="103" y="14"/>
                      <a:pt x="102" y="12"/>
                    </a:cubicBezTo>
                    <a:cubicBezTo>
                      <a:pt x="101" y="12"/>
                      <a:pt x="101" y="11"/>
                      <a:pt x="100" y="10"/>
                    </a:cubicBezTo>
                    <a:cubicBezTo>
                      <a:pt x="99" y="9"/>
                      <a:pt x="97" y="9"/>
                      <a:pt x="95" y="9"/>
                    </a:cubicBezTo>
                    <a:cubicBezTo>
                      <a:pt x="95" y="9"/>
                      <a:pt x="95" y="9"/>
                      <a:pt x="95" y="9"/>
                    </a:cubicBezTo>
                    <a:cubicBezTo>
                      <a:pt x="92" y="10"/>
                      <a:pt x="90" y="10"/>
                      <a:pt x="88" y="9"/>
                    </a:cubicBezTo>
                    <a:cubicBezTo>
                      <a:pt x="86" y="8"/>
                      <a:pt x="84" y="6"/>
                      <a:pt x="83" y="4"/>
                    </a:cubicBezTo>
                    <a:cubicBezTo>
                      <a:pt x="81" y="2"/>
                      <a:pt x="81" y="1"/>
                      <a:pt x="79" y="0"/>
                    </a:cubicBezTo>
                    <a:cubicBezTo>
                      <a:pt x="78" y="0"/>
                      <a:pt x="78" y="0"/>
                      <a:pt x="78" y="0"/>
                    </a:cubicBezTo>
                    <a:cubicBezTo>
                      <a:pt x="75" y="0"/>
                      <a:pt x="75" y="0"/>
                      <a:pt x="75" y="0"/>
                    </a:cubicBezTo>
                    <a:cubicBezTo>
                      <a:pt x="74" y="1"/>
                      <a:pt x="73" y="1"/>
                      <a:pt x="73" y="2"/>
                    </a:cubicBezTo>
                    <a:cubicBezTo>
                      <a:pt x="68" y="4"/>
                      <a:pt x="64" y="4"/>
                      <a:pt x="59" y="5"/>
                    </a:cubicBezTo>
                    <a:cubicBezTo>
                      <a:pt x="56" y="6"/>
                      <a:pt x="53" y="6"/>
                      <a:pt x="51" y="7"/>
                    </a:cubicBezTo>
                    <a:cubicBezTo>
                      <a:pt x="40" y="10"/>
                      <a:pt x="40" y="22"/>
                      <a:pt x="40" y="37"/>
                    </a:cubicBezTo>
                    <a:cubicBezTo>
                      <a:pt x="40" y="39"/>
                      <a:pt x="40" y="42"/>
                      <a:pt x="40" y="44"/>
                    </a:cubicBezTo>
                    <a:cubicBezTo>
                      <a:pt x="40" y="45"/>
                      <a:pt x="40" y="45"/>
                      <a:pt x="40" y="45"/>
                    </a:cubicBezTo>
                    <a:cubicBezTo>
                      <a:pt x="39" y="45"/>
                      <a:pt x="39" y="45"/>
                      <a:pt x="39" y="45"/>
                    </a:cubicBezTo>
                    <a:cubicBezTo>
                      <a:pt x="35" y="48"/>
                      <a:pt x="34" y="55"/>
                      <a:pt x="36" y="61"/>
                    </a:cubicBezTo>
                    <a:cubicBezTo>
                      <a:pt x="36" y="63"/>
                      <a:pt x="38" y="64"/>
                      <a:pt x="39" y="65"/>
                    </a:cubicBezTo>
                    <a:cubicBezTo>
                      <a:pt x="41" y="66"/>
                      <a:pt x="42" y="67"/>
                      <a:pt x="43" y="69"/>
                    </a:cubicBezTo>
                    <a:cubicBezTo>
                      <a:pt x="45" y="71"/>
                      <a:pt x="47" y="73"/>
                      <a:pt x="48" y="76"/>
                    </a:cubicBezTo>
                    <a:cubicBezTo>
                      <a:pt x="50" y="80"/>
                      <a:pt x="53" y="83"/>
                      <a:pt x="55" y="84"/>
                    </a:cubicBezTo>
                    <a:cubicBezTo>
                      <a:pt x="57" y="84"/>
                      <a:pt x="57" y="84"/>
                      <a:pt x="57" y="84"/>
                    </a:cubicBezTo>
                    <a:cubicBezTo>
                      <a:pt x="57" y="100"/>
                      <a:pt x="57" y="100"/>
                      <a:pt x="57" y="100"/>
                    </a:cubicBezTo>
                    <a:cubicBezTo>
                      <a:pt x="56" y="101"/>
                      <a:pt x="56" y="101"/>
                      <a:pt x="56" y="101"/>
                    </a:cubicBezTo>
                    <a:cubicBezTo>
                      <a:pt x="51" y="109"/>
                      <a:pt x="40" y="112"/>
                      <a:pt x="30" y="114"/>
                    </a:cubicBezTo>
                    <a:cubicBezTo>
                      <a:pt x="18" y="117"/>
                      <a:pt x="8" y="119"/>
                      <a:pt x="3" y="128"/>
                    </a:cubicBezTo>
                    <a:cubicBezTo>
                      <a:pt x="2" y="131"/>
                      <a:pt x="2" y="134"/>
                      <a:pt x="1" y="139"/>
                    </a:cubicBezTo>
                    <a:cubicBezTo>
                      <a:pt x="1" y="141"/>
                      <a:pt x="1" y="144"/>
                      <a:pt x="0" y="147"/>
                    </a:cubicBezTo>
                    <a:cubicBezTo>
                      <a:pt x="0" y="149"/>
                      <a:pt x="0" y="149"/>
                      <a:pt x="0" y="149"/>
                    </a:cubicBezTo>
                    <a:cubicBezTo>
                      <a:pt x="0" y="149"/>
                      <a:pt x="0" y="149"/>
                      <a:pt x="0" y="149"/>
                    </a:cubicBezTo>
                    <a:cubicBezTo>
                      <a:pt x="1" y="163"/>
                      <a:pt x="34" y="174"/>
                      <a:pt x="73" y="174"/>
                    </a:cubicBezTo>
                    <a:cubicBezTo>
                      <a:pt x="93" y="174"/>
                      <a:pt x="112" y="171"/>
                      <a:pt x="125" y="166"/>
                    </a:cubicBezTo>
                    <a:cubicBezTo>
                      <a:pt x="126" y="166"/>
                      <a:pt x="126" y="166"/>
                      <a:pt x="126" y="166"/>
                    </a:cubicBezTo>
                    <a:cubicBezTo>
                      <a:pt x="126" y="165"/>
                      <a:pt x="126" y="165"/>
                      <a:pt x="126" y="165"/>
                    </a:cubicBezTo>
                    <a:cubicBezTo>
                      <a:pt x="137" y="161"/>
                      <a:pt x="144" y="156"/>
                      <a:pt x="145" y="150"/>
                    </a:cubicBezTo>
                    <a:cubicBezTo>
                      <a:pt x="145" y="150"/>
                      <a:pt x="145" y="149"/>
                      <a:pt x="145" y="149"/>
                    </a:cubicBezTo>
                    <a:cubicBezTo>
                      <a:pt x="145" y="149"/>
                      <a:pt x="145" y="149"/>
                      <a:pt x="145" y="149"/>
                    </a:cubicBezTo>
                    <a:cubicBezTo>
                      <a:pt x="145" y="149"/>
                      <a:pt x="145" y="149"/>
                      <a:pt x="145" y="149"/>
                    </a:cubicBezTo>
                    <a:lnTo>
                      <a:pt x="145" y="1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4" name="Freeform 26"/>
              <p:cNvSpPr/>
              <p:nvPr/>
            </p:nvSpPr>
            <p:spPr bwMode="auto">
              <a:xfrm>
                <a:off x="2266951" y="1412876"/>
                <a:ext cx="192087" cy="385763"/>
              </a:xfrm>
              <a:custGeom>
                <a:avLst/>
                <a:gdLst>
                  <a:gd name="T0" fmla="*/ 84 w 84"/>
                  <a:gd name="T1" fmla="*/ 83 h 168"/>
                  <a:gd name="T2" fmla="*/ 45 w 84"/>
                  <a:gd name="T3" fmla="*/ 0 h 168"/>
                  <a:gd name="T4" fmla="*/ 42 w 84"/>
                  <a:gd name="T5" fmla="*/ 33 h 168"/>
                  <a:gd name="T6" fmla="*/ 38 w 84"/>
                  <a:gd name="T7" fmla="*/ 51 h 168"/>
                  <a:gd name="T8" fmla="*/ 46 w 84"/>
                  <a:gd name="T9" fmla="*/ 60 h 168"/>
                  <a:gd name="T10" fmla="*/ 55 w 84"/>
                  <a:gd name="T11" fmla="*/ 74 h 168"/>
                  <a:gd name="T12" fmla="*/ 59 w 84"/>
                  <a:gd name="T13" fmla="*/ 77 h 168"/>
                  <a:gd name="T14" fmla="*/ 59 w 84"/>
                  <a:gd name="T15" fmla="*/ 92 h 168"/>
                  <a:gd name="T16" fmla="*/ 55 w 84"/>
                  <a:gd name="T17" fmla="*/ 96 h 168"/>
                  <a:gd name="T18" fmla="*/ 4 w 84"/>
                  <a:gd name="T19" fmla="*/ 120 h 168"/>
                  <a:gd name="T20" fmla="*/ 0 w 84"/>
                  <a:gd name="T21" fmla="*/ 141 h 168"/>
                  <a:gd name="T22" fmla="*/ 0 w 84"/>
                  <a:gd name="T23" fmla="*/ 144 h 168"/>
                  <a:gd name="T24" fmla="*/ 0 w 84"/>
                  <a:gd name="T25" fmla="*/ 144 h 168"/>
                  <a:gd name="T26" fmla="*/ 41 w 84"/>
                  <a:gd name="T27" fmla="*/ 168 h 168"/>
                  <a:gd name="T28" fmla="*/ 84 w 84"/>
                  <a:gd name="T29" fmla="*/ 8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68">
                    <a:moveTo>
                      <a:pt x="84" y="83"/>
                    </a:moveTo>
                    <a:cubicBezTo>
                      <a:pt x="84" y="44"/>
                      <a:pt x="68" y="10"/>
                      <a:pt x="45" y="0"/>
                    </a:cubicBezTo>
                    <a:cubicBezTo>
                      <a:pt x="41" y="8"/>
                      <a:pt x="42" y="20"/>
                      <a:pt x="42" y="33"/>
                    </a:cubicBezTo>
                    <a:cubicBezTo>
                      <a:pt x="36" y="36"/>
                      <a:pt x="36" y="45"/>
                      <a:pt x="38" y="51"/>
                    </a:cubicBezTo>
                    <a:cubicBezTo>
                      <a:pt x="39" y="55"/>
                      <a:pt x="43" y="56"/>
                      <a:pt x="46" y="60"/>
                    </a:cubicBezTo>
                    <a:cubicBezTo>
                      <a:pt x="50" y="65"/>
                      <a:pt x="52" y="71"/>
                      <a:pt x="55" y="74"/>
                    </a:cubicBezTo>
                    <a:cubicBezTo>
                      <a:pt x="57" y="76"/>
                      <a:pt x="58" y="76"/>
                      <a:pt x="59" y="77"/>
                    </a:cubicBezTo>
                    <a:cubicBezTo>
                      <a:pt x="59" y="82"/>
                      <a:pt x="59" y="87"/>
                      <a:pt x="59" y="92"/>
                    </a:cubicBezTo>
                    <a:cubicBezTo>
                      <a:pt x="58" y="94"/>
                      <a:pt x="57" y="95"/>
                      <a:pt x="55" y="96"/>
                    </a:cubicBezTo>
                    <a:cubicBezTo>
                      <a:pt x="41" y="108"/>
                      <a:pt x="13" y="103"/>
                      <a:pt x="4" y="120"/>
                    </a:cubicBezTo>
                    <a:cubicBezTo>
                      <a:pt x="1" y="126"/>
                      <a:pt x="2" y="133"/>
                      <a:pt x="0" y="141"/>
                    </a:cubicBezTo>
                    <a:cubicBezTo>
                      <a:pt x="0" y="142"/>
                      <a:pt x="0" y="143"/>
                      <a:pt x="0" y="144"/>
                    </a:cubicBezTo>
                    <a:cubicBezTo>
                      <a:pt x="0" y="144"/>
                      <a:pt x="0" y="144"/>
                      <a:pt x="0" y="144"/>
                    </a:cubicBezTo>
                    <a:cubicBezTo>
                      <a:pt x="1" y="154"/>
                      <a:pt x="17" y="163"/>
                      <a:pt x="41" y="168"/>
                    </a:cubicBezTo>
                    <a:cubicBezTo>
                      <a:pt x="66" y="160"/>
                      <a:pt x="84" y="125"/>
                      <a:pt x="84"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5" name="Freeform 27"/>
              <p:cNvSpPr/>
              <p:nvPr/>
            </p:nvSpPr>
            <p:spPr bwMode="auto">
              <a:xfrm>
                <a:off x="2679701" y="1685926"/>
                <a:ext cx="179387" cy="179388"/>
              </a:xfrm>
              <a:custGeom>
                <a:avLst/>
                <a:gdLst>
                  <a:gd name="T0" fmla="*/ 76 w 78"/>
                  <a:gd name="T1" fmla="*/ 50 h 78"/>
                  <a:gd name="T2" fmla="*/ 33 w 78"/>
                  <a:gd name="T3" fmla="*/ 6 h 78"/>
                  <a:gd name="T4" fmla="*/ 28 w 78"/>
                  <a:gd name="T5" fmla="*/ 2 h 78"/>
                  <a:gd name="T6" fmla="*/ 16 w 78"/>
                  <a:gd name="T7" fmla="*/ 7 h 78"/>
                  <a:gd name="T8" fmla="*/ 8 w 78"/>
                  <a:gd name="T9" fmla="*/ 16 h 78"/>
                  <a:gd name="T10" fmla="*/ 2 w 78"/>
                  <a:gd name="T11" fmla="*/ 27 h 78"/>
                  <a:gd name="T12" fmla="*/ 8 w 78"/>
                  <a:gd name="T13" fmla="*/ 33 h 78"/>
                  <a:gd name="T14" fmla="*/ 51 w 78"/>
                  <a:gd name="T15" fmla="*/ 76 h 78"/>
                  <a:gd name="T16" fmla="*/ 62 w 78"/>
                  <a:gd name="T17" fmla="*/ 70 h 78"/>
                  <a:gd name="T18" fmla="*/ 71 w 78"/>
                  <a:gd name="T19" fmla="*/ 62 h 78"/>
                  <a:gd name="T20" fmla="*/ 76 w 78"/>
                  <a:gd name="T21"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78">
                    <a:moveTo>
                      <a:pt x="76" y="50"/>
                    </a:moveTo>
                    <a:cubicBezTo>
                      <a:pt x="33" y="6"/>
                      <a:pt x="33" y="6"/>
                      <a:pt x="33" y="6"/>
                    </a:cubicBezTo>
                    <a:cubicBezTo>
                      <a:pt x="28" y="2"/>
                      <a:pt x="28" y="2"/>
                      <a:pt x="28" y="2"/>
                    </a:cubicBezTo>
                    <a:cubicBezTo>
                      <a:pt x="26" y="0"/>
                      <a:pt x="21" y="2"/>
                      <a:pt x="16" y="7"/>
                    </a:cubicBezTo>
                    <a:cubicBezTo>
                      <a:pt x="8" y="16"/>
                      <a:pt x="8" y="16"/>
                      <a:pt x="8" y="16"/>
                    </a:cubicBezTo>
                    <a:cubicBezTo>
                      <a:pt x="3" y="20"/>
                      <a:pt x="0" y="26"/>
                      <a:pt x="2" y="27"/>
                    </a:cubicBezTo>
                    <a:cubicBezTo>
                      <a:pt x="8" y="33"/>
                      <a:pt x="8" y="33"/>
                      <a:pt x="8" y="33"/>
                    </a:cubicBezTo>
                    <a:cubicBezTo>
                      <a:pt x="51" y="76"/>
                      <a:pt x="51" y="76"/>
                      <a:pt x="51" y="76"/>
                    </a:cubicBezTo>
                    <a:cubicBezTo>
                      <a:pt x="52" y="78"/>
                      <a:pt x="58" y="75"/>
                      <a:pt x="62" y="70"/>
                    </a:cubicBezTo>
                    <a:cubicBezTo>
                      <a:pt x="71" y="62"/>
                      <a:pt x="71" y="62"/>
                      <a:pt x="71" y="62"/>
                    </a:cubicBezTo>
                    <a:cubicBezTo>
                      <a:pt x="76" y="57"/>
                      <a:pt x="78" y="52"/>
                      <a:pt x="76"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6" name="Freeform 28"/>
              <p:cNvSpPr>
                <a:spLocks noEditPoints="1"/>
              </p:cNvSpPr>
              <p:nvPr/>
            </p:nvSpPr>
            <p:spPr bwMode="auto">
              <a:xfrm>
                <a:off x="2159001" y="1179514"/>
                <a:ext cx="658812" cy="660400"/>
              </a:xfrm>
              <a:custGeom>
                <a:avLst/>
                <a:gdLst>
                  <a:gd name="T0" fmla="*/ 233 w 287"/>
                  <a:gd name="T1" fmla="*/ 236 h 287"/>
                  <a:gd name="T2" fmla="*/ 243 w 287"/>
                  <a:gd name="T3" fmla="*/ 226 h 287"/>
                  <a:gd name="T4" fmla="*/ 256 w 287"/>
                  <a:gd name="T5" fmla="*/ 220 h 287"/>
                  <a:gd name="T6" fmla="*/ 261 w 287"/>
                  <a:gd name="T7" fmla="*/ 226 h 287"/>
                  <a:gd name="T8" fmla="*/ 287 w 287"/>
                  <a:gd name="T9" fmla="*/ 143 h 287"/>
                  <a:gd name="T10" fmla="*/ 143 w 287"/>
                  <a:gd name="T11" fmla="*/ 0 h 287"/>
                  <a:gd name="T12" fmla="*/ 0 w 287"/>
                  <a:gd name="T13" fmla="*/ 143 h 287"/>
                  <a:gd name="T14" fmla="*/ 143 w 287"/>
                  <a:gd name="T15" fmla="*/ 287 h 287"/>
                  <a:gd name="T16" fmla="*/ 234 w 287"/>
                  <a:gd name="T17" fmla="*/ 255 h 287"/>
                  <a:gd name="T18" fmla="*/ 227 w 287"/>
                  <a:gd name="T19" fmla="*/ 249 h 287"/>
                  <a:gd name="T20" fmla="*/ 233 w 287"/>
                  <a:gd name="T21" fmla="*/ 236 h 287"/>
                  <a:gd name="T22" fmla="*/ 143 w 287"/>
                  <a:gd name="T23" fmla="*/ 255 h 287"/>
                  <a:gd name="T24" fmla="*/ 32 w 287"/>
                  <a:gd name="T25" fmla="*/ 143 h 287"/>
                  <a:gd name="T26" fmla="*/ 143 w 287"/>
                  <a:gd name="T27" fmla="*/ 32 h 287"/>
                  <a:gd name="T28" fmla="*/ 255 w 287"/>
                  <a:gd name="T29" fmla="*/ 143 h 287"/>
                  <a:gd name="T30" fmla="*/ 143 w 287"/>
                  <a:gd name="T31" fmla="*/ 25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287">
                    <a:moveTo>
                      <a:pt x="233" y="236"/>
                    </a:moveTo>
                    <a:cubicBezTo>
                      <a:pt x="243" y="226"/>
                      <a:pt x="243" y="226"/>
                      <a:pt x="243" y="226"/>
                    </a:cubicBezTo>
                    <a:cubicBezTo>
                      <a:pt x="248" y="221"/>
                      <a:pt x="254" y="218"/>
                      <a:pt x="256" y="220"/>
                    </a:cubicBezTo>
                    <a:cubicBezTo>
                      <a:pt x="261" y="226"/>
                      <a:pt x="261" y="226"/>
                      <a:pt x="261" y="226"/>
                    </a:cubicBezTo>
                    <a:cubicBezTo>
                      <a:pt x="277" y="202"/>
                      <a:pt x="287" y="174"/>
                      <a:pt x="287" y="143"/>
                    </a:cubicBezTo>
                    <a:cubicBezTo>
                      <a:pt x="287" y="64"/>
                      <a:pt x="223" y="0"/>
                      <a:pt x="143" y="0"/>
                    </a:cubicBezTo>
                    <a:cubicBezTo>
                      <a:pt x="64" y="0"/>
                      <a:pt x="0" y="64"/>
                      <a:pt x="0" y="143"/>
                    </a:cubicBezTo>
                    <a:cubicBezTo>
                      <a:pt x="0" y="223"/>
                      <a:pt x="64" y="287"/>
                      <a:pt x="143" y="287"/>
                    </a:cubicBezTo>
                    <a:cubicBezTo>
                      <a:pt x="178" y="287"/>
                      <a:pt x="209" y="275"/>
                      <a:pt x="234" y="255"/>
                    </a:cubicBezTo>
                    <a:cubicBezTo>
                      <a:pt x="227" y="249"/>
                      <a:pt x="227" y="249"/>
                      <a:pt x="227" y="249"/>
                    </a:cubicBezTo>
                    <a:cubicBezTo>
                      <a:pt x="225" y="247"/>
                      <a:pt x="228" y="241"/>
                      <a:pt x="233" y="236"/>
                    </a:cubicBezTo>
                    <a:close/>
                    <a:moveTo>
                      <a:pt x="143" y="255"/>
                    </a:moveTo>
                    <a:cubicBezTo>
                      <a:pt x="82" y="255"/>
                      <a:pt x="32" y="205"/>
                      <a:pt x="32" y="143"/>
                    </a:cubicBezTo>
                    <a:cubicBezTo>
                      <a:pt x="32" y="82"/>
                      <a:pt x="82" y="32"/>
                      <a:pt x="143" y="32"/>
                    </a:cubicBezTo>
                    <a:cubicBezTo>
                      <a:pt x="205" y="32"/>
                      <a:pt x="255" y="82"/>
                      <a:pt x="255" y="143"/>
                    </a:cubicBezTo>
                    <a:cubicBezTo>
                      <a:pt x="255" y="205"/>
                      <a:pt x="205" y="255"/>
                      <a:pt x="143"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32" name="矩形 31"/>
            <p:cNvSpPr/>
            <p:nvPr/>
          </p:nvSpPr>
          <p:spPr>
            <a:xfrm>
              <a:off x="1031604" y="3801147"/>
              <a:ext cx="1425390" cy="1015663"/>
            </a:xfrm>
            <a:prstGeom prst="rect">
              <a:avLst/>
            </a:prstGeom>
          </p:spPr>
          <p:txBody>
            <a:bodyPr wrap="none">
              <a:spAutoFit/>
            </a:bodyPr>
            <a:lstStyle/>
            <a:p>
              <a:r>
                <a:rPr lang="en-US" altLang="zh-CN" sz="6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600</a:t>
              </a:r>
              <a:endParaRPr lang="zh-CN" altLang="en-US" sz="6000" dirty="0">
                <a:solidFill>
                  <a:schemeClr val="bg1"/>
                </a:solidFill>
              </a:endParaRPr>
            </a:p>
          </p:txBody>
        </p:sp>
        <p:sp>
          <p:nvSpPr>
            <p:cNvPr id="33" name="矩形 32"/>
            <p:cNvSpPr/>
            <p:nvPr/>
          </p:nvSpPr>
          <p:spPr>
            <a:xfrm>
              <a:off x="2289875" y="4041490"/>
              <a:ext cx="334238" cy="646331"/>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万人</a:t>
              </a:r>
            </a:p>
          </p:txBody>
        </p:sp>
        <p:sp>
          <p:nvSpPr>
            <p:cNvPr id="34" name="矩形 33"/>
            <p:cNvSpPr/>
            <p:nvPr/>
          </p:nvSpPr>
          <p:spPr>
            <a:xfrm>
              <a:off x="769595" y="4266716"/>
              <a:ext cx="334238" cy="369332"/>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近</a:t>
              </a:r>
            </a:p>
          </p:txBody>
        </p:sp>
        <p:sp>
          <p:nvSpPr>
            <p:cNvPr id="35" name="矩形 34"/>
            <p:cNvSpPr/>
            <p:nvPr/>
          </p:nvSpPr>
          <p:spPr>
            <a:xfrm>
              <a:off x="859201" y="4669067"/>
              <a:ext cx="1796811" cy="646331"/>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实施临时救助超过800万人次</a:t>
              </a:r>
            </a:p>
          </p:txBody>
        </p:sp>
      </p:grpSp>
      <p:grpSp>
        <p:nvGrpSpPr>
          <p:cNvPr id="72" name="组合 71"/>
          <p:cNvGrpSpPr/>
          <p:nvPr/>
        </p:nvGrpSpPr>
        <p:grpSpPr>
          <a:xfrm>
            <a:off x="3570309" y="1777357"/>
            <a:ext cx="2148695" cy="4038656"/>
            <a:chOff x="3570309" y="1702927"/>
            <a:chExt cx="2148695" cy="4038656"/>
          </a:xfrm>
        </p:grpSpPr>
        <p:sp>
          <p:nvSpPr>
            <p:cNvPr id="17" name="矩形 16"/>
            <p:cNvSpPr/>
            <p:nvPr/>
          </p:nvSpPr>
          <p:spPr>
            <a:xfrm>
              <a:off x="3682411" y="3370522"/>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3682411" y="2137149"/>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968952" y="2137149"/>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570309" y="2440443"/>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农村贫困</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人口减少</a:t>
              </a:r>
              <a:endParaRPr kumimoji="1" lang="zh-CN" altLang="en-US" sz="3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21" name="矩形 20"/>
            <p:cNvSpPr/>
            <p:nvPr/>
          </p:nvSpPr>
          <p:spPr>
            <a:xfrm>
              <a:off x="3886713" y="3801154"/>
              <a:ext cx="1282274" cy="1015663"/>
            </a:xfrm>
            <a:prstGeom prst="rect">
              <a:avLst/>
            </a:prstGeom>
          </p:spPr>
          <p:txBody>
            <a:bodyPr wrap="none">
              <a:spAutoFit/>
            </a:bodyPr>
            <a:lstStyle/>
            <a:p>
              <a:r>
                <a:rPr lang="en-US" altLang="zh-CN" sz="6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551</a:t>
              </a:r>
              <a:endParaRPr lang="zh-CN" altLang="en-US" sz="6000" dirty="0">
                <a:solidFill>
                  <a:schemeClr val="bg1"/>
                </a:solidFill>
              </a:endParaRPr>
            </a:p>
          </p:txBody>
        </p:sp>
        <p:sp>
          <p:nvSpPr>
            <p:cNvPr id="29" name="矩形 28"/>
            <p:cNvSpPr/>
            <p:nvPr/>
          </p:nvSpPr>
          <p:spPr>
            <a:xfrm>
              <a:off x="5038656" y="4041497"/>
              <a:ext cx="334238" cy="646331"/>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万人</a:t>
              </a:r>
            </a:p>
          </p:txBody>
        </p:sp>
        <p:sp>
          <p:nvSpPr>
            <p:cNvPr id="2" name="矩形 1"/>
            <p:cNvSpPr/>
            <p:nvPr/>
          </p:nvSpPr>
          <p:spPr>
            <a:xfrm>
              <a:off x="3714310" y="4669074"/>
              <a:ext cx="1796811" cy="646331"/>
            </a:xfrm>
            <a:prstGeom prst="rect">
              <a:avLst/>
            </a:prstGeom>
          </p:spPr>
          <p:txBody>
            <a:bodyPr wrap="square">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52</a:t>
              </a:r>
              <a:r>
                <a:rPr lang="zh-CN" altLang="en-US" dirty="0">
                  <a:solidFill>
                    <a:schemeClr val="bg1"/>
                  </a:solidFill>
                  <a:latin typeface="微软雅黑" panose="020B0503020204020204" pitchFamily="34" charset="-122"/>
                  <a:ea typeface="微软雅黑" panose="020B0503020204020204" pitchFamily="34" charset="-122"/>
                </a:rPr>
                <a:t>个贫困县</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全部摘帽</a:t>
              </a:r>
            </a:p>
          </p:txBody>
        </p:sp>
        <p:pic>
          <p:nvPicPr>
            <p:cNvPr id="36" name="图形 11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9730" y="1702927"/>
              <a:ext cx="648589" cy="622176"/>
            </a:xfrm>
            <a:prstGeom prst="rect">
              <a:avLst/>
            </a:prstGeom>
          </p:spPr>
        </p:pic>
      </p:grpSp>
      <p:grpSp>
        <p:nvGrpSpPr>
          <p:cNvPr id="73" name="组合 72"/>
          <p:cNvGrpSpPr/>
          <p:nvPr/>
        </p:nvGrpSpPr>
        <p:grpSpPr>
          <a:xfrm>
            <a:off x="6449502" y="1456888"/>
            <a:ext cx="2148695" cy="4359125"/>
            <a:chOff x="6449502" y="1382458"/>
            <a:chExt cx="2148695" cy="4359125"/>
          </a:xfrm>
        </p:grpSpPr>
        <p:sp>
          <p:nvSpPr>
            <p:cNvPr id="37" name="矩形 36"/>
            <p:cNvSpPr/>
            <p:nvPr/>
          </p:nvSpPr>
          <p:spPr>
            <a:xfrm>
              <a:off x="6561604" y="3370522"/>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6561604" y="2137149"/>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848145" y="2137149"/>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6449502" y="2589316"/>
              <a:ext cx="2148695" cy="400110"/>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高职院校扩招</a:t>
              </a:r>
              <a:endParaRPr kumimoji="1" lang="zh-CN" altLang="en-US" sz="3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41" name="矩形 40"/>
            <p:cNvSpPr/>
            <p:nvPr/>
          </p:nvSpPr>
          <p:spPr>
            <a:xfrm>
              <a:off x="6765906" y="3801154"/>
              <a:ext cx="1301959" cy="1015663"/>
            </a:xfrm>
            <a:prstGeom prst="rect">
              <a:avLst/>
            </a:prstGeom>
          </p:spPr>
          <p:txBody>
            <a:bodyPr wrap="none">
              <a:spAutoFit/>
            </a:bodyPr>
            <a:lstStyle/>
            <a:p>
              <a:r>
                <a:rPr lang="en-US" altLang="zh-CN" sz="6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100</a:t>
              </a:r>
              <a:endParaRPr lang="zh-CN" altLang="en-US" sz="6000" dirty="0">
                <a:solidFill>
                  <a:schemeClr val="bg1"/>
                </a:solidFill>
              </a:endParaRPr>
            </a:p>
          </p:txBody>
        </p:sp>
        <p:sp>
          <p:nvSpPr>
            <p:cNvPr id="43" name="矩形 42"/>
            <p:cNvSpPr/>
            <p:nvPr/>
          </p:nvSpPr>
          <p:spPr>
            <a:xfrm>
              <a:off x="7917849" y="4041497"/>
              <a:ext cx="334238" cy="646331"/>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万人</a:t>
              </a:r>
            </a:p>
          </p:txBody>
        </p:sp>
        <p:sp>
          <p:nvSpPr>
            <p:cNvPr id="44" name="矩形 43"/>
            <p:cNvSpPr/>
            <p:nvPr/>
          </p:nvSpPr>
          <p:spPr>
            <a:xfrm>
              <a:off x="6593503" y="4669074"/>
              <a:ext cx="1796811" cy="369332"/>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目标实现</a:t>
              </a:r>
            </a:p>
          </p:txBody>
        </p:sp>
        <p:grpSp>
          <p:nvGrpSpPr>
            <p:cNvPr id="46" name="Aitds18"/>
            <p:cNvGrpSpPr>
              <a:grpSpLocks noChangeAspect="1"/>
            </p:cNvGrpSpPr>
            <p:nvPr/>
          </p:nvGrpSpPr>
          <p:grpSpPr bwMode="auto">
            <a:xfrm>
              <a:off x="6933745" y="1382458"/>
              <a:ext cx="806447" cy="1227202"/>
              <a:chOff x="3027" y="2558"/>
              <a:chExt cx="920" cy="1400"/>
            </a:xfrm>
          </p:grpSpPr>
          <p:sp>
            <p:nvSpPr>
              <p:cNvPr id="47" name="Aitds18-1"/>
              <p:cNvSpPr>
                <a:spLocks noChangeAspect="1" noChangeArrowheads="1" noTextEdit="1"/>
              </p:cNvSpPr>
              <p:nvPr/>
            </p:nvSpPr>
            <p:spPr bwMode="auto">
              <a:xfrm>
                <a:off x="3027" y="2558"/>
                <a:ext cx="920"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8" name="Aitds18-2"/>
              <p:cNvSpPr/>
              <p:nvPr/>
            </p:nvSpPr>
            <p:spPr bwMode="auto">
              <a:xfrm>
                <a:off x="3495" y="3915"/>
                <a:ext cx="118" cy="43"/>
              </a:xfrm>
              <a:custGeom>
                <a:avLst/>
                <a:gdLst>
                  <a:gd name="T0" fmla="*/ 23 w 44"/>
                  <a:gd name="T1" fmla="*/ 16 h 16"/>
                  <a:gd name="T2" fmla="*/ 44 w 44"/>
                  <a:gd name="T3" fmla="*/ 3 h 16"/>
                  <a:gd name="T4" fmla="*/ 0 w 44"/>
                  <a:gd name="T5" fmla="*/ 0 h 16"/>
                  <a:gd name="T6" fmla="*/ 23 w 44"/>
                  <a:gd name="T7" fmla="*/ 16 h 16"/>
                </a:gdLst>
                <a:ahLst/>
                <a:cxnLst>
                  <a:cxn ang="0">
                    <a:pos x="T0" y="T1"/>
                  </a:cxn>
                  <a:cxn ang="0">
                    <a:pos x="T2" y="T3"/>
                  </a:cxn>
                  <a:cxn ang="0">
                    <a:pos x="T4" y="T5"/>
                  </a:cxn>
                  <a:cxn ang="0">
                    <a:pos x="T6" y="T7"/>
                  </a:cxn>
                </a:cxnLst>
                <a:rect l="0" t="0" r="r" b="b"/>
                <a:pathLst>
                  <a:path w="44" h="16">
                    <a:moveTo>
                      <a:pt x="23" y="16"/>
                    </a:moveTo>
                    <a:cubicBezTo>
                      <a:pt x="32" y="16"/>
                      <a:pt x="40" y="11"/>
                      <a:pt x="44" y="3"/>
                    </a:cubicBezTo>
                    <a:cubicBezTo>
                      <a:pt x="29" y="3"/>
                      <a:pt x="14" y="1"/>
                      <a:pt x="0" y="0"/>
                    </a:cubicBezTo>
                    <a:cubicBezTo>
                      <a:pt x="3" y="9"/>
                      <a:pt x="12" y="16"/>
                      <a:pt x="23"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9" name="Aitds18-3"/>
              <p:cNvSpPr/>
              <p:nvPr/>
            </p:nvSpPr>
            <p:spPr bwMode="auto">
              <a:xfrm>
                <a:off x="3654" y="3915"/>
                <a:ext cx="118" cy="43"/>
              </a:xfrm>
              <a:custGeom>
                <a:avLst/>
                <a:gdLst>
                  <a:gd name="T0" fmla="*/ 21 w 44"/>
                  <a:gd name="T1" fmla="*/ 16 h 16"/>
                  <a:gd name="T2" fmla="*/ 44 w 44"/>
                  <a:gd name="T3" fmla="*/ 0 h 16"/>
                  <a:gd name="T4" fmla="*/ 0 w 44"/>
                  <a:gd name="T5" fmla="*/ 3 h 16"/>
                  <a:gd name="T6" fmla="*/ 21 w 44"/>
                  <a:gd name="T7" fmla="*/ 16 h 16"/>
                </a:gdLst>
                <a:ahLst/>
                <a:cxnLst>
                  <a:cxn ang="0">
                    <a:pos x="T0" y="T1"/>
                  </a:cxn>
                  <a:cxn ang="0">
                    <a:pos x="T2" y="T3"/>
                  </a:cxn>
                  <a:cxn ang="0">
                    <a:pos x="T4" y="T5"/>
                  </a:cxn>
                  <a:cxn ang="0">
                    <a:pos x="T6" y="T7"/>
                  </a:cxn>
                </a:cxnLst>
                <a:rect l="0" t="0" r="r" b="b"/>
                <a:pathLst>
                  <a:path w="44" h="16">
                    <a:moveTo>
                      <a:pt x="21" y="16"/>
                    </a:moveTo>
                    <a:cubicBezTo>
                      <a:pt x="31" y="16"/>
                      <a:pt x="40" y="9"/>
                      <a:pt x="44" y="0"/>
                    </a:cubicBezTo>
                    <a:cubicBezTo>
                      <a:pt x="30" y="1"/>
                      <a:pt x="15" y="3"/>
                      <a:pt x="0" y="3"/>
                    </a:cubicBezTo>
                    <a:cubicBezTo>
                      <a:pt x="4" y="11"/>
                      <a:pt x="12" y="16"/>
                      <a:pt x="21"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0" name="Aitds18-4"/>
              <p:cNvSpPr/>
              <p:nvPr/>
            </p:nvSpPr>
            <p:spPr bwMode="auto">
              <a:xfrm>
                <a:off x="3514" y="2751"/>
                <a:ext cx="237" cy="204"/>
              </a:xfrm>
              <a:custGeom>
                <a:avLst/>
                <a:gdLst>
                  <a:gd name="T0" fmla="*/ 5 w 88"/>
                  <a:gd name="T1" fmla="*/ 12 h 76"/>
                  <a:gd name="T2" fmla="*/ 0 w 88"/>
                  <a:gd name="T3" fmla="*/ 32 h 76"/>
                  <a:gd name="T4" fmla="*/ 44 w 88"/>
                  <a:gd name="T5" fmla="*/ 76 h 76"/>
                  <a:gd name="T6" fmla="*/ 88 w 88"/>
                  <a:gd name="T7" fmla="*/ 32 h 76"/>
                  <a:gd name="T8" fmla="*/ 84 w 88"/>
                  <a:gd name="T9" fmla="*/ 12 h 76"/>
                  <a:gd name="T10" fmla="*/ 44 w 88"/>
                  <a:gd name="T11" fmla="*/ 0 h 76"/>
                  <a:gd name="T12" fmla="*/ 5 w 88"/>
                  <a:gd name="T13" fmla="*/ 12 h 76"/>
                </a:gdLst>
                <a:ahLst/>
                <a:cxnLst>
                  <a:cxn ang="0">
                    <a:pos x="T0" y="T1"/>
                  </a:cxn>
                  <a:cxn ang="0">
                    <a:pos x="T2" y="T3"/>
                  </a:cxn>
                  <a:cxn ang="0">
                    <a:pos x="T4" y="T5"/>
                  </a:cxn>
                  <a:cxn ang="0">
                    <a:pos x="T6" y="T7"/>
                  </a:cxn>
                  <a:cxn ang="0">
                    <a:pos x="T8" y="T9"/>
                  </a:cxn>
                  <a:cxn ang="0">
                    <a:pos x="T10" y="T11"/>
                  </a:cxn>
                  <a:cxn ang="0">
                    <a:pos x="T12" y="T13"/>
                  </a:cxn>
                </a:cxnLst>
                <a:rect l="0" t="0" r="r" b="b"/>
                <a:pathLst>
                  <a:path w="88" h="76">
                    <a:moveTo>
                      <a:pt x="5" y="12"/>
                    </a:moveTo>
                    <a:cubicBezTo>
                      <a:pt x="2" y="18"/>
                      <a:pt x="0" y="25"/>
                      <a:pt x="0" y="32"/>
                    </a:cubicBezTo>
                    <a:cubicBezTo>
                      <a:pt x="0" y="56"/>
                      <a:pt x="20" y="76"/>
                      <a:pt x="44" y="76"/>
                    </a:cubicBezTo>
                    <a:cubicBezTo>
                      <a:pt x="68" y="76"/>
                      <a:pt x="88" y="56"/>
                      <a:pt x="88" y="32"/>
                    </a:cubicBezTo>
                    <a:cubicBezTo>
                      <a:pt x="88" y="25"/>
                      <a:pt x="87" y="18"/>
                      <a:pt x="84" y="12"/>
                    </a:cubicBezTo>
                    <a:cubicBezTo>
                      <a:pt x="78" y="7"/>
                      <a:pt x="67" y="0"/>
                      <a:pt x="44" y="0"/>
                    </a:cubicBezTo>
                    <a:cubicBezTo>
                      <a:pt x="22" y="0"/>
                      <a:pt x="10" y="7"/>
                      <a:pt x="5" y="1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1" name="Aitds18-5"/>
              <p:cNvSpPr>
                <a:spLocks noEditPoints="1"/>
              </p:cNvSpPr>
              <p:nvPr/>
            </p:nvSpPr>
            <p:spPr bwMode="auto">
              <a:xfrm>
                <a:off x="3027" y="2550"/>
                <a:ext cx="299" cy="333"/>
              </a:xfrm>
              <a:custGeom>
                <a:avLst/>
                <a:gdLst>
                  <a:gd name="T0" fmla="*/ 86 w 111"/>
                  <a:gd name="T1" fmla="*/ 75 h 124"/>
                  <a:gd name="T2" fmla="*/ 68 w 111"/>
                  <a:gd name="T3" fmla="*/ 58 h 124"/>
                  <a:gd name="T4" fmla="*/ 104 w 111"/>
                  <a:gd name="T5" fmla="*/ 25 h 124"/>
                  <a:gd name="T6" fmla="*/ 88 w 111"/>
                  <a:gd name="T7" fmla="*/ 10 h 124"/>
                  <a:gd name="T8" fmla="*/ 55 w 111"/>
                  <a:gd name="T9" fmla="*/ 53 h 124"/>
                  <a:gd name="T10" fmla="*/ 45 w 111"/>
                  <a:gd name="T11" fmla="*/ 58 h 124"/>
                  <a:gd name="T12" fmla="*/ 41 w 111"/>
                  <a:gd name="T13" fmla="*/ 69 h 124"/>
                  <a:gd name="T14" fmla="*/ 0 w 111"/>
                  <a:gd name="T15" fmla="*/ 112 h 124"/>
                  <a:gd name="T16" fmla="*/ 11 w 111"/>
                  <a:gd name="T17" fmla="*/ 124 h 124"/>
                  <a:gd name="T18" fmla="*/ 47 w 111"/>
                  <a:gd name="T19" fmla="*/ 81 h 124"/>
                  <a:gd name="T20" fmla="*/ 69 w 111"/>
                  <a:gd name="T21" fmla="*/ 101 h 124"/>
                  <a:gd name="T22" fmla="*/ 81 w 111"/>
                  <a:gd name="T23" fmla="*/ 84 h 124"/>
                  <a:gd name="T24" fmla="*/ 86 w 111"/>
                  <a:gd name="T25" fmla="*/ 75 h 124"/>
                  <a:gd name="T26" fmla="*/ 92 w 111"/>
                  <a:gd name="T27" fmla="*/ 11 h 124"/>
                  <a:gd name="T28" fmla="*/ 99 w 111"/>
                  <a:gd name="T29" fmla="*/ 14 h 124"/>
                  <a:gd name="T30" fmla="*/ 101 w 111"/>
                  <a:gd name="T31" fmla="*/ 22 h 124"/>
                  <a:gd name="T32" fmla="*/ 100 w 111"/>
                  <a:gd name="T33" fmla="*/ 22 h 124"/>
                  <a:gd name="T34" fmla="*/ 96 w 111"/>
                  <a:gd name="T35" fmla="*/ 15 h 124"/>
                  <a:gd name="T36" fmla="*/ 94 w 111"/>
                  <a:gd name="T37" fmla="*/ 18 h 124"/>
                  <a:gd name="T38" fmla="*/ 94 w 111"/>
                  <a:gd name="T39" fmla="*/ 18 h 124"/>
                  <a:gd name="T40" fmla="*/ 92 w 111"/>
                  <a:gd name="T41" fmla="*/ 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24">
                    <a:moveTo>
                      <a:pt x="86" y="75"/>
                    </a:moveTo>
                    <a:cubicBezTo>
                      <a:pt x="68" y="58"/>
                      <a:pt x="68" y="58"/>
                      <a:pt x="68" y="58"/>
                    </a:cubicBezTo>
                    <a:cubicBezTo>
                      <a:pt x="79" y="48"/>
                      <a:pt x="90" y="37"/>
                      <a:pt x="104" y="25"/>
                    </a:cubicBezTo>
                    <a:cubicBezTo>
                      <a:pt x="111" y="18"/>
                      <a:pt x="95" y="0"/>
                      <a:pt x="88" y="10"/>
                    </a:cubicBezTo>
                    <a:cubicBezTo>
                      <a:pt x="78" y="25"/>
                      <a:pt x="66" y="40"/>
                      <a:pt x="55" y="53"/>
                    </a:cubicBezTo>
                    <a:cubicBezTo>
                      <a:pt x="51" y="54"/>
                      <a:pt x="48" y="55"/>
                      <a:pt x="45" y="58"/>
                    </a:cubicBezTo>
                    <a:cubicBezTo>
                      <a:pt x="42" y="61"/>
                      <a:pt x="41" y="65"/>
                      <a:pt x="41" y="69"/>
                    </a:cubicBezTo>
                    <a:cubicBezTo>
                      <a:pt x="24" y="88"/>
                      <a:pt x="9" y="103"/>
                      <a:pt x="0" y="112"/>
                    </a:cubicBezTo>
                    <a:cubicBezTo>
                      <a:pt x="0" y="116"/>
                      <a:pt x="5" y="122"/>
                      <a:pt x="11" y="124"/>
                    </a:cubicBezTo>
                    <a:cubicBezTo>
                      <a:pt x="23" y="109"/>
                      <a:pt x="34" y="95"/>
                      <a:pt x="47" y="81"/>
                    </a:cubicBezTo>
                    <a:cubicBezTo>
                      <a:pt x="69" y="101"/>
                      <a:pt x="69" y="101"/>
                      <a:pt x="69" y="101"/>
                    </a:cubicBezTo>
                    <a:cubicBezTo>
                      <a:pt x="74" y="95"/>
                      <a:pt x="78" y="89"/>
                      <a:pt x="81" y="84"/>
                    </a:cubicBezTo>
                    <a:cubicBezTo>
                      <a:pt x="84" y="80"/>
                      <a:pt x="86" y="76"/>
                      <a:pt x="86" y="75"/>
                    </a:cubicBezTo>
                    <a:close/>
                    <a:moveTo>
                      <a:pt x="92" y="11"/>
                    </a:moveTo>
                    <a:cubicBezTo>
                      <a:pt x="94" y="9"/>
                      <a:pt x="97" y="11"/>
                      <a:pt x="99" y="14"/>
                    </a:cubicBezTo>
                    <a:cubicBezTo>
                      <a:pt x="102" y="17"/>
                      <a:pt x="102" y="21"/>
                      <a:pt x="101" y="22"/>
                    </a:cubicBezTo>
                    <a:cubicBezTo>
                      <a:pt x="101" y="22"/>
                      <a:pt x="100" y="22"/>
                      <a:pt x="100" y="22"/>
                    </a:cubicBezTo>
                    <a:cubicBezTo>
                      <a:pt x="100" y="18"/>
                      <a:pt x="95" y="11"/>
                      <a:pt x="96" y="15"/>
                    </a:cubicBezTo>
                    <a:cubicBezTo>
                      <a:pt x="98" y="19"/>
                      <a:pt x="96" y="19"/>
                      <a:pt x="94" y="18"/>
                    </a:cubicBezTo>
                    <a:cubicBezTo>
                      <a:pt x="94" y="18"/>
                      <a:pt x="94" y="18"/>
                      <a:pt x="94" y="18"/>
                    </a:cubicBezTo>
                    <a:cubicBezTo>
                      <a:pt x="92" y="15"/>
                      <a:pt x="91" y="12"/>
                      <a:pt x="92" y="1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2" name="Aitds18-6"/>
              <p:cNvSpPr/>
              <p:nvPr/>
            </p:nvSpPr>
            <p:spPr bwMode="auto">
              <a:xfrm>
                <a:off x="3807" y="3424"/>
                <a:ext cx="86" cy="59"/>
              </a:xfrm>
              <a:custGeom>
                <a:avLst/>
                <a:gdLst>
                  <a:gd name="T0" fmla="*/ 1 w 32"/>
                  <a:gd name="T1" fmla="*/ 1 h 22"/>
                  <a:gd name="T2" fmla="*/ 0 w 32"/>
                  <a:gd name="T3" fmla="*/ 6 h 22"/>
                  <a:gd name="T4" fmla="*/ 15 w 32"/>
                  <a:gd name="T5" fmla="*/ 22 h 22"/>
                  <a:gd name="T6" fmla="*/ 16 w 32"/>
                  <a:gd name="T7" fmla="*/ 22 h 22"/>
                  <a:gd name="T8" fmla="*/ 32 w 32"/>
                  <a:gd name="T9" fmla="*/ 7 h 22"/>
                  <a:gd name="T10" fmla="*/ 32 w 32"/>
                  <a:gd name="T11" fmla="*/ 0 h 22"/>
                  <a:gd name="T12" fmla="*/ 21 w 32"/>
                  <a:gd name="T13" fmla="*/ 0 h 22"/>
                  <a:gd name="T14" fmla="*/ 1 w 32"/>
                  <a:gd name="T15" fmla="*/ 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2">
                    <a:moveTo>
                      <a:pt x="1" y="1"/>
                    </a:moveTo>
                    <a:cubicBezTo>
                      <a:pt x="1" y="3"/>
                      <a:pt x="1" y="4"/>
                      <a:pt x="0" y="6"/>
                    </a:cubicBezTo>
                    <a:cubicBezTo>
                      <a:pt x="0" y="14"/>
                      <a:pt x="7" y="22"/>
                      <a:pt x="15" y="22"/>
                    </a:cubicBezTo>
                    <a:cubicBezTo>
                      <a:pt x="15" y="22"/>
                      <a:pt x="16" y="22"/>
                      <a:pt x="16" y="22"/>
                    </a:cubicBezTo>
                    <a:cubicBezTo>
                      <a:pt x="24" y="22"/>
                      <a:pt x="31" y="16"/>
                      <a:pt x="32" y="7"/>
                    </a:cubicBezTo>
                    <a:cubicBezTo>
                      <a:pt x="32" y="5"/>
                      <a:pt x="32" y="3"/>
                      <a:pt x="32" y="0"/>
                    </a:cubicBezTo>
                    <a:cubicBezTo>
                      <a:pt x="28" y="0"/>
                      <a:pt x="25" y="0"/>
                      <a:pt x="21" y="0"/>
                    </a:cubicBezTo>
                    <a:cubicBezTo>
                      <a:pt x="13" y="0"/>
                      <a:pt x="6" y="1"/>
                      <a:pt x="1" y="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3" name="Aitds18-7"/>
              <p:cNvSpPr/>
              <p:nvPr/>
            </p:nvSpPr>
            <p:spPr bwMode="auto">
              <a:xfrm>
                <a:off x="3145" y="2748"/>
                <a:ext cx="799" cy="1164"/>
              </a:xfrm>
              <a:custGeom>
                <a:avLst/>
                <a:gdLst>
                  <a:gd name="T0" fmla="*/ 178 w 297"/>
                  <a:gd name="T1" fmla="*/ 103 h 434"/>
                  <a:gd name="T2" fmla="*/ 170 w 297"/>
                  <a:gd name="T3" fmla="*/ 115 h 434"/>
                  <a:gd name="T4" fmla="*/ 145 w 297"/>
                  <a:gd name="T5" fmla="*/ 89 h 434"/>
                  <a:gd name="T6" fmla="*/ 46 w 297"/>
                  <a:gd name="T7" fmla="*/ 0 h 434"/>
                  <a:gd name="T8" fmla="*/ 0 w 297"/>
                  <a:gd name="T9" fmla="*/ 53 h 434"/>
                  <a:gd name="T10" fmla="*/ 105 w 297"/>
                  <a:gd name="T11" fmla="*/ 169 h 434"/>
                  <a:gd name="T12" fmla="*/ 109 w 297"/>
                  <a:gd name="T13" fmla="*/ 398 h 434"/>
                  <a:gd name="T14" fmla="*/ 82 w 297"/>
                  <a:gd name="T15" fmla="*/ 423 h 434"/>
                  <a:gd name="T16" fmla="*/ 181 w 297"/>
                  <a:gd name="T17" fmla="*/ 434 h 434"/>
                  <a:gd name="T18" fmla="*/ 281 w 297"/>
                  <a:gd name="T19" fmla="*/ 423 h 434"/>
                  <a:gd name="T20" fmla="*/ 253 w 297"/>
                  <a:gd name="T21" fmla="*/ 398 h 434"/>
                  <a:gd name="T22" fmla="*/ 242 w 297"/>
                  <a:gd name="T23" fmla="*/ 250 h 434"/>
                  <a:gd name="T24" fmla="*/ 297 w 297"/>
                  <a:gd name="T25" fmla="*/ 252 h 434"/>
                  <a:gd name="T26" fmla="*/ 218 w 297"/>
                  <a:gd name="T27" fmla="*/ 88 h 434"/>
                  <a:gd name="T28" fmla="*/ 192 w 297"/>
                  <a:gd name="T29" fmla="*/ 115 h 434"/>
                  <a:gd name="T30" fmla="*/ 185 w 297"/>
                  <a:gd name="T31" fmla="*/ 103 h 434"/>
                  <a:gd name="T32" fmla="*/ 200 w 297"/>
                  <a:gd name="T33" fmla="*/ 88 h 434"/>
                  <a:gd name="T34" fmla="*/ 162 w 297"/>
                  <a:gd name="T35" fmla="*/ 88 h 434"/>
                  <a:gd name="T36" fmla="*/ 178 w 297"/>
                  <a:gd name="T37" fmla="*/ 10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434">
                    <a:moveTo>
                      <a:pt x="178" y="103"/>
                    </a:moveTo>
                    <a:cubicBezTo>
                      <a:pt x="170" y="115"/>
                      <a:pt x="170" y="115"/>
                      <a:pt x="170" y="115"/>
                    </a:cubicBezTo>
                    <a:cubicBezTo>
                      <a:pt x="145" y="89"/>
                      <a:pt x="145" y="89"/>
                      <a:pt x="145" y="89"/>
                    </a:cubicBezTo>
                    <a:cubicBezTo>
                      <a:pt x="145" y="89"/>
                      <a:pt x="92" y="44"/>
                      <a:pt x="46" y="0"/>
                    </a:cubicBezTo>
                    <a:cubicBezTo>
                      <a:pt x="46" y="10"/>
                      <a:pt x="15" y="48"/>
                      <a:pt x="0" y="53"/>
                    </a:cubicBezTo>
                    <a:cubicBezTo>
                      <a:pt x="109" y="120"/>
                      <a:pt x="105" y="169"/>
                      <a:pt x="105" y="169"/>
                    </a:cubicBezTo>
                    <a:cubicBezTo>
                      <a:pt x="105" y="169"/>
                      <a:pt x="124" y="380"/>
                      <a:pt x="109" y="398"/>
                    </a:cubicBezTo>
                    <a:cubicBezTo>
                      <a:pt x="94" y="417"/>
                      <a:pt x="82" y="423"/>
                      <a:pt x="82" y="423"/>
                    </a:cubicBezTo>
                    <a:cubicBezTo>
                      <a:pt x="82" y="423"/>
                      <a:pt x="134" y="434"/>
                      <a:pt x="181" y="434"/>
                    </a:cubicBezTo>
                    <a:cubicBezTo>
                      <a:pt x="228" y="434"/>
                      <a:pt x="281" y="423"/>
                      <a:pt x="281" y="423"/>
                    </a:cubicBezTo>
                    <a:cubicBezTo>
                      <a:pt x="281" y="423"/>
                      <a:pt x="268" y="417"/>
                      <a:pt x="253" y="398"/>
                    </a:cubicBezTo>
                    <a:cubicBezTo>
                      <a:pt x="244" y="387"/>
                      <a:pt x="242" y="307"/>
                      <a:pt x="242" y="250"/>
                    </a:cubicBezTo>
                    <a:cubicBezTo>
                      <a:pt x="249" y="249"/>
                      <a:pt x="272" y="245"/>
                      <a:pt x="297" y="252"/>
                    </a:cubicBezTo>
                    <a:cubicBezTo>
                      <a:pt x="281" y="210"/>
                      <a:pt x="287" y="90"/>
                      <a:pt x="218" y="88"/>
                    </a:cubicBezTo>
                    <a:cubicBezTo>
                      <a:pt x="192" y="115"/>
                      <a:pt x="192" y="115"/>
                      <a:pt x="192" y="115"/>
                    </a:cubicBezTo>
                    <a:cubicBezTo>
                      <a:pt x="185" y="103"/>
                      <a:pt x="185" y="103"/>
                      <a:pt x="185" y="103"/>
                    </a:cubicBezTo>
                    <a:cubicBezTo>
                      <a:pt x="200" y="88"/>
                      <a:pt x="200" y="88"/>
                      <a:pt x="200" y="88"/>
                    </a:cubicBezTo>
                    <a:cubicBezTo>
                      <a:pt x="162" y="88"/>
                      <a:pt x="162" y="88"/>
                      <a:pt x="162" y="88"/>
                    </a:cubicBezTo>
                    <a:lnTo>
                      <a:pt x="178" y="103"/>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4" name="Aitds18-8"/>
              <p:cNvSpPr/>
              <p:nvPr/>
            </p:nvSpPr>
            <p:spPr bwMode="auto">
              <a:xfrm>
                <a:off x="3393" y="2558"/>
                <a:ext cx="481" cy="325"/>
              </a:xfrm>
              <a:custGeom>
                <a:avLst/>
                <a:gdLst>
                  <a:gd name="T0" fmla="*/ 12 w 179"/>
                  <a:gd name="T1" fmla="*/ 119 h 121"/>
                  <a:gd name="T2" fmla="*/ 17 w 179"/>
                  <a:gd name="T3" fmla="*/ 121 h 121"/>
                  <a:gd name="T4" fmla="*/ 18 w 179"/>
                  <a:gd name="T5" fmla="*/ 55 h 121"/>
                  <a:gd name="T6" fmla="*/ 18 w 179"/>
                  <a:gd name="T7" fmla="*/ 51 h 121"/>
                  <a:gd name="T8" fmla="*/ 46 w 179"/>
                  <a:gd name="T9" fmla="*/ 61 h 121"/>
                  <a:gd name="T10" fmla="*/ 43 w 179"/>
                  <a:gd name="T11" fmla="*/ 87 h 121"/>
                  <a:gd name="T12" fmla="*/ 89 w 179"/>
                  <a:gd name="T13" fmla="*/ 68 h 121"/>
                  <a:gd name="T14" fmla="*/ 136 w 179"/>
                  <a:gd name="T15" fmla="*/ 87 h 121"/>
                  <a:gd name="T16" fmla="*/ 133 w 179"/>
                  <a:gd name="T17" fmla="*/ 61 h 121"/>
                  <a:gd name="T18" fmla="*/ 179 w 179"/>
                  <a:gd name="T19" fmla="*/ 44 h 121"/>
                  <a:gd name="T20" fmla="*/ 89 w 179"/>
                  <a:gd name="T21" fmla="*/ 0 h 121"/>
                  <a:gd name="T22" fmla="*/ 0 w 179"/>
                  <a:gd name="T23" fmla="*/ 44 h 121"/>
                  <a:gd name="T24" fmla="*/ 13 w 179"/>
                  <a:gd name="T25" fmla="*/ 49 h 121"/>
                  <a:gd name="T26" fmla="*/ 13 w 179"/>
                  <a:gd name="T27" fmla="*/ 53 h 121"/>
                  <a:gd name="T28" fmla="*/ 9 w 179"/>
                  <a:gd name="T29" fmla="*/ 116 h 121"/>
                  <a:gd name="T30" fmla="*/ 8 w 179"/>
                  <a:gd name="T31" fmla="*/ 120 h 121"/>
                  <a:gd name="T32" fmla="*/ 12 w 179"/>
                  <a:gd name="T33"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121">
                    <a:moveTo>
                      <a:pt x="12" y="119"/>
                    </a:moveTo>
                    <a:cubicBezTo>
                      <a:pt x="15" y="118"/>
                      <a:pt x="17" y="121"/>
                      <a:pt x="17" y="121"/>
                    </a:cubicBezTo>
                    <a:cubicBezTo>
                      <a:pt x="18" y="55"/>
                      <a:pt x="18" y="55"/>
                      <a:pt x="18" y="55"/>
                    </a:cubicBezTo>
                    <a:cubicBezTo>
                      <a:pt x="18" y="51"/>
                      <a:pt x="18" y="51"/>
                      <a:pt x="18" y="51"/>
                    </a:cubicBezTo>
                    <a:cubicBezTo>
                      <a:pt x="46" y="61"/>
                      <a:pt x="46" y="61"/>
                      <a:pt x="46" y="61"/>
                    </a:cubicBezTo>
                    <a:cubicBezTo>
                      <a:pt x="43" y="87"/>
                      <a:pt x="43" y="87"/>
                      <a:pt x="43" y="87"/>
                    </a:cubicBezTo>
                    <a:cubicBezTo>
                      <a:pt x="43" y="87"/>
                      <a:pt x="53" y="68"/>
                      <a:pt x="89" y="68"/>
                    </a:cubicBezTo>
                    <a:cubicBezTo>
                      <a:pt x="125" y="68"/>
                      <a:pt x="136" y="87"/>
                      <a:pt x="136" y="87"/>
                    </a:cubicBezTo>
                    <a:cubicBezTo>
                      <a:pt x="133" y="61"/>
                      <a:pt x="133" y="61"/>
                      <a:pt x="133" y="61"/>
                    </a:cubicBezTo>
                    <a:cubicBezTo>
                      <a:pt x="179" y="44"/>
                      <a:pt x="179" y="44"/>
                      <a:pt x="179" y="44"/>
                    </a:cubicBezTo>
                    <a:cubicBezTo>
                      <a:pt x="114" y="31"/>
                      <a:pt x="89" y="0"/>
                      <a:pt x="89" y="0"/>
                    </a:cubicBezTo>
                    <a:cubicBezTo>
                      <a:pt x="89" y="0"/>
                      <a:pt x="65" y="31"/>
                      <a:pt x="0" y="44"/>
                    </a:cubicBezTo>
                    <a:cubicBezTo>
                      <a:pt x="13" y="49"/>
                      <a:pt x="13" y="49"/>
                      <a:pt x="13" y="49"/>
                    </a:cubicBezTo>
                    <a:cubicBezTo>
                      <a:pt x="13" y="50"/>
                      <a:pt x="13" y="52"/>
                      <a:pt x="13" y="53"/>
                    </a:cubicBezTo>
                    <a:cubicBezTo>
                      <a:pt x="13" y="65"/>
                      <a:pt x="12" y="90"/>
                      <a:pt x="9" y="116"/>
                    </a:cubicBezTo>
                    <a:cubicBezTo>
                      <a:pt x="9" y="117"/>
                      <a:pt x="8" y="118"/>
                      <a:pt x="8" y="120"/>
                    </a:cubicBezTo>
                    <a:cubicBezTo>
                      <a:pt x="10" y="119"/>
                      <a:pt x="11" y="119"/>
                      <a:pt x="12" y="119"/>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grpSp>
        <p:nvGrpSpPr>
          <p:cNvPr id="74" name="组合 73"/>
          <p:cNvGrpSpPr/>
          <p:nvPr/>
        </p:nvGrpSpPr>
        <p:grpSpPr>
          <a:xfrm>
            <a:off x="9334468" y="1694690"/>
            <a:ext cx="2148695" cy="4114310"/>
            <a:chOff x="9334468" y="1620260"/>
            <a:chExt cx="2148695" cy="4114310"/>
          </a:xfrm>
        </p:grpSpPr>
        <p:sp>
          <p:nvSpPr>
            <p:cNvPr id="55" name="矩形 54"/>
            <p:cNvSpPr/>
            <p:nvPr/>
          </p:nvSpPr>
          <p:spPr>
            <a:xfrm>
              <a:off x="9446570" y="3363509"/>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a:off x="9446570" y="2130136"/>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0733111" y="2130136"/>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9334468" y="2582303"/>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新冠肺炎患者</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治疗费用</a:t>
              </a:r>
              <a:endParaRPr kumimoji="1" lang="zh-CN" altLang="en-US" sz="3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9" name="矩形 58"/>
            <p:cNvSpPr/>
            <p:nvPr/>
          </p:nvSpPr>
          <p:spPr>
            <a:xfrm>
              <a:off x="9650872" y="3794141"/>
              <a:ext cx="1301959" cy="1015663"/>
            </a:xfrm>
            <a:prstGeom prst="rect">
              <a:avLst/>
            </a:prstGeom>
          </p:spPr>
          <p:txBody>
            <a:bodyPr wrap="none">
              <a:spAutoFit/>
            </a:bodyPr>
            <a:lstStyle/>
            <a:p>
              <a:r>
                <a:rPr lang="en-US" altLang="zh-CN" sz="6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100</a:t>
              </a:r>
              <a:endParaRPr lang="zh-CN" altLang="en-US" sz="6000" dirty="0">
                <a:solidFill>
                  <a:schemeClr val="bg1"/>
                </a:solidFill>
              </a:endParaRPr>
            </a:p>
          </p:txBody>
        </p:sp>
        <p:sp>
          <p:nvSpPr>
            <p:cNvPr id="60" name="矩形 59"/>
            <p:cNvSpPr/>
            <p:nvPr/>
          </p:nvSpPr>
          <p:spPr>
            <a:xfrm>
              <a:off x="10802815" y="4299735"/>
              <a:ext cx="334238" cy="369332"/>
            </a:xfrm>
            <a:prstGeom prst="rect">
              <a:avLst/>
            </a:prstGeom>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1" name="矩形 60"/>
            <p:cNvSpPr/>
            <p:nvPr/>
          </p:nvSpPr>
          <p:spPr>
            <a:xfrm>
              <a:off x="9478469" y="4662061"/>
              <a:ext cx="1796811" cy="369332"/>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由国家承担</a:t>
              </a:r>
            </a:p>
          </p:txBody>
        </p:sp>
        <p:pic>
          <p:nvPicPr>
            <p:cNvPr id="71" name="图片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7781" y="1620260"/>
              <a:ext cx="873906" cy="84561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up)">
                                      <p:cBhvr>
                                        <p:cTn id="11" dur="500"/>
                                        <p:tgtEl>
                                          <p:spTgt spid="7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up)">
                                      <p:cBhvr>
                                        <p:cTn id="15" dur="500"/>
                                        <p:tgtEl>
                                          <p:spTgt spid="7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up)">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62" name="平行四边形 61"/>
          <p:cNvSpPr/>
          <p:nvPr/>
        </p:nvSpPr>
        <p:spPr>
          <a:xfrm>
            <a:off x="1303882" y="252408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3" name="矩形 62"/>
          <p:cNvSpPr/>
          <p:nvPr/>
        </p:nvSpPr>
        <p:spPr>
          <a:xfrm>
            <a:off x="1635056" y="2598509"/>
            <a:ext cx="9773173" cy="461665"/>
          </a:xfrm>
          <a:prstGeom prst="rect">
            <a:avLst/>
          </a:prstGeom>
          <a:noFill/>
        </p:spPr>
        <p:txBody>
          <a:bodyPr wrap="square" rtlCol="0">
            <a:spAutoFit/>
          </a:bodyPr>
          <a:lstStyle/>
          <a:p>
            <a:r>
              <a:rPr kumimoji="1" lang="zh-CN" altLang="en-US" sz="24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围绕市场主体的急需制定和实施宏观政策，稳住了经济基本盘</a:t>
            </a:r>
          </a:p>
        </p:txBody>
      </p:sp>
      <p:grpSp>
        <p:nvGrpSpPr>
          <p:cNvPr id="64" name="组合 63"/>
          <p:cNvGrpSpPr/>
          <p:nvPr/>
        </p:nvGrpSpPr>
        <p:grpSpPr>
          <a:xfrm>
            <a:off x="794280" y="2403909"/>
            <a:ext cx="800597" cy="853392"/>
            <a:chOff x="484864" y="418745"/>
            <a:chExt cx="800597" cy="853392"/>
          </a:xfrm>
        </p:grpSpPr>
        <p:grpSp>
          <p:nvGrpSpPr>
            <p:cNvPr id="65" name="组合 64"/>
            <p:cNvGrpSpPr/>
            <p:nvPr/>
          </p:nvGrpSpPr>
          <p:grpSpPr>
            <a:xfrm>
              <a:off x="484864" y="418745"/>
              <a:ext cx="800597" cy="853392"/>
              <a:chOff x="3835400" y="1789113"/>
              <a:chExt cx="1468438" cy="1565275"/>
            </a:xfrm>
          </p:grpSpPr>
          <p:sp>
            <p:nvSpPr>
              <p:cNvPr id="67"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8"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9"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0"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5"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6"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7"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8"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9"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0"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1"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2"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3"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66"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01</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71" name="平行四边形 70"/>
          <p:cNvSpPr/>
          <p:nvPr/>
        </p:nvSpPr>
        <p:spPr>
          <a:xfrm>
            <a:off x="1303882" y="3840175"/>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72" name="矩形 71"/>
          <p:cNvSpPr/>
          <p:nvPr/>
        </p:nvSpPr>
        <p:spPr>
          <a:xfrm>
            <a:off x="1635056" y="3914604"/>
            <a:ext cx="9773173" cy="461665"/>
          </a:xfrm>
          <a:prstGeom prst="rect">
            <a:avLst/>
          </a:prstGeom>
          <a:noFill/>
        </p:spPr>
        <p:txBody>
          <a:bodyPr wrap="square" rtlCol="0">
            <a:spAutoFit/>
          </a:bodyPr>
          <a:lstStyle/>
          <a:p>
            <a:r>
              <a:rPr kumimoji="1" lang="zh-CN" altLang="en-US" sz="24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优先稳就业保民生，人民生活得到切实保障</a:t>
            </a:r>
          </a:p>
        </p:txBody>
      </p:sp>
      <p:grpSp>
        <p:nvGrpSpPr>
          <p:cNvPr id="73" name="组合 72"/>
          <p:cNvGrpSpPr/>
          <p:nvPr/>
        </p:nvGrpSpPr>
        <p:grpSpPr>
          <a:xfrm>
            <a:off x="794280" y="3720004"/>
            <a:ext cx="800597" cy="853392"/>
            <a:chOff x="484864" y="418745"/>
            <a:chExt cx="800597" cy="853392"/>
          </a:xfrm>
        </p:grpSpPr>
        <p:grpSp>
          <p:nvGrpSpPr>
            <p:cNvPr id="74" name="组合 73"/>
            <p:cNvGrpSpPr/>
            <p:nvPr/>
          </p:nvGrpSpPr>
          <p:grpSpPr>
            <a:xfrm>
              <a:off x="484864" y="418745"/>
              <a:ext cx="800597" cy="853392"/>
              <a:chOff x="3835400" y="1789113"/>
              <a:chExt cx="1468438" cy="1565275"/>
            </a:xfrm>
          </p:grpSpPr>
          <p:sp>
            <p:nvSpPr>
              <p:cNvPr id="89"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0"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1"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2"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3"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4"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5"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6"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7"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8"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9"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5"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6"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88"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02</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147" name="Aitds3"/>
          <p:cNvSpPr txBox="1"/>
          <p:nvPr/>
        </p:nvSpPr>
        <p:spPr>
          <a:xfrm>
            <a:off x="202910" y="1543691"/>
            <a:ext cx="8271627" cy="584775"/>
          </a:xfrm>
          <a:prstGeom prst="rect">
            <a:avLst/>
          </a:prstGeom>
          <a:noFill/>
        </p:spPr>
        <p:txBody>
          <a:bodyPr wrap="square" rtlCol="0">
            <a:spAutoFit/>
          </a:bodyPr>
          <a:lstStyle>
            <a:defPPr>
              <a:defRPr lang="zh-CN"/>
            </a:defPPr>
            <a:lvl1pPr algn="ctr">
              <a:defRPr kumimoji="1" sz="3200" b="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en-US" altLang="zh-CN" dirty="0">
                <a:sym typeface="微软雅黑" panose="020B0503020204020204" pitchFamily="34" charset="-122"/>
              </a:rPr>
              <a:t>2020</a:t>
            </a:r>
            <a:r>
              <a:rPr lang="zh-CN" altLang="en-US" dirty="0">
                <a:sym typeface="微软雅黑" panose="020B0503020204020204" pitchFamily="34" charset="-122"/>
              </a:rPr>
              <a:t>年主要做的事情</a:t>
            </a:r>
            <a:endParaRPr lang="en-US" altLang="zh-CN" dirty="0">
              <a:sym typeface="微软雅黑" panose="020B0503020204020204" pitchFamily="34" charset="-122"/>
            </a:endParaRPr>
          </a:p>
        </p:txBody>
      </p:sp>
      <p:grpSp>
        <p:nvGrpSpPr>
          <p:cNvPr id="148" name="Aitds5"/>
          <p:cNvGrpSpPr/>
          <p:nvPr/>
        </p:nvGrpSpPr>
        <p:grpSpPr>
          <a:xfrm>
            <a:off x="646790" y="1429846"/>
            <a:ext cx="2327635" cy="2531445"/>
            <a:chOff x="2694530" y="293017"/>
            <a:chExt cx="1084593" cy="1179561"/>
          </a:xfrm>
        </p:grpSpPr>
        <p:sp>
          <p:nvSpPr>
            <p:cNvPr id="149" name="Aitds5-1"/>
            <p:cNvSpPr/>
            <p:nvPr userDrawn="1"/>
          </p:nvSpPr>
          <p:spPr>
            <a:xfrm rot="18157996">
              <a:off x="2694530" y="387985"/>
              <a:ext cx="1084593" cy="1084593"/>
            </a:xfrm>
            <a:prstGeom prst="arc">
              <a:avLst>
                <a:gd name="adj1" fmla="val 16200000"/>
                <a:gd name="adj2" fmla="val 19673504"/>
              </a:avLst>
            </a:prstGeom>
            <a:ln>
              <a:solidFill>
                <a:srgbClr val="C00000"/>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0" name="组合 149"/>
            <p:cNvGrpSpPr/>
            <p:nvPr userDrawn="1"/>
          </p:nvGrpSpPr>
          <p:grpSpPr>
            <a:xfrm>
              <a:off x="2870682" y="293017"/>
              <a:ext cx="556646" cy="240297"/>
              <a:chOff x="2870682" y="293017"/>
              <a:chExt cx="556646" cy="240297"/>
            </a:xfrm>
          </p:grpSpPr>
          <p:sp>
            <p:nvSpPr>
              <p:cNvPr id="151" name="Aitds5-2"/>
              <p:cNvSpPr/>
              <p:nvPr userDrawn="1"/>
            </p:nvSpPr>
            <p:spPr>
              <a:xfrm rot="1495425">
                <a:off x="3250595" y="293017"/>
                <a:ext cx="176733" cy="176733"/>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Aitds5-3"/>
              <p:cNvSpPr/>
              <p:nvPr userDrawn="1"/>
            </p:nvSpPr>
            <p:spPr>
              <a:xfrm rot="1495425">
                <a:off x="3057570" y="459536"/>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Aitds5-4"/>
              <p:cNvSpPr/>
              <p:nvPr userDrawn="1"/>
            </p:nvSpPr>
            <p:spPr>
              <a:xfrm rot="1495425">
                <a:off x="2959572" y="323195"/>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4" name="Aitds5-5"/>
              <p:cNvSpPr/>
              <p:nvPr userDrawn="1"/>
            </p:nvSpPr>
            <p:spPr>
              <a:xfrm rot="1495425" flipH="1" flipV="1">
                <a:off x="2870682" y="485691"/>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5" name="Aitds5-6"/>
              <p:cNvSpPr/>
              <p:nvPr userDrawn="1"/>
            </p:nvSpPr>
            <p:spPr>
              <a:xfrm rot="1495425" flipH="1" flipV="1">
                <a:off x="3120599" y="328160"/>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174" name="平行四边形 173"/>
          <p:cNvSpPr/>
          <p:nvPr/>
        </p:nvSpPr>
        <p:spPr>
          <a:xfrm>
            <a:off x="1303882" y="520961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5" name="矩形 174"/>
          <p:cNvSpPr/>
          <p:nvPr/>
        </p:nvSpPr>
        <p:spPr>
          <a:xfrm>
            <a:off x="1635056" y="5284039"/>
            <a:ext cx="9773173" cy="461665"/>
          </a:xfrm>
          <a:prstGeom prst="rect">
            <a:avLst/>
          </a:prstGeom>
          <a:noFill/>
        </p:spPr>
        <p:txBody>
          <a:bodyPr wrap="square" rtlCol="0">
            <a:spAutoFit/>
          </a:bodyPr>
          <a:lstStyle/>
          <a:p>
            <a:r>
              <a:rPr kumimoji="1" lang="zh-CN" altLang="en-US" sz="24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坚决打好三大攻坚战，主要目标任务如期完成</a:t>
            </a:r>
          </a:p>
        </p:txBody>
      </p:sp>
      <p:grpSp>
        <p:nvGrpSpPr>
          <p:cNvPr id="176" name="组合 175"/>
          <p:cNvGrpSpPr/>
          <p:nvPr/>
        </p:nvGrpSpPr>
        <p:grpSpPr>
          <a:xfrm>
            <a:off x="794280" y="5089439"/>
            <a:ext cx="800597" cy="853392"/>
            <a:chOff x="484864" y="418745"/>
            <a:chExt cx="800597" cy="853392"/>
          </a:xfrm>
        </p:grpSpPr>
        <p:grpSp>
          <p:nvGrpSpPr>
            <p:cNvPr id="177" name="组合 176"/>
            <p:cNvGrpSpPr/>
            <p:nvPr/>
          </p:nvGrpSpPr>
          <p:grpSpPr>
            <a:xfrm>
              <a:off x="484864" y="418745"/>
              <a:ext cx="800597" cy="853392"/>
              <a:chOff x="3835400" y="1789113"/>
              <a:chExt cx="1468438" cy="1565275"/>
            </a:xfrm>
          </p:grpSpPr>
          <p:sp>
            <p:nvSpPr>
              <p:cNvPr id="179"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0"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1"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2"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3"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4"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5"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6"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7"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8"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9"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0"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1"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178"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03</a:t>
              </a:r>
              <a:endParaRPr lang="zh-CN" altLang="en-US" sz="1800" dirty="0">
                <a:solidFill>
                  <a:schemeClr val="bg1"/>
                </a:solidFill>
                <a:latin typeface="Impact" panose="020B0806030902050204" pitchFamily="34" charset="0"/>
                <a:cs typeface="Arial" panose="0208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right)">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wipe(left)">
                                          <p:cBhvr>
                                            <p:cTn id="10" dur="500"/>
                                            <p:tgtEl>
                                              <p:spTgt spid="148"/>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1500" fill="hold"/>
                                            <p:tgtEl>
                                              <p:spTgt spid="64"/>
                                            </p:tgtEl>
                                            <p:attrNameLst>
                                              <p:attrName>ppt_x</p:attrName>
                                            </p:attrNameLst>
                                          </p:cBhvr>
                                          <p:tavLst>
                                            <p:tav tm="0">
                                              <p:val>
                                                <p:strVal val="0-#ppt_w/2"/>
                                              </p:val>
                                            </p:tav>
                                            <p:tav tm="100000">
                                              <p:val>
                                                <p:strVal val="#ppt_x"/>
                                              </p:val>
                                            </p:tav>
                                          </p:tavLst>
                                        </p:anim>
                                        <p:anim calcmode="lin" valueType="num">
                                          <p:cBhvr additive="base">
                                            <p:cTn id="14" dur="1500" fill="hold"/>
                                            <p:tgtEl>
                                              <p:spTgt spid="6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14:presetBounceEnd="48000">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14:bounceEnd="48000">
                                          <p:cBhvr additive="base">
                                            <p:cTn id="18" dur="500" fill="hold"/>
                                            <p:tgtEl>
                                              <p:spTgt spid="62"/>
                                            </p:tgtEl>
                                            <p:attrNameLst>
                                              <p:attrName>ppt_x</p:attrName>
                                            </p:attrNameLst>
                                          </p:cBhvr>
                                          <p:tavLst>
                                            <p:tav tm="0">
                                              <p:val>
                                                <p:strVal val="1+#ppt_w/2"/>
                                              </p:val>
                                            </p:tav>
                                            <p:tav tm="100000">
                                              <p:val>
                                                <p:strVal val="#ppt_x"/>
                                              </p:val>
                                            </p:tav>
                                          </p:tavLst>
                                        </p:anim>
                                        <p:anim calcmode="lin" valueType="num" p14:bounceEnd="48000">
                                          <p:cBhvr additive="base">
                                            <p:cTn id="19" dur="500" fill="hold"/>
                                            <p:tgtEl>
                                              <p:spTgt spid="62"/>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left)">
                                          <p:cBhvr>
                                            <p:cTn id="23" dur="500"/>
                                            <p:tgtEl>
                                              <p:spTgt spid="63"/>
                                            </p:tgtEl>
                                          </p:cBhvr>
                                        </p:animEffect>
                                      </p:childTnLst>
                                    </p:cTn>
                                  </p:par>
                                  <p:par>
                                    <p:cTn id="24" presetID="2" presetClass="entr" presetSubtype="8" decel="100000"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additive="base">
                                            <p:cTn id="26" dur="1500" fill="hold"/>
                                            <p:tgtEl>
                                              <p:spTgt spid="73"/>
                                            </p:tgtEl>
                                            <p:attrNameLst>
                                              <p:attrName>ppt_x</p:attrName>
                                            </p:attrNameLst>
                                          </p:cBhvr>
                                          <p:tavLst>
                                            <p:tav tm="0">
                                              <p:val>
                                                <p:strVal val="0-#ppt_w/2"/>
                                              </p:val>
                                            </p:tav>
                                            <p:tav tm="100000">
                                              <p:val>
                                                <p:strVal val="#ppt_x"/>
                                              </p:val>
                                            </p:tav>
                                          </p:tavLst>
                                        </p:anim>
                                        <p:anim calcmode="lin" valueType="num">
                                          <p:cBhvr additive="base">
                                            <p:cTn id="27" dur="1500" fill="hold"/>
                                            <p:tgtEl>
                                              <p:spTgt spid="73"/>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2" fill="hold" grpId="0" nodeType="afterEffect" p14:presetBounceEnd="48000">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14:bounceEnd="48000">
                                          <p:cBhvr additive="base">
                                            <p:cTn id="31" dur="500" fill="hold"/>
                                            <p:tgtEl>
                                              <p:spTgt spid="71"/>
                                            </p:tgtEl>
                                            <p:attrNameLst>
                                              <p:attrName>ppt_x</p:attrName>
                                            </p:attrNameLst>
                                          </p:cBhvr>
                                          <p:tavLst>
                                            <p:tav tm="0">
                                              <p:val>
                                                <p:strVal val="1+#ppt_w/2"/>
                                              </p:val>
                                            </p:tav>
                                            <p:tav tm="100000">
                                              <p:val>
                                                <p:strVal val="#ppt_x"/>
                                              </p:val>
                                            </p:tav>
                                          </p:tavLst>
                                        </p:anim>
                                        <p:anim calcmode="lin" valueType="num" p14:bounceEnd="48000">
                                          <p:cBhvr additive="base">
                                            <p:cTn id="32" dur="500" fill="hold"/>
                                            <p:tgtEl>
                                              <p:spTgt spid="7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wipe(left)">
                                          <p:cBhvr>
                                            <p:cTn id="36" dur="500"/>
                                            <p:tgtEl>
                                              <p:spTgt spid="72"/>
                                            </p:tgtEl>
                                          </p:cBhvr>
                                        </p:animEffect>
                                      </p:childTnLst>
                                    </p:cTn>
                                  </p:par>
                                  <p:par>
                                    <p:cTn id="37" presetID="2" presetClass="entr" presetSubtype="8" decel="100000" fill="hold" nodeType="withEffect">
                                      <p:stCondLst>
                                        <p:cond delay="0"/>
                                      </p:stCondLst>
                                      <p:childTnLst>
                                        <p:set>
                                          <p:cBhvr>
                                            <p:cTn id="38" dur="1" fill="hold">
                                              <p:stCondLst>
                                                <p:cond delay="0"/>
                                              </p:stCondLst>
                                            </p:cTn>
                                            <p:tgtEl>
                                              <p:spTgt spid="176"/>
                                            </p:tgtEl>
                                            <p:attrNameLst>
                                              <p:attrName>style.visibility</p:attrName>
                                            </p:attrNameLst>
                                          </p:cBhvr>
                                          <p:to>
                                            <p:strVal val="visible"/>
                                          </p:to>
                                        </p:set>
                                        <p:anim calcmode="lin" valueType="num">
                                          <p:cBhvr additive="base">
                                            <p:cTn id="39" dur="1500" fill="hold"/>
                                            <p:tgtEl>
                                              <p:spTgt spid="176"/>
                                            </p:tgtEl>
                                            <p:attrNameLst>
                                              <p:attrName>ppt_x</p:attrName>
                                            </p:attrNameLst>
                                          </p:cBhvr>
                                          <p:tavLst>
                                            <p:tav tm="0">
                                              <p:val>
                                                <p:strVal val="0-#ppt_w/2"/>
                                              </p:val>
                                            </p:tav>
                                            <p:tav tm="100000">
                                              <p:val>
                                                <p:strVal val="#ppt_x"/>
                                              </p:val>
                                            </p:tav>
                                          </p:tavLst>
                                        </p:anim>
                                        <p:anim calcmode="lin" valueType="num">
                                          <p:cBhvr additive="base">
                                            <p:cTn id="40" dur="1500" fill="hold"/>
                                            <p:tgtEl>
                                              <p:spTgt spid="176"/>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2" presetClass="entr" presetSubtype="2" fill="hold" grpId="0" nodeType="afterEffect" p14:presetBounceEnd="48000">
                                      <p:stCondLst>
                                        <p:cond delay="0"/>
                                      </p:stCondLst>
                                      <p:childTnLst>
                                        <p:set>
                                          <p:cBhvr>
                                            <p:cTn id="43" dur="1" fill="hold">
                                              <p:stCondLst>
                                                <p:cond delay="0"/>
                                              </p:stCondLst>
                                            </p:cTn>
                                            <p:tgtEl>
                                              <p:spTgt spid="174"/>
                                            </p:tgtEl>
                                            <p:attrNameLst>
                                              <p:attrName>style.visibility</p:attrName>
                                            </p:attrNameLst>
                                          </p:cBhvr>
                                          <p:to>
                                            <p:strVal val="visible"/>
                                          </p:to>
                                        </p:set>
                                        <p:anim calcmode="lin" valueType="num" p14:bounceEnd="48000">
                                          <p:cBhvr additive="base">
                                            <p:cTn id="44" dur="500" fill="hold"/>
                                            <p:tgtEl>
                                              <p:spTgt spid="174"/>
                                            </p:tgtEl>
                                            <p:attrNameLst>
                                              <p:attrName>ppt_x</p:attrName>
                                            </p:attrNameLst>
                                          </p:cBhvr>
                                          <p:tavLst>
                                            <p:tav tm="0">
                                              <p:val>
                                                <p:strVal val="1+#ppt_w/2"/>
                                              </p:val>
                                            </p:tav>
                                            <p:tav tm="100000">
                                              <p:val>
                                                <p:strVal val="#ppt_x"/>
                                              </p:val>
                                            </p:tav>
                                          </p:tavLst>
                                        </p:anim>
                                        <p:anim calcmode="lin" valueType="num" p14:bounceEnd="48000">
                                          <p:cBhvr additive="base">
                                            <p:cTn id="45" dur="500" fill="hold"/>
                                            <p:tgtEl>
                                              <p:spTgt spid="174"/>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175"/>
                                            </p:tgtEl>
                                            <p:attrNameLst>
                                              <p:attrName>style.visibility</p:attrName>
                                            </p:attrNameLst>
                                          </p:cBhvr>
                                          <p:to>
                                            <p:strVal val="visible"/>
                                          </p:to>
                                        </p:set>
                                        <p:animEffect transition="in" filter="wipe(left)">
                                          <p:cBhvr>
                                            <p:cTn id="49"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71" grpId="0" animBg="1"/>
          <p:bldP spid="72" grpId="0"/>
          <p:bldP spid="147" grpId="0"/>
          <p:bldP spid="174"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right)">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wipe(left)">
                                          <p:cBhvr>
                                            <p:cTn id="10" dur="500"/>
                                            <p:tgtEl>
                                              <p:spTgt spid="148"/>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1500" fill="hold"/>
                                            <p:tgtEl>
                                              <p:spTgt spid="64"/>
                                            </p:tgtEl>
                                            <p:attrNameLst>
                                              <p:attrName>ppt_x</p:attrName>
                                            </p:attrNameLst>
                                          </p:cBhvr>
                                          <p:tavLst>
                                            <p:tav tm="0">
                                              <p:val>
                                                <p:strVal val="0-#ppt_w/2"/>
                                              </p:val>
                                            </p:tav>
                                            <p:tav tm="100000">
                                              <p:val>
                                                <p:strVal val="#ppt_x"/>
                                              </p:val>
                                            </p:tav>
                                          </p:tavLst>
                                        </p:anim>
                                        <p:anim calcmode="lin" valueType="num">
                                          <p:cBhvr additive="base">
                                            <p:cTn id="14" dur="1500" fill="hold"/>
                                            <p:tgtEl>
                                              <p:spTgt spid="6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additive="base">
                                            <p:cTn id="18" dur="500" fill="hold"/>
                                            <p:tgtEl>
                                              <p:spTgt spid="62"/>
                                            </p:tgtEl>
                                            <p:attrNameLst>
                                              <p:attrName>ppt_x</p:attrName>
                                            </p:attrNameLst>
                                          </p:cBhvr>
                                          <p:tavLst>
                                            <p:tav tm="0">
                                              <p:val>
                                                <p:strVal val="1+#ppt_w/2"/>
                                              </p:val>
                                            </p:tav>
                                            <p:tav tm="100000">
                                              <p:val>
                                                <p:strVal val="#ppt_x"/>
                                              </p:val>
                                            </p:tav>
                                          </p:tavLst>
                                        </p:anim>
                                        <p:anim calcmode="lin" valueType="num">
                                          <p:cBhvr additive="base">
                                            <p:cTn id="19" dur="500" fill="hold"/>
                                            <p:tgtEl>
                                              <p:spTgt spid="62"/>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left)">
                                          <p:cBhvr>
                                            <p:cTn id="23" dur="500"/>
                                            <p:tgtEl>
                                              <p:spTgt spid="63"/>
                                            </p:tgtEl>
                                          </p:cBhvr>
                                        </p:animEffect>
                                      </p:childTnLst>
                                    </p:cTn>
                                  </p:par>
                                  <p:par>
                                    <p:cTn id="24" presetID="2" presetClass="entr" presetSubtype="8" decel="100000"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additive="base">
                                            <p:cTn id="26" dur="1500" fill="hold"/>
                                            <p:tgtEl>
                                              <p:spTgt spid="73"/>
                                            </p:tgtEl>
                                            <p:attrNameLst>
                                              <p:attrName>ppt_x</p:attrName>
                                            </p:attrNameLst>
                                          </p:cBhvr>
                                          <p:tavLst>
                                            <p:tav tm="0">
                                              <p:val>
                                                <p:strVal val="0-#ppt_w/2"/>
                                              </p:val>
                                            </p:tav>
                                            <p:tav tm="100000">
                                              <p:val>
                                                <p:strVal val="#ppt_x"/>
                                              </p:val>
                                            </p:tav>
                                          </p:tavLst>
                                        </p:anim>
                                        <p:anim calcmode="lin" valueType="num">
                                          <p:cBhvr additive="base">
                                            <p:cTn id="27" dur="1500" fill="hold"/>
                                            <p:tgtEl>
                                              <p:spTgt spid="73"/>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500" fill="hold"/>
                                            <p:tgtEl>
                                              <p:spTgt spid="71"/>
                                            </p:tgtEl>
                                            <p:attrNameLst>
                                              <p:attrName>ppt_x</p:attrName>
                                            </p:attrNameLst>
                                          </p:cBhvr>
                                          <p:tavLst>
                                            <p:tav tm="0">
                                              <p:val>
                                                <p:strVal val="1+#ppt_w/2"/>
                                              </p:val>
                                            </p:tav>
                                            <p:tav tm="100000">
                                              <p:val>
                                                <p:strVal val="#ppt_x"/>
                                              </p:val>
                                            </p:tav>
                                          </p:tavLst>
                                        </p:anim>
                                        <p:anim calcmode="lin" valueType="num">
                                          <p:cBhvr additive="base">
                                            <p:cTn id="32" dur="500" fill="hold"/>
                                            <p:tgtEl>
                                              <p:spTgt spid="7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wipe(left)">
                                          <p:cBhvr>
                                            <p:cTn id="36" dur="500"/>
                                            <p:tgtEl>
                                              <p:spTgt spid="72"/>
                                            </p:tgtEl>
                                          </p:cBhvr>
                                        </p:animEffect>
                                      </p:childTnLst>
                                    </p:cTn>
                                  </p:par>
                                  <p:par>
                                    <p:cTn id="37" presetID="2" presetClass="entr" presetSubtype="8" decel="100000" fill="hold" nodeType="withEffect">
                                      <p:stCondLst>
                                        <p:cond delay="0"/>
                                      </p:stCondLst>
                                      <p:childTnLst>
                                        <p:set>
                                          <p:cBhvr>
                                            <p:cTn id="38" dur="1" fill="hold">
                                              <p:stCondLst>
                                                <p:cond delay="0"/>
                                              </p:stCondLst>
                                            </p:cTn>
                                            <p:tgtEl>
                                              <p:spTgt spid="176"/>
                                            </p:tgtEl>
                                            <p:attrNameLst>
                                              <p:attrName>style.visibility</p:attrName>
                                            </p:attrNameLst>
                                          </p:cBhvr>
                                          <p:to>
                                            <p:strVal val="visible"/>
                                          </p:to>
                                        </p:set>
                                        <p:anim calcmode="lin" valueType="num">
                                          <p:cBhvr additive="base">
                                            <p:cTn id="39" dur="1500" fill="hold"/>
                                            <p:tgtEl>
                                              <p:spTgt spid="176"/>
                                            </p:tgtEl>
                                            <p:attrNameLst>
                                              <p:attrName>ppt_x</p:attrName>
                                            </p:attrNameLst>
                                          </p:cBhvr>
                                          <p:tavLst>
                                            <p:tav tm="0">
                                              <p:val>
                                                <p:strVal val="0-#ppt_w/2"/>
                                              </p:val>
                                            </p:tav>
                                            <p:tav tm="100000">
                                              <p:val>
                                                <p:strVal val="#ppt_x"/>
                                              </p:val>
                                            </p:tav>
                                          </p:tavLst>
                                        </p:anim>
                                        <p:anim calcmode="lin" valueType="num">
                                          <p:cBhvr additive="base">
                                            <p:cTn id="40" dur="1500" fill="hold"/>
                                            <p:tgtEl>
                                              <p:spTgt spid="176"/>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2" presetClass="entr" presetSubtype="2" fill="hold" grpId="0" nodeType="afterEffect">
                                      <p:stCondLst>
                                        <p:cond delay="0"/>
                                      </p:stCondLst>
                                      <p:childTnLst>
                                        <p:set>
                                          <p:cBhvr>
                                            <p:cTn id="43" dur="1" fill="hold">
                                              <p:stCondLst>
                                                <p:cond delay="0"/>
                                              </p:stCondLst>
                                            </p:cTn>
                                            <p:tgtEl>
                                              <p:spTgt spid="174"/>
                                            </p:tgtEl>
                                            <p:attrNameLst>
                                              <p:attrName>style.visibility</p:attrName>
                                            </p:attrNameLst>
                                          </p:cBhvr>
                                          <p:to>
                                            <p:strVal val="visible"/>
                                          </p:to>
                                        </p:set>
                                        <p:anim calcmode="lin" valueType="num">
                                          <p:cBhvr additive="base">
                                            <p:cTn id="44" dur="500" fill="hold"/>
                                            <p:tgtEl>
                                              <p:spTgt spid="174"/>
                                            </p:tgtEl>
                                            <p:attrNameLst>
                                              <p:attrName>ppt_x</p:attrName>
                                            </p:attrNameLst>
                                          </p:cBhvr>
                                          <p:tavLst>
                                            <p:tav tm="0">
                                              <p:val>
                                                <p:strVal val="1+#ppt_w/2"/>
                                              </p:val>
                                            </p:tav>
                                            <p:tav tm="100000">
                                              <p:val>
                                                <p:strVal val="#ppt_x"/>
                                              </p:val>
                                            </p:tav>
                                          </p:tavLst>
                                        </p:anim>
                                        <p:anim calcmode="lin" valueType="num">
                                          <p:cBhvr additive="base">
                                            <p:cTn id="45" dur="500" fill="hold"/>
                                            <p:tgtEl>
                                              <p:spTgt spid="174"/>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175"/>
                                            </p:tgtEl>
                                            <p:attrNameLst>
                                              <p:attrName>style.visibility</p:attrName>
                                            </p:attrNameLst>
                                          </p:cBhvr>
                                          <p:to>
                                            <p:strVal val="visible"/>
                                          </p:to>
                                        </p:set>
                                        <p:animEffect transition="in" filter="wipe(left)">
                                          <p:cBhvr>
                                            <p:cTn id="49"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71" grpId="0" animBg="1"/>
          <p:bldP spid="72" grpId="0"/>
          <p:bldP spid="147" grpId="0"/>
          <p:bldP spid="174" grpId="0" animBg="1"/>
          <p:bldP spid="17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84" name="平行四边形 83"/>
          <p:cNvSpPr/>
          <p:nvPr/>
        </p:nvSpPr>
        <p:spPr>
          <a:xfrm>
            <a:off x="1303882" y="1556521"/>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85" name="矩形 84"/>
          <p:cNvSpPr/>
          <p:nvPr/>
        </p:nvSpPr>
        <p:spPr>
          <a:xfrm>
            <a:off x="1635056" y="1630950"/>
            <a:ext cx="9773173" cy="461665"/>
          </a:xfrm>
          <a:prstGeom prst="rect">
            <a:avLst/>
          </a:prstGeom>
          <a:noFill/>
        </p:spPr>
        <p:txBody>
          <a:bodyPr wrap="square" rtlCol="0">
            <a:spAutoFit/>
          </a:bodyPr>
          <a:lstStyle/>
          <a:p>
            <a:r>
              <a:rPr kumimoji="1" lang="zh-CN" altLang="en-US" sz="24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坚定不移推进改革开放，发展活力和内生动力进一步增强</a:t>
            </a:r>
          </a:p>
        </p:txBody>
      </p:sp>
      <p:grpSp>
        <p:nvGrpSpPr>
          <p:cNvPr id="86" name="组合 85"/>
          <p:cNvGrpSpPr/>
          <p:nvPr/>
        </p:nvGrpSpPr>
        <p:grpSpPr>
          <a:xfrm>
            <a:off x="794280" y="1436350"/>
            <a:ext cx="800597" cy="853392"/>
            <a:chOff x="484864" y="418745"/>
            <a:chExt cx="800597" cy="853392"/>
          </a:xfrm>
        </p:grpSpPr>
        <p:grpSp>
          <p:nvGrpSpPr>
            <p:cNvPr id="87" name="组合 86"/>
            <p:cNvGrpSpPr/>
            <p:nvPr/>
          </p:nvGrpSpPr>
          <p:grpSpPr>
            <a:xfrm>
              <a:off x="484864" y="418745"/>
              <a:ext cx="800597" cy="853392"/>
              <a:chOff x="3835400" y="1789113"/>
              <a:chExt cx="1468438" cy="1565275"/>
            </a:xfrm>
          </p:grpSpPr>
          <p:sp>
            <p:nvSpPr>
              <p:cNvPr id="101"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2"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3"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4"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5"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6"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7"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8"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9"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0"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1"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2"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3"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100"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04</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114" name="平行四边形 113"/>
          <p:cNvSpPr/>
          <p:nvPr/>
        </p:nvSpPr>
        <p:spPr>
          <a:xfrm>
            <a:off x="1303882" y="2724509"/>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15" name="矩形 114"/>
          <p:cNvSpPr/>
          <p:nvPr/>
        </p:nvSpPr>
        <p:spPr>
          <a:xfrm>
            <a:off x="1635056" y="2798938"/>
            <a:ext cx="9773173" cy="461665"/>
          </a:xfrm>
          <a:prstGeom prst="rect">
            <a:avLst/>
          </a:prstGeom>
          <a:noFill/>
        </p:spPr>
        <p:txBody>
          <a:bodyPr wrap="square" rtlCol="0">
            <a:spAutoFit/>
          </a:bodyPr>
          <a:lstStyle/>
          <a:p>
            <a:r>
              <a:rPr kumimoji="1" lang="zh-CN" altLang="en-US" sz="24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大力促进科技创新，产业转型升级步伐加快</a:t>
            </a:r>
          </a:p>
        </p:txBody>
      </p:sp>
      <p:grpSp>
        <p:nvGrpSpPr>
          <p:cNvPr id="116" name="组合 115"/>
          <p:cNvGrpSpPr/>
          <p:nvPr/>
        </p:nvGrpSpPr>
        <p:grpSpPr>
          <a:xfrm>
            <a:off x="794280" y="2604338"/>
            <a:ext cx="800597" cy="853392"/>
            <a:chOff x="484864" y="418745"/>
            <a:chExt cx="800597" cy="853392"/>
          </a:xfrm>
        </p:grpSpPr>
        <p:grpSp>
          <p:nvGrpSpPr>
            <p:cNvPr id="117" name="组合 116"/>
            <p:cNvGrpSpPr/>
            <p:nvPr/>
          </p:nvGrpSpPr>
          <p:grpSpPr>
            <a:xfrm>
              <a:off x="484864" y="418745"/>
              <a:ext cx="800597" cy="853392"/>
              <a:chOff x="3835400" y="1789113"/>
              <a:chExt cx="1468438" cy="1565275"/>
            </a:xfrm>
          </p:grpSpPr>
          <p:sp>
            <p:nvSpPr>
              <p:cNvPr id="119"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0"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1"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2"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3"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4"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5"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6"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7"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8"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9"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0"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1"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118"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05</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132" name="平行四边形 131"/>
          <p:cNvSpPr/>
          <p:nvPr/>
        </p:nvSpPr>
        <p:spPr>
          <a:xfrm>
            <a:off x="1303882" y="4043319"/>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33" name="矩形 132"/>
          <p:cNvSpPr/>
          <p:nvPr/>
        </p:nvSpPr>
        <p:spPr>
          <a:xfrm>
            <a:off x="1635056" y="4117748"/>
            <a:ext cx="9773173" cy="461665"/>
          </a:xfrm>
          <a:prstGeom prst="rect">
            <a:avLst/>
          </a:prstGeom>
          <a:noFill/>
        </p:spPr>
        <p:txBody>
          <a:bodyPr wrap="square" rtlCol="0">
            <a:spAutoFit/>
          </a:bodyPr>
          <a:lstStyle/>
          <a:p>
            <a:r>
              <a:rPr kumimoji="1" lang="zh-CN" altLang="en-US" sz="24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推进新型城镇化和乡村振兴，城乡区域发展格局不断优化</a:t>
            </a:r>
          </a:p>
        </p:txBody>
      </p:sp>
      <p:grpSp>
        <p:nvGrpSpPr>
          <p:cNvPr id="134" name="组合 133"/>
          <p:cNvGrpSpPr/>
          <p:nvPr/>
        </p:nvGrpSpPr>
        <p:grpSpPr>
          <a:xfrm>
            <a:off x="794280" y="3923148"/>
            <a:ext cx="800597" cy="853392"/>
            <a:chOff x="484864" y="418745"/>
            <a:chExt cx="800597" cy="853392"/>
          </a:xfrm>
        </p:grpSpPr>
        <p:grpSp>
          <p:nvGrpSpPr>
            <p:cNvPr id="135" name="组合 134"/>
            <p:cNvGrpSpPr/>
            <p:nvPr/>
          </p:nvGrpSpPr>
          <p:grpSpPr>
            <a:xfrm>
              <a:off x="484864" y="418745"/>
              <a:ext cx="800597" cy="853392"/>
              <a:chOff x="3835400" y="1789113"/>
              <a:chExt cx="1468438" cy="1565275"/>
            </a:xfrm>
          </p:grpSpPr>
          <p:sp>
            <p:nvSpPr>
              <p:cNvPr id="137"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8"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9"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0"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1"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2"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3"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4"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136"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06</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161" name="平行四边形 160"/>
          <p:cNvSpPr/>
          <p:nvPr/>
        </p:nvSpPr>
        <p:spPr>
          <a:xfrm>
            <a:off x="1303882" y="5342828"/>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62" name="矩形 161"/>
          <p:cNvSpPr/>
          <p:nvPr/>
        </p:nvSpPr>
        <p:spPr>
          <a:xfrm>
            <a:off x="1635056" y="5417257"/>
            <a:ext cx="9773173" cy="461665"/>
          </a:xfrm>
          <a:prstGeom prst="rect">
            <a:avLst/>
          </a:prstGeom>
          <a:noFill/>
        </p:spPr>
        <p:txBody>
          <a:bodyPr wrap="square" rtlCol="0">
            <a:spAutoFit/>
          </a:bodyPr>
          <a:lstStyle/>
          <a:p>
            <a:r>
              <a:rPr kumimoji="1" lang="zh-CN" altLang="en-US" sz="24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加强依法行政和社会建设，社会保持和谐稳定</a:t>
            </a:r>
          </a:p>
        </p:txBody>
      </p:sp>
      <p:grpSp>
        <p:nvGrpSpPr>
          <p:cNvPr id="163" name="组合 162"/>
          <p:cNvGrpSpPr/>
          <p:nvPr/>
        </p:nvGrpSpPr>
        <p:grpSpPr>
          <a:xfrm>
            <a:off x="794280" y="5222657"/>
            <a:ext cx="800597" cy="853392"/>
            <a:chOff x="484864" y="418745"/>
            <a:chExt cx="800597" cy="853392"/>
          </a:xfrm>
        </p:grpSpPr>
        <p:grpSp>
          <p:nvGrpSpPr>
            <p:cNvPr id="164" name="组合 163"/>
            <p:cNvGrpSpPr/>
            <p:nvPr/>
          </p:nvGrpSpPr>
          <p:grpSpPr>
            <a:xfrm>
              <a:off x="484864" y="418745"/>
              <a:ext cx="800597" cy="853392"/>
              <a:chOff x="3835400" y="1789113"/>
              <a:chExt cx="1468438" cy="1565275"/>
            </a:xfrm>
          </p:grpSpPr>
          <p:sp>
            <p:nvSpPr>
              <p:cNvPr id="166"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7"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8"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9"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0"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1"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2"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3"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2"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3"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4"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5"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6"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165"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07</a:t>
              </a:r>
              <a:endParaRPr lang="zh-CN" altLang="en-US" sz="1800" dirty="0">
                <a:solidFill>
                  <a:schemeClr val="bg1"/>
                </a:solidFill>
                <a:latin typeface="Impact" panose="020B0806030902050204" pitchFamily="34" charset="0"/>
                <a:cs typeface="Arial" panose="0208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1500" fill="hold"/>
                                            <p:tgtEl>
                                              <p:spTgt spid="86"/>
                                            </p:tgtEl>
                                            <p:attrNameLst>
                                              <p:attrName>ppt_x</p:attrName>
                                            </p:attrNameLst>
                                          </p:cBhvr>
                                          <p:tavLst>
                                            <p:tav tm="0">
                                              <p:val>
                                                <p:strVal val="0-#ppt_w/2"/>
                                              </p:val>
                                            </p:tav>
                                            <p:tav tm="100000">
                                              <p:val>
                                                <p:strVal val="#ppt_x"/>
                                              </p:val>
                                            </p:tav>
                                          </p:tavLst>
                                        </p:anim>
                                        <p:anim calcmode="lin" valueType="num">
                                          <p:cBhvr additive="base">
                                            <p:cTn id="8" dur="1500" fill="hold"/>
                                            <p:tgtEl>
                                              <p:spTgt spid="8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14:bounceEnd="48000">
                                          <p:cBhvr additive="base">
                                            <p:cTn id="12" dur="500" fill="hold"/>
                                            <p:tgtEl>
                                              <p:spTgt spid="84"/>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8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par>
                                    <p:cTn id="18" presetID="2" presetClass="entr" presetSubtype="8" decel="10000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 calcmode="lin" valueType="num">
                                          <p:cBhvr additive="base">
                                            <p:cTn id="20" dur="1500" fill="hold"/>
                                            <p:tgtEl>
                                              <p:spTgt spid="116"/>
                                            </p:tgtEl>
                                            <p:attrNameLst>
                                              <p:attrName>ppt_x</p:attrName>
                                            </p:attrNameLst>
                                          </p:cBhvr>
                                          <p:tavLst>
                                            <p:tav tm="0">
                                              <p:val>
                                                <p:strVal val="0-#ppt_w/2"/>
                                              </p:val>
                                            </p:tav>
                                            <p:tav tm="100000">
                                              <p:val>
                                                <p:strVal val="#ppt_x"/>
                                              </p:val>
                                            </p:tav>
                                          </p:tavLst>
                                        </p:anim>
                                        <p:anim calcmode="lin" valueType="num">
                                          <p:cBhvr additive="base">
                                            <p:cTn id="21" dur="1500" fill="hold"/>
                                            <p:tgtEl>
                                              <p:spTgt spid="116"/>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14:presetBounceEnd="48000">
                                      <p:stCondLst>
                                        <p:cond delay="0"/>
                                      </p:stCondLst>
                                      <p:childTnLst>
                                        <p:set>
                                          <p:cBhvr>
                                            <p:cTn id="24" dur="1" fill="hold">
                                              <p:stCondLst>
                                                <p:cond delay="0"/>
                                              </p:stCondLst>
                                            </p:cTn>
                                            <p:tgtEl>
                                              <p:spTgt spid="114"/>
                                            </p:tgtEl>
                                            <p:attrNameLst>
                                              <p:attrName>style.visibility</p:attrName>
                                            </p:attrNameLst>
                                          </p:cBhvr>
                                          <p:to>
                                            <p:strVal val="visible"/>
                                          </p:to>
                                        </p:set>
                                        <p:anim calcmode="lin" valueType="num" p14:bounceEnd="48000">
                                          <p:cBhvr additive="base">
                                            <p:cTn id="25" dur="500" fill="hold"/>
                                            <p:tgtEl>
                                              <p:spTgt spid="114"/>
                                            </p:tgtEl>
                                            <p:attrNameLst>
                                              <p:attrName>ppt_x</p:attrName>
                                            </p:attrNameLst>
                                          </p:cBhvr>
                                          <p:tavLst>
                                            <p:tav tm="0">
                                              <p:val>
                                                <p:strVal val="1+#ppt_w/2"/>
                                              </p:val>
                                            </p:tav>
                                            <p:tav tm="100000">
                                              <p:val>
                                                <p:strVal val="#ppt_x"/>
                                              </p:val>
                                            </p:tav>
                                          </p:tavLst>
                                        </p:anim>
                                        <p:anim calcmode="lin" valueType="num" p14:bounceEnd="48000">
                                          <p:cBhvr additive="base">
                                            <p:cTn id="26" dur="500" fill="hold"/>
                                            <p:tgtEl>
                                              <p:spTgt spid="114"/>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wipe(left)">
                                          <p:cBhvr>
                                            <p:cTn id="30" dur="500"/>
                                            <p:tgtEl>
                                              <p:spTgt spid="115"/>
                                            </p:tgtEl>
                                          </p:cBhvr>
                                        </p:animEffect>
                                      </p:childTnLst>
                                    </p:cTn>
                                  </p:par>
                                  <p:par>
                                    <p:cTn id="31" presetID="2" presetClass="entr" presetSubtype="8" decel="100000" fill="hold" nodeType="with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additive="base">
                                            <p:cTn id="33" dur="1500" fill="hold"/>
                                            <p:tgtEl>
                                              <p:spTgt spid="134"/>
                                            </p:tgtEl>
                                            <p:attrNameLst>
                                              <p:attrName>ppt_x</p:attrName>
                                            </p:attrNameLst>
                                          </p:cBhvr>
                                          <p:tavLst>
                                            <p:tav tm="0">
                                              <p:val>
                                                <p:strVal val="0-#ppt_w/2"/>
                                              </p:val>
                                            </p:tav>
                                            <p:tav tm="100000">
                                              <p:val>
                                                <p:strVal val="#ppt_x"/>
                                              </p:val>
                                            </p:tav>
                                          </p:tavLst>
                                        </p:anim>
                                        <p:anim calcmode="lin" valueType="num">
                                          <p:cBhvr additive="base">
                                            <p:cTn id="34" dur="1500" fill="hold"/>
                                            <p:tgtEl>
                                              <p:spTgt spid="134"/>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grpId="0" nodeType="afterEffect" p14:presetBounceEnd="48000">
                                      <p:stCondLst>
                                        <p:cond delay="0"/>
                                      </p:stCondLst>
                                      <p:childTnLst>
                                        <p:set>
                                          <p:cBhvr>
                                            <p:cTn id="37" dur="1" fill="hold">
                                              <p:stCondLst>
                                                <p:cond delay="0"/>
                                              </p:stCondLst>
                                            </p:cTn>
                                            <p:tgtEl>
                                              <p:spTgt spid="132"/>
                                            </p:tgtEl>
                                            <p:attrNameLst>
                                              <p:attrName>style.visibility</p:attrName>
                                            </p:attrNameLst>
                                          </p:cBhvr>
                                          <p:to>
                                            <p:strVal val="visible"/>
                                          </p:to>
                                        </p:set>
                                        <p:anim calcmode="lin" valueType="num" p14:bounceEnd="48000">
                                          <p:cBhvr additive="base">
                                            <p:cTn id="38" dur="500" fill="hold"/>
                                            <p:tgtEl>
                                              <p:spTgt spid="132"/>
                                            </p:tgtEl>
                                            <p:attrNameLst>
                                              <p:attrName>ppt_x</p:attrName>
                                            </p:attrNameLst>
                                          </p:cBhvr>
                                          <p:tavLst>
                                            <p:tav tm="0">
                                              <p:val>
                                                <p:strVal val="1+#ppt_w/2"/>
                                              </p:val>
                                            </p:tav>
                                            <p:tav tm="100000">
                                              <p:val>
                                                <p:strVal val="#ppt_x"/>
                                              </p:val>
                                            </p:tav>
                                          </p:tavLst>
                                        </p:anim>
                                        <p:anim calcmode="lin" valueType="num" p14:bounceEnd="48000">
                                          <p:cBhvr additive="base">
                                            <p:cTn id="39" dur="500" fill="hold"/>
                                            <p:tgtEl>
                                              <p:spTgt spid="132"/>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wipe(left)">
                                          <p:cBhvr>
                                            <p:cTn id="43" dur="500"/>
                                            <p:tgtEl>
                                              <p:spTgt spid="133"/>
                                            </p:tgtEl>
                                          </p:cBhvr>
                                        </p:animEffect>
                                      </p:childTnLst>
                                    </p:cTn>
                                  </p:par>
                                  <p:par>
                                    <p:cTn id="44" presetID="2" presetClass="entr" presetSubtype="8" decel="100000" fill="hold" nodeType="withEffect">
                                      <p:stCondLst>
                                        <p:cond delay="0"/>
                                      </p:stCondLst>
                                      <p:childTnLst>
                                        <p:set>
                                          <p:cBhvr>
                                            <p:cTn id="45" dur="1" fill="hold">
                                              <p:stCondLst>
                                                <p:cond delay="0"/>
                                              </p:stCondLst>
                                            </p:cTn>
                                            <p:tgtEl>
                                              <p:spTgt spid="163"/>
                                            </p:tgtEl>
                                            <p:attrNameLst>
                                              <p:attrName>style.visibility</p:attrName>
                                            </p:attrNameLst>
                                          </p:cBhvr>
                                          <p:to>
                                            <p:strVal val="visible"/>
                                          </p:to>
                                        </p:set>
                                        <p:anim calcmode="lin" valueType="num">
                                          <p:cBhvr additive="base">
                                            <p:cTn id="46" dur="1500" fill="hold"/>
                                            <p:tgtEl>
                                              <p:spTgt spid="163"/>
                                            </p:tgtEl>
                                            <p:attrNameLst>
                                              <p:attrName>ppt_x</p:attrName>
                                            </p:attrNameLst>
                                          </p:cBhvr>
                                          <p:tavLst>
                                            <p:tav tm="0">
                                              <p:val>
                                                <p:strVal val="0-#ppt_w/2"/>
                                              </p:val>
                                            </p:tav>
                                            <p:tav tm="100000">
                                              <p:val>
                                                <p:strVal val="#ppt_x"/>
                                              </p:val>
                                            </p:tav>
                                          </p:tavLst>
                                        </p:anim>
                                        <p:anim calcmode="lin" valueType="num">
                                          <p:cBhvr additive="base">
                                            <p:cTn id="47" dur="1500" fill="hold"/>
                                            <p:tgtEl>
                                              <p:spTgt spid="163"/>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2" fill="hold" grpId="0" nodeType="afterEffect" p14:presetBounceEnd="48000">
                                      <p:stCondLst>
                                        <p:cond delay="0"/>
                                      </p:stCondLst>
                                      <p:childTnLst>
                                        <p:set>
                                          <p:cBhvr>
                                            <p:cTn id="50" dur="1" fill="hold">
                                              <p:stCondLst>
                                                <p:cond delay="0"/>
                                              </p:stCondLst>
                                            </p:cTn>
                                            <p:tgtEl>
                                              <p:spTgt spid="161"/>
                                            </p:tgtEl>
                                            <p:attrNameLst>
                                              <p:attrName>style.visibility</p:attrName>
                                            </p:attrNameLst>
                                          </p:cBhvr>
                                          <p:to>
                                            <p:strVal val="visible"/>
                                          </p:to>
                                        </p:set>
                                        <p:anim calcmode="lin" valueType="num" p14:bounceEnd="48000">
                                          <p:cBhvr additive="base">
                                            <p:cTn id="51" dur="500" fill="hold"/>
                                            <p:tgtEl>
                                              <p:spTgt spid="161"/>
                                            </p:tgtEl>
                                            <p:attrNameLst>
                                              <p:attrName>ppt_x</p:attrName>
                                            </p:attrNameLst>
                                          </p:cBhvr>
                                          <p:tavLst>
                                            <p:tav tm="0">
                                              <p:val>
                                                <p:strVal val="1+#ppt_w/2"/>
                                              </p:val>
                                            </p:tav>
                                            <p:tav tm="100000">
                                              <p:val>
                                                <p:strVal val="#ppt_x"/>
                                              </p:val>
                                            </p:tav>
                                          </p:tavLst>
                                        </p:anim>
                                        <p:anim calcmode="lin" valueType="num" p14:bounceEnd="48000">
                                          <p:cBhvr additive="base">
                                            <p:cTn id="52" dur="500" fill="hold"/>
                                            <p:tgtEl>
                                              <p:spTgt spid="161"/>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162"/>
                                            </p:tgtEl>
                                            <p:attrNameLst>
                                              <p:attrName>style.visibility</p:attrName>
                                            </p:attrNameLst>
                                          </p:cBhvr>
                                          <p:to>
                                            <p:strVal val="visible"/>
                                          </p:to>
                                        </p:set>
                                        <p:animEffect transition="in" filter="wipe(left)">
                                          <p:cBhvr>
                                            <p:cTn id="56"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114" grpId="0" animBg="1"/>
          <p:bldP spid="115" grpId="0"/>
          <p:bldP spid="132" grpId="0" animBg="1"/>
          <p:bldP spid="133" grpId="0"/>
          <p:bldP spid="161" grpId="0" animBg="1"/>
          <p:bldP spid="1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1500" fill="hold"/>
                                            <p:tgtEl>
                                              <p:spTgt spid="86"/>
                                            </p:tgtEl>
                                            <p:attrNameLst>
                                              <p:attrName>ppt_x</p:attrName>
                                            </p:attrNameLst>
                                          </p:cBhvr>
                                          <p:tavLst>
                                            <p:tav tm="0">
                                              <p:val>
                                                <p:strVal val="0-#ppt_w/2"/>
                                              </p:val>
                                            </p:tav>
                                            <p:tav tm="100000">
                                              <p:val>
                                                <p:strVal val="#ppt_x"/>
                                              </p:val>
                                            </p:tav>
                                          </p:tavLst>
                                        </p:anim>
                                        <p:anim calcmode="lin" valueType="num">
                                          <p:cBhvr additive="base">
                                            <p:cTn id="8" dur="1500" fill="hold"/>
                                            <p:tgtEl>
                                              <p:spTgt spid="8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1+#ppt_w/2"/>
                                              </p:val>
                                            </p:tav>
                                            <p:tav tm="100000">
                                              <p:val>
                                                <p:strVal val="#ppt_x"/>
                                              </p:val>
                                            </p:tav>
                                          </p:tavLst>
                                        </p:anim>
                                        <p:anim calcmode="lin" valueType="num">
                                          <p:cBhvr additive="base">
                                            <p:cTn id="13" dur="500" fill="hold"/>
                                            <p:tgtEl>
                                              <p:spTgt spid="8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par>
                                    <p:cTn id="18" presetID="2" presetClass="entr" presetSubtype="8" decel="10000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 calcmode="lin" valueType="num">
                                          <p:cBhvr additive="base">
                                            <p:cTn id="20" dur="1500" fill="hold"/>
                                            <p:tgtEl>
                                              <p:spTgt spid="116"/>
                                            </p:tgtEl>
                                            <p:attrNameLst>
                                              <p:attrName>ppt_x</p:attrName>
                                            </p:attrNameLst>
                                          </p:cBhvr>
                                          <p:tavLst>
                                            <p:tav tm="0">
                                              <p:val>
                                                <p:strVal val="0-#ppt_w/2"/>
                                              </p:val>
                                            </p:tav>
                                            <p:tav tm="100000">
                                              <p:val>
                                                <p:strVal val="#ppt_x"/>
                                              </p:val>
                                            </p:tav>
                                          </p:tavLst>
                                        </p:anim>
                                        <p:anim calcmode="lin" valueType="num">
                                          <p:cBhvr additive="base">
                                            <p:cTn id="21" dur="1500" fill="hold"/>
                                            <p:tgtEl>
                                              <p:spTgt spid="116"/>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114"/>
                                            </p:tgtEl>
                                            <p:attrNameLst>
                                              <p:attrName>style.visibility</p:attrName>
                                            </p:attrNameLst>
                                          </p:cBhvr>
                                          <p:to>
                                            <p:strVal val="visible"/>
                                          </p:to>
                                        </p:set>
                                        <p:anim calcmode="lin" valueType="num">
                                          <p:cBhvr additive="base">
                                            <p:cTn id="25" dur="500" fill="hold"/>
                                            <p:tgtEl>
                                              <p:spTgt spid="114"/>
                                            </p:tgtEl>
                                            <p:attrNameLst>
                                              <p:attrName>ppt_x</p:attrName>
                                            </p:attrNameLst>
                                          </p:cBhvr>
                                          <p:tavLst>
                                            <p:tav tm="0">
                                              <p:val>
                                                <p:strVal val="1+#ppt_w/2"/>
                                              </p:val>
                                            </p:tav>
                                            <p:tav tm="100000">
                                              <p:val>
                                                <p:strVal val="#ppt_x"/>
                                              </p:val>
                                            </p:tav>
                                          </p:tavLst>
                                        </p:anim>
                                        <p:anim calcmode="lin" valueType="num">
                                          <p:cBhvr additive="base">
                                            <p:cTn id="26" dur="500" fill="hold"/>
                                            <p:tgtEl>
                                              <p:spTgt spid="114"/>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wipe(left)">
                                          <p:cBhvr>
                                            <p:cTn id="30" dur="500"/>
                                            <p:tgtEl>
                                              <p:spTgt spid="115"/>
                                            </p:tgtEl>
                                          </p:cBhvr>
                                        </p:animEffect>
                                      </p:childTnLst>
                                    </p:cTn>
                                  </p:par>
                                  <p:par>
                                    <p:cTn id="31" presetID="2" presetClass="entr" presetSubtype="8" decel="100000" fill="hold" nodeType="with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additive="base">
                                            <p:cTn id="33" dur="1500" fill="hold"/>
                                            <p:tgtEl>
                                              <p:spTgt spid="134"/>
                                            </p:tgtEl>
                                            <p:attrNameLst>
                                              <p:attrName>ppt_x</p:attrName>
                                            </p:attrNameLst>
                                          </p:cBhvr>
                                          <p:tavLst>
                                            <p:tav tm="0">
                                              <p:val>
                                                <p:strVal val="0-#ppt_w/2"/>
                                              </p:val>
                                            </p:tav>
                                            <p:tav tm="100000">
                                              <p:val>
                                                <p:strVal val="#ppt_x"/>
                                              </p:val>
                                            </p:tav>
                                          </p:tavLst>
                                        </p:anim>
                                        <p:anim calcmode="lin" valueType="num">
                                          <p:cBhvr additive="base">
                                            <p:cTn id="34" dur="1500" fill="hold"/>
                                            <p:tgtEl>
                                              <p:spTgt spid="134"/>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grpId="0" nodeType="afterEffect">
                                      <p:stCondLst>
                                        <p:cond delay="0"/>
                                      </p:stCondLst>
                                      <p:childTnLst>
                                        <p:set>
                                          <p:cBhvr>
                                            <p:cTn id="37" dur="1" fill="hold">
                                              <p:stCondLst>
                                                <p:cond delay="0"/>
                                              </p:stCondLst>
                                            </p:cTn>
                                            <p:tgtEl>
                                              <p:spTgt spid="132"/>
                                            </p:tgtEl>
                                            <p:attrNameLst>
                                              <p:attrName>style.visibility</p:attrName>
                                            </p:attrNameLst>
                                          </p:cBhvr>
                                          <p:to>
                                            <p:strVal val="visible"/>
                                          </p:to>
                                        </p:set>
                                        <p:anim calcmode="lin" valueType="num">
                                          <p:cBhvr additive="base">
                                            <p:cTn id="38" dur="500" fill="hold"/>
                                            <p:tgtEl>
                                              <p:spTgt spid="132"/>
                                            </p:tgtEl>
                                            <p:attrNameLst>
                                              <p:attrName>ppt_x</p:attrName>
                                            </p:attrNameLst>
                                          </p:cBhvr>
                                          <p:tavLst>
                                            <p:tav tm="0">
                                              <p:val>
                                                <p:strVal val="1+#ppt_w/2"/>
                                              </p:val>
                                            </p:tav>
                                            <p:tav tm="100000">
                                              <p:val>
                                                <p:strVal val="#ppt_x"/>
                                              </p:val>
                                            </p:tav>
                                          </p:tavLst>
                                        </p:anim>
                                        <p:anim calcmode="lin" valueType="num">
                                          <p:cBhvr additive="base">
                                            <p:cTn id="39" dur="500" fill="hold"/>
                                            <p:tgtEl>
                                              <p:spTgt spid="132"/>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wipe(left)">
                                          <p:cBhvr>
                                            <p:cTn id="43" dur="500"/>
                                            <p:tgtEl>
                                              <p:spTgt spid="133"/>
                                            </p:tgtEl>
                                          </p:cBhvr>
                                        </p:animEffect>
                                      </p:childTnLst>
                                    </p:cTn>
                                  </p:par>
                                  <p:par>
                                    <p:cTn id="44" presetID="2" presetClass="entr" presetSubtype="8" decel="100000" fill="hold" nodeType="withEffect">
                                      <p:stCondLst>
                                        <p:cond delay="0"/>
                                      </p:stCondLst>
                                      <p:childTnLst>
                                        <p:set>
                                          <p:cBhvr>
                                            <p:cTn id="45" dur="1" fill="hold">
                                              <p:stCondLst>
                                                <p:cond delay="0"/>
                                              </p:stCondLst>
                                            </p:cTn>
                                            <p:tgtEl>
                                              <p:spTgt spid="163"/>
                                            </p:tgtEl>
                                            <p:attrNameLst>
                                              <p:attrName>style.visibility</p:attrName>
                                            </p:attrNameLst>
                                          </p:cBhvr>
                                          <p:to>
                                            <p:strVal val="visible"/>
                                          </p:to>
                                        </p:set>
                                        <p:anim calcmode="lin" valueType="num">
                                          <p:cBhvr additive="base">
                                            <p:cTn id="46" dur="1500" fill="hold"/>
                                            <p:tgtEl>
                                              <p:spTgt spid="163"/>
                                            </p:tgtEl>
                                            <p:attrNameLst>
                                              <p:attrName>ppt_x</p:attrName>
                                            </p:attrNameLst>
                                          </p:cBhvr>
                                          <p:tavLst>
                                            <p:tav tm="0">
                                              <p:val>
                                                <p:strVal val="0-#ppt_w/2"/>
                                              </p:val>
                                            </p:tav>
                                            <p:tav tm="100000">
                                              <p:val>
                                                <p:strVal val="#ppt_x"/>
                                              </p:val>
                                            </p:tav>
                                          </p:tavLst>
                                        </p:anim>
                                        <p:anim calcmode="lin" valueType="num">
                                          <p:cBhvr additive="base">
                                            <p:cTn id="47" dur="1500" fill="hold"/>
                                            <p:tgtEl>
                                              <p:spTgt spid="163"/>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2" fill="hold" grpId="0" nodeType="afterEffect">
                                      <p:stCondLst>
                                        <p:cond delay="0"/>
                                      </p:stCondLst>
                                      <p:childTnLst>
                                        <p:set>
                                          <p:cBhvr>
                                            <p:cTn id="50" dur="1" fill="hold">
                                              <p:stCondLst>
                                                <p:cond delay="0"/>
                                              </p:stCondLst>
                                            </p:cTn>
                                            <p:tgtEl>
                                              <p:spTgt spid="161"/>
                                            </p:tgtEl>
                                            <p:attrNameLst>
                                              <p:attrName>style.visibility</p:attrName>
                                            </p:attrNameLst>
                                          </p:cBhvr>
                                          <p:to>
                                            <p:strVal val="visible"/>
                                          </p:to>
                                        </p:set>
                                        <p:anim calcmode="lin" valueType="num">
                                          <p:cBhvr additive="base">
                                            <p:cTn id="51" dur="500" fill="hold"/>
                                            <p:tgtEl>
                                              <p:spTgt spid="161"/>
                                            </p:tgtEl>
                                            <p:attrNameLst>
                                              <p:attrName>ppt_x</p:attrName>
                                            </p:attrNameLst>
                                          </p:cBhvr>
                                          <p:tavLst>
                                            <p:tav tm="0">
                                              <p:val>
                                                <p:strVal val="1+#ppt_w/2"/>
                                              </p:val>
                                            </p:tav>
                                            <p:tav tm="100000">
                                              <p:val>
                                                <p:strVal val="#ppt_x"/>
                                              </p:val>
                                            </p:tav>
                                          </p:tavLst>
                                        </p:anim>
                                        <p:anim calcmode="lin" valueType="num">
                                          <p:cBhvr additive="base">
                                            <p:cTn id="52" dur="500" fill="hold"/>
                                            <p:tgtEl>
                                              <p:spTgt spid="161"/>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162"/>
                                            </p:tgtEl>
                                            <p:attrNameLst>
                                              <p:attrName>style.visibility</p:attrName>
                                            </p:attrNameLst>
                                          </p:cBhvr>
                                          <p:to>
                                            <p:strVal val="visible"/>
                                          </p:to>
                                        </p:set>
                                        <p:animEffect transition="in" filter="wipe(left)">
                                          <p:cBhvr>
                                            <p:cTn id="56"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114" grpId="0" animBg="1"/>
          <p:bldP spid="115" grpId="0"/>
          <p:bldP spid="132" grpId="0" animBg="1"/>
          <p:bldP spid="133" grpId="0"/>
          <p:bldP spid="161" grpId="0" animBg="1"/>
          <p:bldP spid="16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pic>
        <p:nvPicPr>
          <p:cNvPr id="4" name="Aitds3"/>
          <p:cNvPicPr>
            <a:picLocks noChangeAspect="1"/>
          </p:cNvPicPr>
          <p:nvPr/>
        </p:nvPicPr>
        <p:blipFill rotWithShape="1">
          <a:blip r:embed="rId3" cstate="print">
            <a:extLst>
              <a:ext uri="{28A0092B-C50C-407E-A947-70E740481C1C}">
                <a14:useLocalDpi xmlns:a14="http://schemas.microsoft.com/office/drawing/2010/main" val="0"/>
              </a:ext>
            </a:extLst>
          </a:blip>
          <a:srcRect r="62692" b="54830"/>
          <a:stretch>
            <a:fillRect/>
          </a:stretch>
        </p:blipFill>
        <p:spPr>
          <a:xfrm>
            <a:off x="667491" y="1642078"/>
            <a:ext cx="1570988" cy="1591389"/>
          </a:xfrm>
          <a:prstGeom prst="rect">
            <a:avLst/>
          </a:prstGeom>
        </p:spPr>
      </p:pic>
      <p:sp>
        <p:nvSpPr>
          <p:cNvPr id="5" name="Aitds4"/>
          <p:cNvSpPr/>
          <p:nvPr/>
        </p:nvSpPr>
        <p:spPr>
          <a:xfrm>
            <a:off x="2244254" y="1724189"/>
            <a:ext cx="7420741" cy="1172629"/>
          </a:xfrm>
          <a:prstGeom prst="rect">
            <a:avLst/>
          </a:prstGeom>
        </p:spPr>
        <p:txBody>
          <a:bodyPr wrap="square">
            <a:spAutoFit/>
          </a:bodyPr>
          <a:lstStyle/>
          <a:p>
            <a:pPr algn="just">
              <a:lnSpc>
                <a:spcPct val="130000"/>
              </a:lnSpc>
              <a:defRPr/>
            </a:pPr>
            <a:r>
              <a:rPr lang="zh-CN" altLang="en-US" b="1" dirty="0">
                <a:solidFill>
                  <a:srgbClr val="E60000"/>
                </a:solidFill>
                <a:latin typeface="微软雅黑" panose="020B0503020204020204" pitchFamily="34" charset="-122"/>
                <a:ea typeface="微软雅黑" panose="020B0503020204020204" pitchFamily="34" charset="-122"/>
                <a:sym typeface="微软雅黑" panose="020B0503020204020204" pitchFamily="34" charset="-122"/>
              </a:rPr>
              <a:t>贯彻落实党中央全面从严治党战略部署，加强党风廉政建设和反腐败斗争。巩固深化“不忘初心、牢记使命”主题教育成果。严格落实中央八项规定精神，持续为基层减负</a:t>
            </a:r>
          </a:p>
        </p:txBody>
      </p:sp>
      <p:pic>
        <p:nvPicPr>
          <p:cNvPr id="6" name="Aitds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9811" y="1239580"/>
            <a:ext cx="2045136" cy="3067704"/>
          </a:xfrm>
          <a:prstGeom prst="rect">
            <a:avLst/>
          </a:prstGeom>
        </p:spPr>
      </p:pic>
      <p:grpSp>
        <p:nvGrpSpPr>
          <p:cNvPr id="7" name="Aitds6"/>
          <p:cNvGrpSpPr/>
          <p:nvPr/>
        </p:nvGrpSpPr>
        <p:grpSpPr>
          <a:xfrm>
            <a:off x="2336110" y="2930232"/>
            <a:ext cx="1428751" cy="1457326"/>
            <a:chOff x="1571626" y="3668712"/>
            <a:chExt cx="1428751" cy="1457326"/>
          </a:xfrm>
        </p:grpSpPr>
        <p:sp>
          <p:nvSpPr>
            <p:cNvPr id="8" name="Aitds6-1"/>
            <p:cNvSpPr>
              <a:spLocks noChangeArrowheads="1"/>
            </p:cNvSpPr>
            <p:nvPr/>
          </p:nvSpPr>
          <p:spPr bwMode="auto">
            <a:xfrm>
              <a:off x="1571626" y="4799012"/>
              <a:ext cx="179388" cy="288925"/>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Aitds6-2"/>
            <p:cNvSpPr/>
            <p:nvPr/>
          </p:nvSpPr>
          <p:spPr bwMode="auto">
            <a:xfrm>
              <a:off x="1770064" y="4587875"/>
              <a:ext cx="1230313" cy="538163"/>
            </a:xfrm>
            <a:custGeom>
              <a:avLst/>
              <a:gdLst>
                <a:gd name="T0" fmla="*/ 0 w 1055"/>
                <a:gd name="T1" fmla="*/ 201 h 462"/>
                <a:gd name="T2" fmla="*/ 0 w 1055"/>
                <a:gd name="T3" fmla="*/ 406 h 462"/>
                <a:gd name="T4" fmla="*/ 263 w 1055"/>
                <a:gd name="T5" fmla="*/ 432 h 462"/>
                <a:gd name="T6" fmla="*/ 598 w 1055"/>
                <a:gd name="T7" fmla="*/ 432 h 462"/>
                <a:gd name="T8" fmla="*/ 801 w 1055"/>
                <a:gd name="T9" fmla="*/ 354 h 462"/>
                <a:gd name="T10" fmla="*/ 962 w 1055"/>
                <a:gd name="T11" fmla="*/ 231 h 462"/>
                <a:gd name="T12" fmla="*/ 1029 w 1055"/>
                <a:gd name="T13" fmla="*/ 101 h 462"/>
                <a:gd name="T14" fmla="*/ 1046 w 1055"/>
                <a:gd name="T15" fmla="*/ 32 h 462"/>
                <a:gd name="T16" fmla="*/ 973 w 1055"/>
                <a:gd name="T17" fmla="*/ 34 h 462"/>
                <a:gd name="T18" fmla="*/ 898 w 1055"/>
                <a:gd name="T19" fmla="*/ 160 h 462"/>
                <a:gd name="T20" fmla="*/ 723 w 1055"/>
                <a:gd name="T21" fmla="*/ 257 h 462"/>
                <a:gd name="T22" fmla="*/ 548 w 1055"/>
                <a:gd name="T23" fmla="*/ 257 h 462"/>
                <a:gd name="T24" fmla="*/ 447 w 1055"/>
                <a:gd name="T25" fmla="*/ 209 h 462"/>
                <a:gd name="T26" fmla="*/ 570 w 1055"/>
                <a:gd name="T27" fmla="*/ 209 h 462"/>
                <a:gd name="T28" fmla="*/ 667 w 1055"/>
                <a:gd name="T29" fmla="*/ 142 h 462"/>
                <a:gd name="T30" fmla="*/ 596 w 1055"/>
                <a:gd name="T31" fmla="*/ 101 h 462"/>
                <a:gd name="T32" fmla="*/ 537 w 1055"/>
                <a:gd name="T33" fmla="*/ 101 h 462"/>
                <a:gd name="T34" fmla="*/ 361 w 1055"/>
                <a:gd name="T35" fmla="*/ 101 h 462"/>
                <a:gd name="T36" fmla="*/ 290 w 1055"/>
                <a:gd name="T37" fmla="*/ 119 h 462"/>
                <a:gd name="T38" fmla="*/ 148 w 1055"/>
                <a:gd name="T39" fmla="*/ 183 h 462"/>
                <a:gd name="T40" fmla="*/ 50 w 1055"/>
                <a:gd name="T41" fmla="*/ 201 h 462"/>
                <a:gd name="T42" fmla="*/ 0 w 1055"/>
                <a:gd name="T43" fmla="*/ 2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5" h="462">
                  <a:moveTo>
                    <a:pt x="0" y="201"/>
                  </a:moveTo>
                  <a:cubicBezTo>
                    <a:pt x="0" y="406"/>
                    <a:pt x="0" y="406"/>
                    <a:pt x="0" y="406"/>
                  </a:cubicBezTo>
                  <a:cubicBezTo>
                    <a:pt x="0" y="406"/>
                    <a:pt x="199" y="414"/>
                    <a:pt x="263" y="432"/>
                  </a:cubicBezTo>
                  <a:cubicBezTo>
                    <a:pt x="263" y="432"/>
                    <a:pt x="418" y="462"/>
                    <a:pt x="598" y="432"/>
                  </a:cubicBezTo>
                  <a:cubicBezTo>
                    <a:pt x="659" y="422"/>
                    <a:pt x="801" y="354"/>
                    <a:pt x="801" y="354"/>
                  </a:cubicBezTo>
                  <a:cubicBezTo>
                    <a:pt x="962" y="231"/>
                    <a:pt x="962" y="231"/>
                    <a:pt x="962" y="231"/>
                  </a:cubicBezTo>
                  <a:cubicBezTo>
                    <a:pt x="962" y="231"/>
                    <a:pt x="995" y="172"/>
                    <a:pt x="1029" y="101"/>
                  </a:cubicBezTo>
                  <a:cubicBezTo>
                    <a:pt x="1037" y="83"/>
                    <a:pt x="1055" y="51"/>
                    <a:pt x="1046" y="32"/>
                  </a:cubicBezTo>
                  <a:cubicBezTo>
                    <a:pt x="1031" y="0"/>
                    <a:pt x="992" y="13"/>
                    <a:pt x="973" y="34"/>
                  </a:cubicBezTo>
                  <a:cubicBezTo>
                    <a:pt x="898" y="160"/>
                    <a:pt x="898" y="160"/>
                    <a:pt x="898" y="160"/>
                  </a:cubicBezTo>
                  <a:cubicBezTo>
                    <a:pt x="723" y="257"/>
                    <a:pt x="723" y="257"/>
                    <a:pt x="723" y="257"/>
                  </a:cubicBezTo>
                  <a:cubicBezTo>
                    <a:pt x="723" y="257"/>
                    <a:pt x="622" y="257"/>
                    <a:pt x="548" y="257"/>
                  </a:cubicBezTo>
                  <a:cubicBezTo>
                    <a:pt x="473" y="257"/>
                    <a:pt x="447" y="209"/>
                    <a:pt x="447" y="209"/>
                  </a:cubicBezTo>
                  <a:cubicBezTo>
                    <a:pt x="447" y="209"/>
                    <a:pt x="496" y="209"/>
                    <a:pt x="570" y="209"/>
                  </a:cubicBezTo>
                  <a:cubicBezTo>
                    <a:pt x="645" y="209"/>
                    <a:pt x="667" y="194"/>
                    <a:pt x="667" y="142"/>
                  </a:cubicBezTo>
                  <a:cubicBezTo>
                    <a:pt x="667" y="90"/>
                    <a:pt x="596" y="101"/>
                    <a:pt x="596" y="101"/>
                  </a:cubicBezTo>
                  <a:cubicBezTo>
                    <a:pt x="537" y="101"/>
                    <a:pt x="537" y="101"/>
                    <a:pt x="537" y="101"/>
                  </a:cubicBezTo>
                  <a:cubicBezTo>
                    <a:pt x="537" y="101"/>
                    <a:pt x="406" y="101"/>
                    <a:pt x="361" y="101"/>
                  </a:cubicBezTo>
                  <a:cubicBezTo>
                    <a:pt x="315" y="101"/>
                    <a:pt x="290" y="119"/>
                    <a:pt x="290" y="119"/>
                  </a:cubicBezTo>
                  <a:cubicBezTo>
                    <a:pt x="148" y="183"/>
                    <a:pt x="148" y="183"/>
                    <a:pt x="148" y="183"/>
                  </a:cubicBezTo>
                  <a:cubicBezTo>
                    <a:pt x="148" y="183"/>
                    <a:pt x="100" y="201"/>
                    <a:pt x="50" y="201"/>
                  </a:cubicBezTo>
                  <a:cubicBezTo>
                    <a:pt x="0" y="201"/>
                    <a:pt x="0" y="201"/>
                    <a:pt x="0" y="201"/>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Aitds6-3"/>
            <p:cNvSpPr/>
            <p:nvPr/>
          </p:nvSpPr>
          <p:spPr bwMode="auto">
            <a:xfrm>
              <a:off x="2520952" y="3668712"/>
              <a:ext cx="355600" cy="360363"/>
            </a:xfrm>
            <a:custGeom>
              <a:avLst/>
              <a:gdLst>
                <a:gd name="T0" fmla="*/ 112 w 224"/>
                <a:gd name="T1" fmla="*/ 0 h 227"/>
                <a:gd name="T2" fmla="*/ 0 w 224"/>
                <a:gd name="T3" fmla="*/ 227 h 227"/>
                <a:gd name="T4" fmla="*/ 113 w 224"/>
                <a:gd name="T5" fmla="*/ 191 h 227"/>
                <a:gd name="T6" fmla="*/ 224 w 224"/>
                <a:gd name="T7" fmla="*/ 227 h 227"/>
                <a:gd name="T8" fmla="*/ 112 w 224"/>
                <a:gd name="T9" fmla="*/ 0 h 227"/>
              </a:gdLst>
              <a:ahLst/>
              <a:cxnLst>
                <a:cxn ang="0">
                  <a:pos x="T0" y="T1"/>
                </a:cxn>
                <a:cxn ang="0">
                  <a:pos x="T2" y="T3"/>
                </a:cxn>
                <a:cxn ang="0">
                  <a:pos x="T4" y="T5"/>
                </a:cxn>
                <a:cxn ang="0">
                  <a:pos x="T6" y="T7"/>
                </a:cxn>
                <a:cxn ang="0">
                  <a:pos x="T8" y="T9"/>
                </a:cxn>
              </a:cxnLst>
              <a:rect l="0" t="0" r="r" b="b"/>
              <a:pathLst>
                <a:path w="224" h="227">
                  <a:moveTo>
                    <a:pt x="112" y="0"/>
                  </a:moveTo>
                  <a:lnTo>
                    <a:pt x="0" y="227"/>
                  </a:lnTo>
                  <a:lnTo>
                    <a:pt x="113" y="191"/>
                  </a:lnTo>
                  <a:lnTo>
                    <a:pt x="224" y="227"/>
                  </a:lnTo>
                  <a:lnTo>
                    <a:pt x="112"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Aitds6-4"/>
            <p:cNvSpPr>
              <a:spLocks noChangeArrowheads="1"/>
            </p:cNvSpPr>
            <p:nvPr/>
          </p:nvSpPr>
          <p:spPr bwMode="auto">
            <a:xfrm>
              <a:off x="2644777" y="4605337"/>
              <a:ext cx="107950" cy="44450"/>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tds6-5"/>
            <p:cNvSpPr>
              <a:spLocks noChangeArrowheads="1"/>
            </p:cNvSpPr>
            <p:nvPr/>
          </p:nvSpPr>
          <p:spPr bwMode="auto">
            <a:xfrm>
              <a:off x="2644777" y="4551362"/>
              <a:ext cx="107950" cy="31750"/>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Aitds6-6"/>
            <p:cNvSpPr>
              <a:spLocks noChangeArrowheads="1"/>
            </p:cNvSpPr>
            <p:nvPr/>
          </p:nvSpPr>
          <p:spPr bwMode="auto">
            <a:xfrm>
              <a:off x="2644777" y="4491037"/>
              <a:ext cx="107950" cy="38100"/>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tds6-7"/>
            <p:cNvSpPr>
              <a:spLocks noChangeArrowheads="1"/>
            </p:cNvSpPr>
            <p:nvPr/>
          </p:nvSpPr>
          <p:spPr bwMode="auto">
            <a:xfrm>
              <a:off x="2644777" y="4432300"/>
              <a:ext cx="107950" cy="38100"/>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tds6-8"/>
            <p:cNvSpPr>
              <a:spLocks noChangeArrowheads="1"/>
            </p:cNvSpPr>
            <p:nvPr/>
          </p:nvSpPr>
          <p:spPr bwMode="auto">
            <a:xfrm>
              <a:off x="2644777" y="4371975"/>
              <a:ext cx="107950" cy="38100"/>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Aitds6-9"/>
            <p:cNvSpPr>
              <a:spLocks noChangeArrowheads="1"/>
            </p:cNvSpPr>
            <p:nvPr/>
          </p:nvSpPr>
          <p:spPr bwMode="auto">
            <a:xfrm>
              <a:off x="2644777" y="4314825"/>
              <a:ext cx="107950" cy="34925"/>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Aitds6-10"/>
            <p:cNvSpPr>
              <a:spLocks noChangeArrowheads="1"/>
            </p:cNvSpPr>
            <p:nvPr/>
          </p:nvSpPr>
          <p:spPr bwMode="auto">
            <a:xfrm>
              <a:off x="2644777" y="4254500"/>
              <a:ext cx="107950" cy="38100"/>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Aitds6-11"/>
            <p:cNvSpPr>
              <a:spLocks noChangeArrowheads="1"/>
            </p:cNvSpPr>
            <p:nvPr/>
          </p:nvSpPr>
          <p:spPr bwMode="auto">
            <a:xfrm>
              <a:off x="2644777" y="4195762"/>
              <a:ext cx="107950" cy="36513"/>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Aitds6-12"/>
            <p:cNvSpPr>
              <a:spLocks noChangeArrowheads="1"/>
            </p:cNvSpPr>
            <p:nvPr/>
          </p:nvSpPr>
          <p:spPr bwMode="auto">
            <a:xfrm>
              <a:off x="2644777" y="4135437"/>
              <a:ext cx="107950" cy="38100"/>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Aitds6-13"/>
            <p:cNvSpPr/>
            <p:nvPr/>
          </p:nvSpPr>
          <p:spPr bwMode="auto">
            <a:xfrm>
              <a:off x="2644777" y="4002087"/>
              <a:ext cx="107950" cy="111125"/>
            </a:xfrm>
            <a:custGeom>
              <a:avLst/>
              <a:gdLst>
                <a:gd name="T0" fmla="*/ 0 w 68"/>
                <a:gd name="T1" fmla="*/ 11 h 70"/>
                <a:gd name="T2" fmla="*/ 0 w 68"/>
                <a:gd name="T3" fmla="*/ 70 h 70"/>
                <a:gd name="T4" fmla="*/ 68 w 68"/>
                <a:gd name="T5" fmla="*/ 70 h 70"/>
                <a:gd name="T6" fmla="*/ 68 w 68"/>
                <a:gd name="T7" fmla="*/ 10 h 70"/>
                <a:gd name="T8" fmla="*/ 36 w 68"/>
                <a:gd name="T9" fmla="*/ 0 h 70"/>
                <a:gd name="T10" fmla="*/ 0 w 68"/>
                <a:gd name="T11" fmla="*/ 11 h 70"/>
              </a:gdLst>
              <a:ahLst/>
              <a:cxnLst>
                <a:cxn ang="0">
                  <a:pos x="T0" y="T1"/>
                </a:cxn>
                <a:cxn ang="0">
                  <a:pos x="T2" y="T3"/>
                </a:cxn>
                <a:cxn ang="0">
                  <a:pos x="T4" y="T5"/>
                </a:cxn>
                <a:cxn ang="0">
                  <a:pos x="T6" y="T7"/>
                </a:cxn>
                <a:cxn ang="0">
                  <a:pos x="T8" y="T9"/>
                </a:cxn>
                <a:cxn ang="0">
                  <a:pos x="T10" y="T11"/>
                </a:cxn>
              </a:cxnLst>
              <a:rect l="0" t="0" r="r" b="b"/>
              <a:pathLst>
                <a:path w="68" h="70">
                  <a:moveTo>
                    <a:pt x="0" y="11"/>
                  </a:moveTo>
                  <a:lnTo>
                    <a:pt x="0" y="70"/>
                  </a:lnTo>
                  <a:lnTo>
                    <a:pt x="68" y="70"/>
                  </a:lnTo>
                  <a:lnTo>
                    <a:pt x="68" y="10"/>
                  </a:lnTo>
                  <a:lnTo>
                    <a:pt x="36" y="0"/>
                  </a:lnTo>
                  <a:lnTo>
                    <a:pt x="0" y="11"/>
                  </a:ln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Aitds6-14"/>
            <p:cNvSpPr>
              <a:spLocks noChangeArrowheads="1"/>
            </p:cNvSpPr>
            <p:nvPr/>
          </p:nvSpPr>
          <p:spPr bwMode="auto">
            <a:xfrm>
              <a:off x="2312988" y="4392613"/>
              <a:ext cx="73025" cy="85725"/>
            </a:xfrm>
            <a:prstGeom prst="ellipse">
              <a:avLst/>
            </a:pr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Aitds6-15"/>
            <p:cNvSpPr>
              <a:spLocks noChangeArrowheads="1"/>
            </p:cNvSpPr>
            <p:nvPr/>
          </p:nvSpPr>
          <p:spPr bwMode="auto">
            <a:xfrm>
              <a:off x="2019300" y="4367213"/>
              <a:ext cx="95250" cy="111125"/>
            </a:xfrm>
            <a:prstGeom prst="ellipse">
              <a:avLst/>
            </a:pr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Aitds6-16"/>
            <p:cNvSpPr>
              <a:spLocks noChangeArrowheads="1"/>
            </p:cNvSpPr>
            <p:nvPr/>
          </p:nvSpPr>
          <p:spPr bwMode="auto">
            <a:xfrm>
              <a:off x="2144713" y="4349750"/>
              <a:ext cx="115888" cy="133350"/>
            </a:xfrm>
            <a:prstGeom prst="ellipse">
              <a:avLst/>
            </a:prstGeom>
            <a:solidFill>
              <a:srgbClr val="DA4C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Aitds6-17"/>
            <p:cNvSpPr>
              <a:spLocks noEditPoints="1"/>
            </p:cNvSpPr>
            <p:nvPr/>
          </p:nvSpPr>
          <p:spPr bwMode="auto">
            <a:xfrm>
              <a:off x="2079625" y="4487863"/>
              <a:ext cx="246063" cy="142875"/>
            </a:xfrm>
            <a:custGeom>
              <a:avLst/>
              <a:gdLst>
                <a:gd name="T0" fmla="*/ 57 w 57"/>
                <a:gd name="T1" fmla="*/ 23 h 33"/>
                <a:gd name="T2" fmla="*/ 56 w 57"/>
                <a:gd name="T3" fmla="*/ 10 h 33"/>
                <a:gd name="T4" fmla="*/ 48 w 57"/>
                <a:gd name="T5" fmla="*/ 1 h 33"/>
                <a:gd name="T6" fmla="*/ 41 w 57"/>
                <a:gd name="T7" fmla="*/ 0 h 33"/>
                <a:gd name="T8" fmla="*/ 41 w 57"/>
                <a:gd name="T9" fmla="*/ 0 h 33"/>
                <a:gd name="T10" fmla="*/ 40 w 57"/>
                <a:gd name="T11" fmla="*/ 0 h 33"/>
                <a:gd name="T12" fmla="*/ 40 w 57"/>
                <a:gd name="T13" fmla="*/ 0 h 33"/>
                <a:gd name="T14" fmla="*/ 45 w 57"/>
                <a:gd name="T15" fmla="*/ 5 h 33"/>
                <a:gd name="T16" fmla="*/ 39 w 57"/>
                <a:gd name="T17" fmla="*/ 8 h 33"/>
                <a:gd name="T18" fmla="*/ 42 w 57"/>
                <a:gd name="T19" fmla="*/ 13 h 33"/>
                <a:gd name="T20" fmla="*/ 33 w 57"/>
                <a:gd name="T21" fmla="*/ 32 h 33"/>
                <a:gd name="T22" fmla="*/ 33 w 57"/>
                <a:gd name="T23" fmla="*/ 32 h 33"/>
                <a:gd name="T24" fmla="*/ 31 w 57"/>
                <a:gd name="T25" fmla="*/ 6 h 33"/>
                <a:gd name="T26" fmla="*/ 33 w 57"/>
                <a:gd name="T27" fmla="*/ 5 h 33"/>
                <a:gd name="T28" fmla="*/ 31 w 57"/>
                <a:gd name="T29" fmla="*/ 0 h 33"/>
                <a:gd name="T30" fmla="*/ 26 w 57"/>
                <a:gd name="T31" fmla="*/ 0 h 33"/>
                <a:gd name="T32" fmla="*/ 24 w 57"/>
                <a:gd name="T33" fmla="*/ 5 h 33"/>
                <a:gd name="T34" fmla="*/ 25 w 57"/>
                <a:gd name="T35" fmla="*/ 6 h 33"/>
                <a:gd name="T36" fmla="*/ 24 w 57"/>
                <a:gd name="T37" fmla="*/ 32 h 33"/>
                <a:gd name="T38" fmla="*/ 24 w 57"/>
                <a:gd name="T39" fmla="*/ 32 h 33"/>
                <a:gd name="T40" fmla="*/ 24 w 57"/>
                <a:gd name="T41" fmla="*/ 32 h 33"/>
                <a:gd name="T42" fmla="*/ 15 w 57"/>
                <a:gd name="T43" fmla="*/ 13 h 33"/>
                <a:gd name="T44" fmla="*/ 18 w 57"/>
                <a:gd name="T45" fmla="*/ 8 h 33"/>
                <a:gd name="T46" fmla="*/ 11 w 57"/>
                <a:gd name="T47" fmla="*/ 5 h 33"/>
                <a:gd name="T48" fmla="*/ 17 w 57"/>
                <a:gd name="T49" fmla="*/ 0 h 33"/>
                <a:gd name="T50" fmla="*/ 17 w 57"/>
                <a:gd name="T51" fmla="*/ 0 h 33"/>
                <a:gd name="T52" fmla="*/ 16 w 57"/>
                <a:gd name="T53" fmla="*/ 0 h 33"/>
                <a:gd name="T54" fmla="*/ 16 w 57"/>
                <a:gd name="T55" fmla="*/ 0 h 33"/>
                <a:gd name="T56" fmla="*/ 10 w 57"/>
                <a:gd name="T57" fmla="*/ 1 h 33"/>
                <a:gd name="T58" fmla="*/ 10 w 57"/>
                <a:gd name="T59" fmla="*/ 1 h 33"/>
                <a:gd name="T60" fmla="*/ 1 w 57"/>
                <a:gd name="T61" fmla="*/ 10 h 33"/>
                <a:gd name="T62" fmla="*/ 1 w 57"/>
                <a:gd name="T63" fmla="*/ 24 h 33"/>
                <a:gd name="T64" fmla="*/ 0 w 57"/>
                <a:gd name="T65" fmla="*/ 28 h 33"/>
                <a:gd name="T66" fmla="*/ 29 w 57"/>
                <a:gd name="T67" fmla="*/ 33 h 33"/>
                <a:gd name="T68" fmla="*/ 57 w 57"/>
                <a:gd name="T69" fmla="*/ 28 h 33"/>
                <a:gd name="T70" fmla="*/ 57 w 57"/>
                <a:gd name="T71" fmla="*/ 25 h 33"/>
                <a:gd name="T72" fmla="*/ 57 w 57"/>
                <a:gd name="T73" fmla="*/ 23 h 33"/>
                <a:gd name="T74" fmla="*/ 27 w 57"/>
                <a:gd name="T75" fmla="*/ 33 h 33"/>
                <a:gd name="T76" fmla="*/ 28 w 57"/>
                <a:gd name="T77" fmla="*/ 33 h 33"/>
                <a:gd name="T78" fmla="*/ 28 w 57"/>
                <a:gd name="T79" fmla="*/ 33 h 33"/>
                <a:gd name="T80" fmla="*/ 27 w 57"/>
                <a:gd name="T8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33">
                  <a:moveTo>
                    <a:pt x="57" y="23"/>
                  </a:moveTo>
                  <a:cubicBezTo>
                    <a:pt x="56" y="10"/>
                    <a:pt x="56" y="10"/>
                    <a:pt x="56" y="10"/>
                  </a:cubicBezTo>
                  <a:cubicBezTo>
                    <a:pt x="55" y="4"/>
                    <a:pt x="52" y="2"/>
                    <a:pt x="48" y="1"/>
                  </a:cubicBezTo>
                  <a:cubicBezTo>
                    <a:pt x="47" y="1"/>
                    <a:pt x="43" y="0"/>
                    <a:pt x="41" y="0"/>
                  </a:cubicBezTo>
                  <a:cubicBezTo>
                    <a:pt x="41" y="0"/>
                    <a:pt x="41" y="0"/>
                    <a:pt x="41" y="0"/>
                  </a:cubicBezTo>
                  <a:cubicBezTo>
                    <a:pt x="40" y="0"/>
                    <a:pt x="40" y="0"/>
                    <a:pt x="40" y="0"/>
                  </a:cubicBezTo>
                  <a:cubicBezTo>
                    <a:pt x="40" y="0"/>
                    <a:pt x="40" y="0"/>
                    <a:pt x="40" y="0"/>
                  </a:cubicBezTo>
                  <a:cubicBezTo>
                    <a:pt x="45" y="5"/>
                    <a:pt x="45" y="5"/>
                    <a:pt x="45" y="5"/>
                  </a:cubicBezTo>
                  <a:cubicBezTo>
                    <a:pt x="39" y="8"/>
                    <a:pt x="39" y="8"/>
                    <a:pt x="39" y="8"/>
                  </a:cubicBezTo>
                  <a:cubicBezTo>
                    <a:pt x="42" y="13"/>
                    <a:pt x="42" y="13"/>
                    <a:pt x="42" y="13"/>
                  </a:cubicBezTo>
                  <a:cubicBezTo>
                    <a:pt x="33" y="32"/>
                    <a:pt x="33" y="32"/>
                    <a:pt x="33" y="32"/>
                  </a:cubicBezTo>
                  <a:cubicBezTo>
                    <a:pt x="33" y="32"/>
                    <a:pt x="33" y="32"/>
                    <a:pt x="33" y="32"/>
                  </a:cubicBezTo>
                  <a:cubicBezTo>
                    <a:pt x="31" y="6"/>
                    <a:pt x="31" y="6"/>
                    <a:pt x="31" y="6"/>
                  </a:cubicBezTo>
                  <a:cubicBezTo>
                    <a:pt x="33" y="5"/>
                    <a:pt x="33" y="5"/>
                    <a:pt x="33" y="5"/>
                  </a:cubicBezTo>
                  <a:cubicBezTo>
                    <a:pt x="31" y="0"/>
                    <a:pt x="31" y="0"/>
                    <a:pt x="31" y="0"/>
                  </a:cubicBezTo>
                  <a:cubicBezTo>
                    <a:pt x="26" y="0"/>
                    <a:pt x="26" y="0"/>
                    <a:pt x="26" y="0"/>
                  </a:cubicBezTo>
                  <a:cubicBezTo>
                    <a:pt x="24" y="5"/>
                    <a:pt x="24" y="5"/>
                    <a:pt x="24" y="5"/>
                  </a:cubicBezTo>
                  <a:cubicBezTo>
                    <a:pt x="25" y="6"/>
                    <a:pt x="25" y="6"/>
                    <a:pt x="25" y="6"/>
                  </a:cubicBezTo>
                  <a:cubicBezTo>
                    <a:pt x="24" y="32"/>
                    <a:pt x="24" y="32"/>
                    <a:pt x="24" y="32"/>
                  </a:cubicBezTo>
                  <a:cubicBezTo>
                    <a:pt x="24" y="32"/>
                    <a:pt x="24" y="32"/>
                    <a:pt x="24" y="32"/>
                  </a:cubicBezTo>
                  <a:cubicBezTo>
                    <a:pt x="24" y="32"/>
                    <a:pt x="24" y="32"/>
                    <a:pt x="24" y="32"/>
                  </a:cubicBezTo>
                  <a:cubicBezTo>
                    <a:pt x="15" y="13"/>
                    <a:pt x="15" y="13"/>
                    <a:pt x="15" y="13"/>
                  </a:cubicBezTo>
                  <a:cubicBezTo>
                    <a:pt x="18" y="8"/>
                    <a:pt x="18" y="8"/>
                    <a:pt x="18" y="8"/>
                  </a:cubicBezTo>
                  <a:cubicBezTo>
                    <a:pt x="11" y="5"/>
                    <a:pt x="11" y="5"/>
                    <a:pt x="11" y="5"/>
                  </a:cubicBezTo>
                  <a:cubicBezTo>
                    <a:pt x="17" y="0"/>
                    <a:pt x="17" y="0"/>
                    <a:pt x="17" y="0"/>
                  </a:cubicBezTo>
                  <a:cubicBezTo>
                    <a:pt x="17" y="0"/>
                    <a:pt x="17" y="0"/>
                    <a:pt x="17" y="0"/>
                  </a:cubicBezTo>
                  <a:cubicBezTo>
                    <a:pt x="17" y="0"/>
                    <a:pt x="16" y="0"/>
                    <a:pt x="16" y="0"/>
                  </a:cubicBezTo>
                  <a:cubicBezTo>
                    <a:pt x="16" y="0"/>
                    <a:pt x="16" y="0"/>
                    <a:pt x="16" y="0"/>
                  </a:cubicBezTo>
                  <a:cubicBezTo>
                    <a:pt x="13" y="0"/>
                    <a:pt x="10" y="1"/>
                    <a:pt x="10" y="1"/>
                  </a:cubicBezTo>
                  <a:cubicBezTo>
                    <a:pt x="10" y="1"/>
                    <a:pt x="10" y="1"/>
                    <a:pt x="10" y="1"/>
                  </a:cubicBezTo>
                  <a:cubicBezTo>
                    <a:pt x="5" y="2"/>
                    <a:pt x="2" y="4"/>
                    <a:pt x="1" y="10"/>
                  </a:cubicBezTo>
                  <a:cubicBezTo>
                    <a:pt x="1" y="24"/>
                    <a:pt x="1" y="24"/>
                    <a:pt x="1" y="24"/>
                  </a:cubicBezTo>
                  <a:cubicBezTo>
                    <a:pt x="0" y="28"/>
                    <a:pt x="0" y="28"/>
                    <a:pt x="0" y="28"/>
                  </a:cubicBezTo>
                  <a:cubicBezTo>
                    <a:pt x="9" y="31"/>
                    <a:pt x="19" y="33"/>
                    <a:pt x="29" y="33"/>
                  </a:cubicBezTo>
                  <a:cubicBezTo>
                    <a:pt x="39" y="33"/>
                    <a:pt x="48" y="31"/>
                    <a:pt x="57" y="28"/>
                  </a:cubicBezTo>
                  <a:cubicBezTo>
                    <a:pt x="57" y="25"/>
                    <a:pt x="57" y="25"/>
                    <a:pt x="57" y="25"/>
                  </a:cubicBezTo>
                  <a:lnTo>
                    <a:pt x="57" y="23"/>
                  </a:lnTo>
                  <a:close/>
                  <a:moveTo>
                    <a:pt x="27" y="33"/>
                  </a:moveTo>
                  <a:cubicBezTo>
                    <a:pt x="27" y="33"/>
                    <a:pt x="28" y="33"/>
                    <a:pt x="28" y="33"/>
                  </a:cubicBezTo>
                  <a:cubicBezTo>
                    <a:pt x="28" y="33"/>
                    <a:pt x="28" y="33"/>
                    <a:pt x="28" y="33"/>
                  </a:cubicBezTo>
                  <a:cubicBezTo>
                    <a:pt x="28" y="33"/>
                    <a:pt x="27" y="33"/>
                    <a:pt x="27" y="33"/>
                  </a:cubicBezTo>
                  <a:close/>
                </a:path>
              </a:pathLst>
            </a:custGeom>
            <a:solidFill>
              <a:srgbClr val="DA4C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Aitds6-18"/>
            <p:cNvSpPr>
              <a:spLocks noEditPoints="1"/>
            </p:cNvSpPr>
            <p:nvPr/>
          </p:nvSpPr>
          <p:spPr bwMode="auto">
            <a:xfrm>
              <a:off x="2027238" y="4124325"/>
              <a:ext cx="122238" cy="120650"/>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7 h 28"/>
                <a:gd name="T12" fmla="*/ 7 w 28"/>
                <a:gd name="T13" fmla="*/ 14 h 28"/>
                <a:gd name="T14" fmla="*/ 14 w 28"/>
                <a:gd name="T15" fmla="*/ 21 h 28"/>
                <a:gd name="T16" fmla="*/ 22 w 28"/>
                <a:gd name="T17" fmla="*/ 14 h 28"/>
                <a:gd name="T18" fmla="*/ 14 w 28"/>
                <a:gd name="T19"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7" y="28"/>
                    <a:pt x="0" y="22"/>
                    <a:pt x="0" y="14"/>
                  </a:cubicBezTo>
                  <a:cubicBezTo>
                    <a:pt x="0" y="6"/>
                    <a:pt x="7" y="0"/>
                    <a:pt x="14" y="0"/>
                  </a:cubicBezTo>
                  <a:cubicBezTo>
                    <a:pt x="22" y="0"/>
                    <a:pt x="28" y="6"/>
                    <a:pt x="28" y="14"/>
                  </a:cubicBezTo>
                  <a:cubicBezTo>
                    <a:pt x="28" y="22"/>
                    <a:pt x="22" y="28"/>
                    <a:pt x="14" y="28"/>
                  </a:cubicBezTo>
                  <a:close/>
                  <a:moveTo>
                    <a:pt x="14" y="7"/>
                  </a:moveTo>
                  <a:cubicBezTo>
                    <a:pt x="10" y="7"/>
                    <a:pt x="7" y="10"/>
                    <a:pt x="7" y="14"/>
                  </a:cubicBezTo>
                  <a:cubicBezTo>
                    <a:pt x="7" y="18"/>
                    <a:pt x="10" y="21"/>
                    <a:pt x="14" y="21"/>
                  </a:cubicBezTo>
                  <a:cubicBezTo>
                    <a:pt x="18" y="21"/>
                    <a:pt x="22" y="18"/>
                    <a:pt x="22" y="14"/>
                  </a:cubicBezTo>
                  <a:cubicBezTo>
                    <a:pt x="22" y="10"/>
                    <a:pt x="18" y="7"/>
                    <a:pt x="14" y="7"/>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Aitds6-19"/>
            <p:cNvSpPr>
              <a:spLocks noEditPoints="1"/>
            </p:cNvSpPr>
            <p:nvPr/>
          </p:nvSpPr>
          <p:spPr bwMode="auto">
            <a:xfrm>
              <a:off x="2395538" y="4089400"/>
              <a:ext cx="115888" cy="122238"/>
            </a:xfrm>
            <a:custGeom>
              <a:avLst/>
              <a:gdLst>
                <a:gd name="T0" fmla="*/ 14 w 27"/>
                <a:gd name="T1" fmla="*/ 28 h 28"/>
                <a:gd name="T2" fmla="*/ 0 w 27"/>
                <a:gd name="T3" fmla="*/ 14 h 28"/>
                <a:gd name="T4" fmla="*/ 14 w 27"/>
                <a:gd name="T5" fmla="*/ 0 h 28"/>
                <a:gd name="T6" fmla="*/ 27 w 27"/>
                <a:gd name="T7" fmla="*/ 14 h 28"/>
                <a:gd name="T8" fmla="*/ 14 w 27"/>
                <a:gd name="T9" fmla="*/ 28 h 28"/>
                <a:gd name="T10" fmla="*/ 14 w 27"/>
                <a:gd name="T11" fmla="*/ 7 h 28"/>
                <a:gd name="T12" fmla="*/ 6 w 27"/>
                <a:gd name="T13" fmla="*/ 14 h 28"/>
                <a:gd name="T14" fmla="*/ 14 w 27"/>
                <a:gd name="T15" fmla="*/ 21 h 28"/>
                <a:gd name="T16" fmla="*/ 21 w 27"/>
                <a:gd name="T17" fmla="*/ 14 h 28"/>
                <a:gd name="T18" fmla="*/ 14 w 27"/>
                <a:gd name="T19"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14" y="28"/>
                  </a:moveTo>
                  <a:cubicBezTo>
                    <a:pt x="6" y="28"/>
                    <a:pt x="0" y="22"/>
                    <a:pt x="0" y="14"/>
                  </a:cubicBezTo>
                  <a:cubicBezTo>
                    <a:pt x="0" y="6"/>
                    <a:pt x="6" y="0"/>
                    <a:pt x="14" y="0"/>
                  </a:cubicBezTo>
                  <a:cubicBezTo>
                    <a:pt x="21" y="0"/>
                    <a:pt x="27" y="6"/>
                    <a:pt x="27" y="14"/>
                  </a:cubicBezTo>
                  <a:cubicBezTo>
                    <a:pt x="27" y="22"/>
                    <a:pt x="21" y="28"/>
                    <a:pt x="14" y="28"/>
                  </a:cubicBezTo>
                  <a:close/>
                  <a:moveTo>
                    <a:pt x="14" y="7"/>
                  </a:moveTo>
                  <a:cubicBezTo>
                    <a:pt x="10" y="7"/>
                    <a:pt x="6" y="10"/>
                    <a:pt x="6" y="14"/>
                  </a:cubicBezTo>
                  <a:cubicBezTo>
                    <a:pt x="6" y="18"/>
                    <a:pt x="10" y="21"/>
                    <a:pt x="14" y="21"/>
                  </a:cubicBezTo>
                  <a:cubicBezTo>
                    <a:pt x="17" y="21"/>
                    <a:pt x="21" y="18"/>
                    <a:pt x="21" y="14"/>
                  </a:cubicBezTo>
                  <a:cubicBezTo>
                    <a:pt x="21" y="10"/>
                    <a:pt x="17" y="7"/>
                    <a:pt x="14" y="7"/>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Aitds6-20"/>
            <p:cNvSpPr>
              <a:spLocks noEditPoints="1"/>
            </p:cNvSpPr>
            <p:nvPr/>
          </p:nvSpPr>
          <p:spPr bwMode="auto">
            <a:xfrm>
              <a:off x="1855788" y="4254500"/>
              <a:ext cx="120650" cy="120650"/>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6 h 28"/>
                <a:gd name="T12" fmla="*/ 7 w 28"/>
                <a:gd name="T13" fmla="*/ 14 h 28"/>
                <a:gd name="T14" fmla="*/ 14 w 28"/>
                <a:gd name="T15" fmla="*/ 21 h 28"/>
                <a:gd name="T16" fmla="*/ 21 w 28"/>
                <a:gd name="T17" fmla="*/ 14 h 28"/>
                <a:gd name="T18" fmla="*/ 14 w 28"/>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1"/>
                    <a:pt x="0" y="14"/>
                  </a:cubicBezTo>
                  <a:cubicBezTo>
                    <a:pt x="0" y="6"/>
                    <a:pt x="6" y="0"/>
                    <a:pt x="14" y="0"/>
                  </a:cubicBezTo>
                  <a:cubicBezTo>
                    <a:pt x="22" y="0"/>
                    <a:pt x="28" y="6"/>
                    <a:pt x="28" y="14"/>
                  </a:cubicBezTo>
                  <a:cubicBezTo>
                    <a:pt x="28" y="21"/>
                    <a:pt x="22" y="28"/>
                    <a:pt x="14" y="28"/>
                  </a:cubicBezTo>
                  <a:close/>
                  <a:moveTo>
                    <a:pt x="14" y="6"/>
                  </a:moveTo>
                  <a:cubicBezTo>
                    <a:pt x="10" y="6"/>
                    <a:pt x="7" y="10"/>
                    <a:pt x="7" y="14"/>
                  </a:cubicBezTo>
                  <a:cubicBezTo>
                    <a:pt x="7" y="18"/>
                    <a:pt x="10" y="21"/>
                    <a:pt x="14" y="21"/>
                  </a:cubicBezTo>
                  <a:cubicBezTo>
                    <a:pt x="18" y="21"/>
                    <a:pt x="21" y="18"/>
                    <a:pt x="21" y="14"/>
                  </a:cubicBezTo>
                  <a:cubicBezTo>
                    <a:pt x="21" y="10"/>
                    <a:pt x="18" y="6"/>
                    <a:pt x="14" y="6"/>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Aitds6-21"/>
            <p:cNvSpPr/>
            <p:nvPr/>
          </p:nvSpPr>
          <p:spPr bwMode="auto">
            <a:xfrm>
              <a:off x="1893888" y="4003675"/>
              <a:ext cx="539750" cy="268288"/>
            </a:xfrm>
            <a:custGeom>
              <a:avLst/>
              <a:gdLst>
                <a:gd name="T0" fmla="*/ 5 w 125"/>
                <a:gd name="T1" fmla="*/ 61 h 62"/>
                <a:gd name="T2" fmla="*/ 9 w 125"/>
                <a:gd name="T3" fmla="*/ 62 h 62"/>
                <a:gd name="T4" fmla="*/ 17 w 125"/>
                <a:gd name="T5" fmla="*/ 40 h 62"/>
                <a:gd name="T6" fmla="*/ 35 w 125"/>
                <a:gd name="T7" fmla="*/ 44 h 62"/>
                <a:gd name="T8" fmla="*/ 35 w 125"/>
                <a:gd name="T9" fmla="*/ 42 h 62"/>
                <a:gd name="T10" fmla="*/ 37 w 125"/>
                <a:gd name="T11" fmla="*/ 36 h 62"/>
                <a:gd name="T12" fmla="*/ 22 w 125"/>
                <a:gd name="T13" fmla="*/ 33 h 62"/>
                <a:gd name="T14" fmla="*/ 56 w 125"/>
                <a:gd name="T15" fmla="*/ 11 h 62"/>
                <a:gd name="T16" fmla="*/ 45 w 125"/>
                <a:gd name="T17" fmla="*/ 31 h 62"/>
                <a:gd name="T18" fmla="*/ 45 w 125"/>
                <a:gd name="T19" fmla="*/ 31 h 62"/>
                <a:gd name="T20" fmla="*/ 53 w 125"/>
                <a:gd name="T21" fmla="*/ 34 h 62"/>
                <a:gd name="T22" fmla="*/ 72 w 125"/>
                <a:gd name="T23" fmla="*/ 10 h 62"/>
                <a:gd name="T24" fmla="*/ 91 w 125"/>
                <a:gd name="T25" fmla="*/ 38 h 62"/>
                <a:gd name="T26" fmla="*/ 55 w 125"/>
                <a:gd name="T27" fmla="*/ 38 h 62"/>
                <a:gd name="T28" fmla="*/ 56 w 125"/>
                <a:gd name="T29" fmla="*/ 42 h 62"/>
                <a:gd name="T30" fmla="*/ 55 w 125"/>
                <a:gd name="T31" fmla="*/ 47 h 62"/>
                <a:gd name="T32" fmla="*/ 72 w 125"/>
                <a:gd name="T33" fmla="*/ 47 h 62"/>
                <a:gd name="T34" fmla="*/ 93 w 125"/>
                <a:gd name="T35" fmla="*/ 46 h 62"/>
                <a:gd name="T36" fmla="*/ 95 w 125"/>
                <a:gd name="T37" fmla="*/ 62 h 62"/>
                <a:gd name="T38" fmla="*/ 100 w 125"/>
                <a:gd name="T39" fmla="*/ 61 h 62"/>
                <a:gd name="T40" fmla="*/ 104 w 125"/>
                <a:gd name="T41" fmla="*/ 62 h 62"/>
                <a:gd name="T42" fmla="*/ 102 w 125"/>
                <a:gd name="T43" fmla="*/ 45 h 62"/>
                <a:gd name="T44" fmla="*/ 122 w 125"/>
                <a:gd name="T45" fmla="*/ 41 h 62"/>
                <a:gd name="T46" fmla="*/ 119 w 125"/>
                <a:gd name="T47" fmla="*/ 34 h 62"/>
                <a:gd name="T48" fmla="*/ 119 w 125"/>
                <a:gd name="T49" fmla="*/ 33 h 62"/>
                <a:gd name="T50" fmla="*/ 100 w 125"/>
                <a:gd name="T51" fmla="*/ 37 h 62"/>
                <a:gd name="T52" fmla="*/ 87 w 125"/>
                <a:gd name="T53" fmla="*/ 10 h 62"/>
                <a:gd name="T54" fmla="*/ 119 w 125"/>
                <a:gd name="T55" fmla="*/ 31 h 62"/>
                <a:gd name="T56" fmla="*/ 125 w 125"/>
                <a:gd name="T57" fmla="*/ 24 h 62"/>
                <a:gd name="T58" fmla="*/ 72 w 125"/>
                <a:gd name="T59" fmla="*/ 0 h 62"/>
                <a:gd name="T60" fmla="*/ 0 w 125"/>
                <a:gd name="T61" fmla="*/ 62 h 62"/>
                <a:gd name="T62" fmla="*/ 5 w 125"/>
                <a:gd name="T63"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62">
                  <a:moveTo>
                    <a:pt x="5" y="61"/>
                  </a:moveTo>
                  <a:cubicBezTo>
                    <a:pt x="6" y="61"/>
                    <a:pt x="8" y="61"/>
                    <a:pt x="9" y="62"/>
                  </a:cubicBezTo>
                  <a:cubicBezTo>
                    <a:pt x="10" y="54"/>
                    <a:pt x="13" y="47"/>
                    <a:pt x="17" y="40"/>
                  </a:cubicBezTo>
                  <a:cubicBezTo>
                    <a:pt x="23" y="42"/>
                    <a:pt x="29" y="43"/>
                    <a:pt x="35" y="44"/>
                  </a:cubicBezTo>
                  <a:cubicBezTo>
                    <a:pt x="35" y="43"/>
                    <a:pt x="35" y="43"/>
                    <a:pt x="35" y="42"/>
                  </a:cubicBezTo>
                  <a:cubicBezTo>
                    <a:pt x="35" y="40"/>
                    <a:pt x="36" y="38"/>
                    <a:pt x="37" y="36"/>
                  </a:cubicBezTo>
                  <a:cubicBezTo>
                    <a:pt x="32" y="35"/>
                    <a:pt x="27" y="34"/>
                    <a:pt x="22" y="33"/>
                  </a:cubicBezTo>
                  <a:cubicBezTo>
                    <a:pt x="30" y="22"/>
                    <a:pt x="42" y="14"/>
                    <a:pt x="56" y="11"/>
                  </a:cubicBezTo>
                  <a:cubicBezTo>
                    <a:pt x="51" y="16"/>
                    <a:pt x="48" y="23"/>
                    <a:pt x="45" y="31"/>
                  </a:cubicBezTo>
                  <a:cubicBezTo>
                    <a:pt x="45" y="31"/>
                    <a:pt x="45" y="31"/>
                    <a:pt x="45" y="31"/>
                  </a:cubicBezTo>
                  <a:cubicBezTo>
                    <a:pt x="48" y="31"/>
                    <a:pt x="51" y="33"/>
                    <a:pt x="53" y="34"/>
                  </a:cubicBezTo>
                  <a:cubicBezTo>
                    <a:pt x="58" y="19"/>
                    <a:pt x="65" y="10"/>
                    <a:pt x="72" y="10"/>
                  </a:cubicBezTo>
                  <a:cubicBezTo>
                    <a:pt x="79" y="10"/>
                    <a:pt x="87" y="21"/>
                    <a:pt x="91" y="38"/>
                  </a:cubicBezTo>
                  <a:cubicBezTo>
                    <a:pt x="79" y="39"/>
                    <a:pt x="67" y="39"/>
                    <a:pt x="55" y="38"/>
                  </a:cubicBezTo>
                  <a:cubicBezTo>
                    <a:pt x="56" y="39"/>
                    <a:pt x="56" y="41"/>
                    <a:pt x="56" y="42"/>
                  </a:cubicBezTo>
                  <a:cubicBezTo>
                    <a:pt x="56" y="44"/>
                    <a:pt x="55" y="45"/>
                    <a:pt x="55" y="47"/>
                  </a:cubicBezTo>
                  <a:cubicBezTo>
                    <a:pt x="60" y="47"/>
                    <a:pt x="66" y="47"/>
                    <a:pt x="72" y="47"/>
                  </a:cubicBezTo>
                  <a:cubicBezTo>
                    <a:pt x="79" y="47"/>
                    <a:pt x="86" y="47"/>
                    <a:pt x="93" y="46"/>
                  </a:cubicBezTo>
                  <a:cubicBezTo>
                    <a:pt x="94" y="51"/>
                    <a:pt x="95" y="56"/>
                    <a:pt x="95" y="62"/>
                  </a:cubicBezTo>
                  <a:cubicBezTo>
                    <a:pt x="97" y="61"/>
                    <a:pt x="98" y="61"/>
                    <a:pt x="100" y="61"/>
                  </a:cubicBezTo>
                  <a:cubicBezTo>
                    <a:pt x="101" y="61"/>
                    <a:pt x="102" y="61"/>
                    <a:pt x="104" y="62"/>
                  </a:cubicBezTo>
                  <a:cubicBezTo>
                    <a:pt x="103" y="56"/>
                    <a:pt x="103" y="50"/>
                    <a:pt x="102" y="45"/>
                  </a:cubicBezTo>
                  <a:cubicBezTo>
                    <a:pt x="108" y="44"/>
                    <a:pt x="115" y="43"/>
                    <a:pt x="122" y="41"/>
                  </a:cubicBezTo>
                  <a:cubicBezTo>
                    <a:pt x="120" y="39"/>
                    <a:pt x="119" y="37"/>
                    <a:pt x="119" y="34"/>
                  </a:cubicBezTo>
                  <a:cubicBezTo>
                    <a:pt x="119" y="34"/>
                    <a:pt x="119" y="34"/>
                    <a:pt x="119" y="33"/>
                  </a:cubicBezTo>
                  <a:cubicBezTo>
                    <a:pt x="113" y="35"/>
                    <a:pt x="106" y="36"/>
                    <a:pt x="100" y="37"/>
                  </a:cubicBezTo>
                  <a:cubicBezTo>
                    <a:pt x="97" y="26"/>
                    <a:pt x="92" y="17"/>
                    <a:pt x="87" y="10"/>
                  </a:cubicBezTo>
                  <a:cubicBezTo>
                    <a:pt x="100" y="14"/>
                    <a:pt x="111" y="21"/>
                    <a:pt x="119" y="31"/>
                  </a:cubicBezTo>
                  <a:cubicBezTo>
                    <a:pt x="120" y="28"/>
                    <a:pt x="122" y="26"/>
                    <a:pt x="125" y="24"/>
                  </a:cubicBezTo>
                  <a:cubicBezTo>
                    <a:pt x="112" y="9"/>
                    <a:pt x="93" y="0"/>
                    <a:pt x="72" y="0"/>
                  </a:cubicBezTo>
                  <a:cubicBezTo>
                    <a:pt x="36" y="0"/>
                    <a:pt x="6" y="27"/>
                    <a:pt x="0" y="62"/>
                  </a:cubicBezTo>
                  <a:cubicBezTo>
                    <a:pt x="2" y="61"/>
                    <a:pt x="3" y="61"/>
                    <a:pt x="5" y="6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Aitds6-22"/>
            <p:cNvSpPr/>
            <p:nvPr/>
          </p:nvSpPr>
          <p:spPr bwMode="auto">
            <a:xfrm>
              <a:off x="1954213" y="4224338"/>
              <a:ext cx="333375" cy="111125"/>
            </a:xfrm>
            <a:custGeom>
              <a:avLst/>
              <a:gdLst>
                <a:gd name="T0" fmla="*/ 77 w 77"/>
                <a:gd name="T1" fmla="*/ 26 h 26"/>
                <a:gd name="T2" fmla="*/ 75 w 77"/>
                <a:gd name="T3" fmla="*/ 21 h 26"/>
                <a:gd name="T4" fmla="*/ 76 w 77"/>
                <a:gd name="T5" fmla="*/ 18 h 26"/>
                <a:gd name="T6" fmla="*/ 34 w 77"/>
                <a:gd name="T7" fmla="*/ 18 h 26"/>
                <a:gd name="T8" fmla="*/ 35 w 77"/>
                <a:gd name="T9" fmla="*/ 1 h 26"/>
                <a:gd name="T10" fmla="*/ 31 w 77"/>
                <a:gd name="T11" fmla="*/ 1 h 26"/>
                <a:gd name="T12" fmla="*/ 27 w 77"/>
                <a:gd name="T13" fmla="*/ 0 h 26"/>
                <a:gd name="T14" fmla="*/ 25 w 77"/>
                <a:gd name="T15" fmla="*/ 18 h 26"/>
                <a:gd name="T16" fmla="*/ 1 w 77"/>
                <a:gd name="T17" fmla="*/ 18 h 26"/>
                <a:gd name="T18" fmla="*/ 1 w 77"/>
                <a:gd name="T19" fmla="*/ 21 h 26"/>
                <a:gd name="T20" fmla="*/ 0 w 77"/>
                <a:gd name="T21" fmla="*/ 26 h 26"/>
                <a:gd name="T22" fmla="*/ 77 w 77"/>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26">
                  <a:moveTo>
                    <a:pt x="77" y="26"/>
                  </a:moveTo>
                  <a:cubicBezTo>
                    <a:pt x="76" y="24"/>
                    <a:pt x="75" y="23"/>
                    <a:pt x="75" y="21"/>
                  </a:cubicBezTo>
                  <a:cubicBezTo>
                    <a:pt x="75" y="20"/>
                    <a:pt x="75" y="19"/>
                    <a:pt x="76" y="18"/>
                  </a:cubicBezTo>
                  <a:cubicBezTo>
                    <a:pt x="34" y="18"/>
                    <a:pt x="34" y="18"/>
                    <a:pt x="34" y="18"/>
                  </a:cubicBezTo>
                  <a:cubicBezTo>
                    <a:pt x="34" y="12"/>
                    <a:pt x="34" y="6"/>
                    <a:pt x="35" y="1"/>
                  </a:cubicBezTo>
                  <a:cubicBezTo>
                    <a:pt x="34" y="1"/>
                    <a:pt x="33" y="1"/>
                    <a:pt x="31" y="1"/>
                  </a:cubicBezTo>
                  <a:cubicBezTo>
                    <a:pt x="30" y="1"/>
                    <a:pt x="28" y="1"/>
                    <a:pt x="27" y="0"/>
                  </a:cubicBezTo>
                  <a:cubicBezTo>
                    <a:pt x="26" y="6"/>
                    <a:pt x="25" y="12"/>
                    <a:pt x="25" y="18"/>
                  </a:cubicBezTo>
                  <a:cubicBezTo>
                    <a:pt x="1" y="18"/>
                    <a:pt x="1" y="18"/>
                    <a:pt x="1" y="18"/>
                  </a:cubicBezTo>
                  <a:cubicBezTo>
                    <a:pt x="1" y="19"/>
                    <a:pt x="1" y="20"/>
                    <a:pt x="1" y="21"/>
                  </a:cubicBezTo>
                  <a:cubicBezTo>
                    <a:pt x="1" y="23"/>
                    <a:pt x="1" y="24"/>
                    <a:pt x="0" y="26"/>
                  </a:cubicBezTo>
                  <a:lnTo>
                    <a:pt x="77" y="26"/>
                  </a:ln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Aitds6-23"/>
            <p:cNvSpPr/>
            <p:nvPr/>
          </p:nvSpPr>
          <p:spPr bwMode="auto">
            <a:xfrm>
              <a:off x="2295525" y="4184650"/>
              <a:ext cx="220663" cy="415925"/>
            </a:xfrm>
            <a:custGeom>
              <a:avLst/>
              <a:gdLst>
                <a:gd name="T0" fmla="*/ 44 w 51"/>
                <a:gd name="T1" fmla="*/ 0 h 96"/>
                <a:gd name="T2" fmla="*/ 37 w 51"/>
                <a:gd name="T3" fmla="*/ 2 h 96"/>
                <a:gd name="T4" fmla="*/ 35 w 51"/>
                <a:gd name="T5" fmla="*/ 2 h 96"/>
                <a:gd name="T6" fmla="*/ 42 w 51"/>
                <a:gd name="T7" fmla="*/ 27 h 96"/>
                <a:gd name="T8" fmla="*/ 17 w 51"/>
                <a:gd name="T9" fmla="*/ 27 h 96"/>
                <a:gd name="T10" fmla="*/ 17 w 51"/>
                <a:gd name="T11" fmla="*/ 30 h 96"/>
                <a:gd name="T12" fmla="*/ 16 w 51"/>
                <a:gd name="T13" fmla="*/ 35 h 96"/>
                <a:gd name="T14" fmla="*/ 42 w 51"/>
                <a:gd name="T15" fmla="*/ 35 h 96"/>
                <a:gd name="T16" fmla="*/ 27 w 51"/>
                <a:gd name="T17" fmla="*/ 72 h 96"/>
                <a:gd name="T18" fmla="*/ 24 w 51"/>
                <a:gd name="T19" fmla="*/ 72 h 96"/>
                <a:gd name="T20" fmla="*/ 19 w 51"/>
                <a:gd name="T21" fmla="*/ 71 h 96"/>
                <a:gd name="T22" fmla="*/ 12 w 51"/>
                <a:gd name="T23" fmla="*/ 71 h 96"/>
                <a:gd name="T24" fmla="*/ 8 w 51"/>
                <a:gd name="T25" fmla="*/ 71 h 96"/>
                <a:gd name="T26" fmla="*/ 2 w 51"/>
                <a:gd name="T27" fmla="*/ 71 h 96"/>
                <a:gd name="T28" fmla="*/ 0 w 51"/>
                <a:gd name="T29" fmla="*/ 71 h 96"/>
                <a:gd name="T30" fmla="*/ 8 w 51"/>
                <a:gd name="T31" fmla="*/ 79 h 96"/>
                <a:gd name="T32" fmla="*/ 10 w 51"/>
                <a:gd name="T33" fmla="*/ 96 h 96"/>
                <a:gd name="T34" fmla="*/ 51 w 51"/>
                <a:gd name="T35" fmla="*/ 31 h 96"/>
                <a:gd name="T36" fmla="*/ 44 w 51"/>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6">
                  <a:moveTo>
                    <a:pt x="44" y="0"/>
                  </a:moveTo>
                  <a:cubicBezTo>
                    <a:pt x="42" y="1"/>
                    <a:pt x="39" y="2"/>
                    <a:pt x="37" y="2"/>
                  </a:cubicBezTo>
                  <a:cubicBezTo>
                    <a:pt x="36" y="2"/>
                    <a:pt x="36" y="2"/>
                    <a:pt x="35" y="2"/>
                  </a:cubicBezTo>
                  <a:cubicBezTo>
                    <a:pt x="39" y="10"/>
                    <a:pt x="41" y="18"/>
                    <a:pt x="42" y="27"/>
                  </a:cubicBezTo>
                  <a:cubicBezTo>
                    <a:pt x="17" y="27"/>
                    <a:pt x="17" y="27"/>
                    <a:pt x="17" y="27"/>
                  </a:cubicBezTo>
                  <a:cubicBezTo>
                    <a:pt x="17" y="28"/>
                    <a:pt x="17" y="29"/>
                    <a:pt x="17" y="30"/>
                  </a:cubicBezTo>
                  <a:cubicBezTo>
                    <a:pt x="17" y="32"/>
                    <a:pt x="17" y="33"/>
                    <a:pt x="16" y="35"/>
                  </a:cubicBezTo>
                  <a:cubicBezTo>
                    <a:pt x="42" y="35"/>
                    <a:pt x="42" y="35"/>
                    <a:pt x="42" y="35"/>
                  </a:cubicBezTo>
                  <a:cubicBezTo>
                    <a:pt x="41" y="49"/>
                    <a:pt x="36" y="62"/>
                    <a:pt x="27" y="72"/>
                  </a:cubicBezTo>
                  <a:cubicBezTo>
                    <a:pt x="26" y="72"/>
                    <a:pt x="25" y="72"/>
                    <a:pt x="24" y="72"/>
                  </a:cubicBezTo>
                  <a:cubicBezTo>
                    <a:pt x="24" y="72"/>
                    <a:pt x="20" y="71"/>
                    <a:pt x="19" y="71"/>
                  </a:cubicBezTo>
                  <a:cubicBezTo>
                    <a:pt x="12" y="71"/>
                    <a:pt x="12" y="71"/>
                    <a:pt x="12" y="71"/>
                  </a:cubicBezTo>
                  <a:cubicBezTo>
                    <a:pt x="8" y="71"/>
                    <a:pt x="8" y="71"/>
                    <a:pt x="8" y="71"/>
                  </a:cubicBezTo>
                  <a:cubicBezTo>
                    <a:pt x="2" y="71"/>
                    <a:pt x="2" y="71"/>
                    <a:pt x="2" y="71"/>
                  </a:cubicBezTo>
                  <a:cubicBezTo>
                    <a:pt x="1" y="71"/>
                    <a:pt x="1" y="71"/>
                    <a:pt x="0" y="71"/>
                  </a:cubicBezTo>
                  <a:cubicBezTo>
                    <a:pt x="4" y="72"/>
                    <a:pt x="8" y="75"/>
                    <a:pt x="8" y="79"/>
                  </a:cubicBezTo>
                  <a:cubicBezTo>
                    <a:pt x="10" y="96"/>
                    <a:pt x="10" y="96"/>
                    <a:pt x="10" y="96"/>
                  </a:cubicBezTo>
                  <a:cubicBezTo>
                    <a:pt x="34" y="85"/>
                    <a:pt x="51" y="60"/>
                    <a:pt x="51" y="31"/>
                  </a:cubicBezTo>
                  <a:cubicBezTo>
                    <a:pt x="51" y="20"/>
                    <a:pt x="48" y="9"/>
                    <a:pt x="44" y="0"/>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Aitds6-24"/>
            <p:cNvSpPr/>
            <p:nvPr/>
          </p:nvSpPr>
          <p:spPr bwMode="auto">
            <a:xfrm>
              <a:off x="1893888" y="4352925"/>
              <a:ext cx="215900" cy="247650"/>
            </a:xfrm>
            <a:custGeom>
              <a:avLst/>
              <a:gdLst>
                <a:gd name="T0" fmla="*/ 42 w 50"/>
                <a:gd name="T1" fmla="*/ 32 h 57"/>
                <a:gd name="T2" fmla="*/ 38 w 50"/>
                <a:gd name="T3" fmla="*/ 32 h 57"/>
                <a:gd name="T4" fmla="*/ 32 w 50"/>
                <a:gd name="T5" fmla="*/ 32 h 57"/>
                <a:gd name="T6" fmla="*/ 26 w 50"/>
                <a:gd name="T7" fmla="*/ 33 h 57"/>
                <a:gd name="T8" fmla="*/ 23 w 50"/>
                <a:gd name="T9" fmla="*/ 33 h 57"/>
                <a:gd name="T10" fmla="*/ 9 w 50"/>
                <a:gd name="T11" fmla="*/ 0 h 57"/>
                <a:gd name="T12" fmla="*/ 5 w 50"/>
                <a:gd name="T13" fmla="*/ 1 h 57"/>
                <a:gd name="T14" fmla="*/ 0 w 50"/>
                <a:gd name="T15" fmla="*/ 0 h 57"/>
                <a:gd name="T16" fmla="*/ 41 w 50"/>
                <a:gd name="T17" fmla="*/ 57 h 57"/>
                <a:gd name="T18" fmla="*/ 42 w 50"/>
                <a:gd name="T19" fmla="*/ 40 h 57"/>
                <a:gd name="T20" fmla="*/ 50 w 50"/>
                <a:gd name="T21" fmla="*/ 32 h 57"/>
                <a:gd name="T22" fmla="*/ 48 w 50"/>
                <a:gd name="T23" fmla="*/ 32 h 57"/>
                <a:gd name="T24" fmla="*/ 42 w 50"/>
                <a:gd name="T2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7">
                  <a:moveTo>
                    <a:pt x="42" y="32"/>
                  </a:moveTo>
                  <a:cubicBezTo>
                    <a:pt x="38" y="32"/>
                    <a:pt x="38" y="32"/>
                    <a:pt x="38" y="32"/>
                  </a:cubicBezTo>
                  <a:cubicBezTo>
                    <a:pt x="32" y="32"/>
                    <a:pt x="32" y="32"/>
                    <a:pt x="32" y="32"/>
                  </a:cubicBezTo>
                  <a:cubicBezTo>
                    <a:pt x="30" y="32"/>
                    <a:pt x="26" y="33"/>
                    <a:pt x="26" y="33"/>
                  </a:cubicBezTo>
                  <a:cubicBezTo>
                    <a:pt x="25" y="33"/>
                    <a:pt x="24" y="33"/>
                    <a:pt x="23" y="33"/>
                  </a:cubicBezTo>
                  <a:cubicBezTo>
                    <a:pt x="16" y="24"/>
                    <a:pt x="10" y="13"/>
                    <a:pt x="9" y="0"/>
                  </a:cubicBezTo>
                  <a:cubicBezTo>
                    <a:pt x="8" y="1"/>
                    <a:pt x="6" y="1"/>
                    <a:pt x="5" y="1"/>
                  </a:cubicBezTo>
                  <a:cubicBezTo>
                    <a:pt x="3" y="1"/>
                    <a:pt x="2" y="1"/>
                    <a:pt x="0" y="0"/>
                  </a:cubicBezTo>
                  <a:cubicBezTo>
                    <a:pt x="3" y="25"/>
                    <a:pt x="19" y="47"/>
                    <a:pt x="41" y="57"/>
                  </a:cubicBezTo>
                  <a:cubicBezTo>
                    <a:pt x="42" y="40"/>
                    <a:pt x="42" y="40"/>
                    <a:pt x="42" y="40"/>
                  </a:cubicBezTo>
                  <a:cubicBezTo>
                    <a:pt x="42" y="36"/>
                    <a:pt x="46" y="33"/>
                    <a:pt x="50" y="32"/>
                  </a:cubicBezTo>
                  <a:cubicBezTo>
                    <a:pt x="49" y="32"/>
                    <a:pt x="49" y="32"/>
                    <a:pt x="48" y="32"/>
                  </a:cubicBezTo>
                  <a:lnTo>
                    <a:pt x="42" y="32"/>
                  </a:ln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itds6-25"/>
            <p:cNvSpPr>
              <a:spLocks noEditPoints="1"/>
            </p:cNvSpPr>
            <p:nvPr/>
          </p:nvSpPr>
          <p:spPr bwMode="auto">
            <a:xfrm>
              <a:off x="2265363" y="4254500"/>
              <a:ext cx="120650" cy="120650"/>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6 h 28"/>
                <a:gd name="T12" fmla="*/ 6 w 28"/>
                <a:gd name="T13" fmla="*/ 14 h 28"/>
                <a:gd name="T14" fmla="*/ 14 w 28"/>
                <a:gd name="T15" fmla="*/ 21 h 28"/>
                <a:gd name="T16" fmla="*/ 21 w 28"/>
                <a:gd name="T17" fmla="*/ 14 h 28"/>
                <a:gd name="T18" fmla="*/ 14 w 28"/>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1"/>
                    <a:pt x="0" y="14"/>
                  </a:cubicBezTo>
                  <a:cubicBezTo>
                    <a:pt x="0" y="6"/>
                    <a:pt x="6" y="0"/>
                    <a:pt x="14" y="0"/>
                  </a:cubicBezTo>
                  <a:cubicBezTo>
                    <a:pt x="21" y="0"/>
                    <a:pt x="28" y="6"/>
                    <a:pt x="28" y="14"/>
                  </a:cubicBezTo>
                  <a:cubicBezTo>
                    <a:pt x="28" y="21"/>
                    <a:pt x="21" y="28"/>
                    <a:pt x="14" y="28"/>
                  </a:cubicBezTo>
                  <a:close/>
                  <a:moveTo>
                    <a:pt x="14" y="6"/>
                  </a:moveTo>
                  <a:cubicBezTo>
                    <a:pt x="10" y="6"/>
                    <a:pt x="6" y="10"/>
                    <a:pt x="6" y="14"/>
                  </a:cubicBezTo>
                  <a:cubicBezTo>
                    <a:pt x="6" y="18"/>
                    <a:pt x="10" y="21"/>
                    <a:pt x="14" y="21"/>
                  </a:cubicBezTo>
                  <a:cubicBezTo>
                    <a:pt x="18" y="21"/>
                    <a:pt x="21" y="18"/>
                    <a:pt x="21" y="14"/>
                  </a:cubicBezTo>
                  <a:cubicBezTo>
                    <a:pt x="21" y="10"/>
                    <a:pt x="18" y="6"/>
                    <a:pt x="14" y="6"/>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3" name="Aitds7"/>
          <p:cNvGrpSpPr/>
          <p:nvPr/>
        </p:nvGrpSpPr>
        <p:grpSpPr>
          <a:xfrm>
            <a:off x="3843507" y="2985619"/>
            <a:ext cx="1218922" cy="1219364"/>
            <a:chOff x="304800" y="673100"/>
            <a:chExt cx="4000500" cy="4000500"/>
          </a:xfrm>
          <a:effectLst/>
        </p:grpSpPr>
        <p:sp>
          <p:nvSpPr>
            <p:cNvPr id="34" name="Aitds7-1"/>
            <p:cNvSpPr/>
            <p:nvPr/>
          </p:nvSpPr>
          <p:spPr>
            <a:xfrm>
              <a:off x="304800" y="673100"/>
              <a:ext cx="4000500" cy="4000500"/>
            </a:xfrm>
            <a:prstGeom prst="donut">
              <a:avLst>
                <a:gd name="adj" fmla="val 48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Aitds7-2"/>
            <p:cNvSpPr/>
            <p:nvPr/>
          </p:nvSpPr>
          <p:spPr>
            <a:xfrm>
              <a:off x="392111" y="760412"/>
              <a:ext cx="3825875" cy="382587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6" name="Aitds8"/>
          <p:cNvSpPr/>
          <p:nvPr/>
        </p:nvSpPr>
        <p:spPr>
          <a:xfrm>
            <a:off x="3630695" y="3120913"/>
            <a:ext cx="1662313" cy="984762"/>
          </a:xfrm>
          <a:prstGeom prst="rect">
            <a:avLst/>
          </a:prstGeom>
        </p:spPr>
        <p:txBody>
          <a:bodyPr wrap="square" lIns="121798" tIns="60899" rIns="121798" bIns="60899">
            <a:spAutoFit/>
          </a:bodyP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外交</a:t>
            </a:r>
            <a:endParaRPr lang="en-US" altLang="zh-CN" sz="28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成果</a:t>
            </a:r>
            <a:endParaRPr kumimoji="0" lang="zh-CN" altLang="en-US" sz="2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Aitds9"/>
          <p:cNvSpPr>
            <a:spLocks noChangeArrowheads="1"/>
          </p:cNvSpPr>
          <p:nvPr/>
        </p:nvSpPr>
        <p:spPr bwMode="auto">
          <a:xfrm>
            <a:off x="3728350" y="2896818"/>
            <a:ext cx="1430491" cy="1430491"/>
          </a:xfrm>
          <a:prstGeom prst="roundRect">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80604020202020204" pitchFamily="34" charset="0"/>
                <a:ea typeface="宋体" panose="02010600030101010101" pitchFamily="2" charset="-122"/>
              </a:defRPr>
            </a:lvl1pPr>
            <a:lvl2pPr marL="742950" indent="-285750" eaLnBrk="0" hangingPunct="0">
              <a:defRPr>
                <a:solidFill>
                  <a:schemeClr val="tx1"/>
                </a:solidFill>
                <a:latin typeface="Arial" panose="02080604020202020204" pitchFamily="34" charset="0"/>
                <a:ea typeface="宋体" panose="02010600030101010101" pitchFamily="2" charset="-122"/>
              </a:defRPr>
            </a:lvl2pPr>
            <a:lvl3pPr marL="1143000" indent="-228600" eaLnBrk="0" hangingPunct="0">
              <a:defRPr>
                <a:solidFill>
                  <a:schemeClr val="tx1"/>
                </a:solidFill>
                <a:latin typeface="Arial" panose="02080604020202020204" pitchFamily="34" charset="0"/>
                <a:ea typeface="宋体" panose="02010600030101010101" pitchFamily="2" charset="-122"/>
              </a:defRPr>
            </a:lvl3pPr>
            <a:lvl4pPr marL="1600200" indent="-228600" eaLnBrk="0" hangingPunct="0">
              <a:defRPr>
                <a:solidFill>
                  <a:schemeClr val="tx1"/>
                </a:solidFill>
                <a:latin typeface="Arial" panose="02080604020202020204" pitchFamily="34" charset="0"/>
                <a:ea typeface="宋体" panose="02010600030101010101" pitchFamily="2" charset="-122"/>
              </a:defRPr>
            </a:lvl4pPr>
            <a:lvl5pPr marL="2057400" indent="-228600" eaLnBrk="0" hangingPunct="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Aitds10"/>
          <p:cNvSpPr txBox="1">
            <a:spLocks noChangeArrowheads="1"/>
          </p:cNvSpPr>
          <p:nvPr/>
        </p:nvSpPr>
        <p:spPr bwMode="auto">
          <a:xfrm>
            <a:off x="5096150" y="3522850"/>
            <a:ext cx="3087076" cy="3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80604020202020204" pitchFamily="34" charset="0"/>
                <a:ea typeface="宋体" panose="02010600030101010101" pitchFamily="2" charset="-122"/>
              </a:defRPr>
            </a:lvl1pPr>
            <a:lvl2pPr marL="742950" indent="-285750" defTabSz="1217930" eaLnBrk="0" hangingPunct="0">
              <a:defRPr>
                <a:solidFill>
                  <a:schemeClr val="tx1"/>
                </a:solidFill>
                <a:latin typeface="Arial" panose="02080604020202020204" pitchFamily="34" charset="0"/>
                <a:ea typeface="宋体" panose="02010600030101010101" pitchFamily="2" charset="-122"/>
              </a:defRPr>
            </a:lvl2pPr>
            <a:lvl3pPr marL="1143000" indent="-228600" defTabSz="1217930" eaLnBrk="0" hangingPunct="0">
              <a:defRPr>
                <a:solidFill>
                  <a:schemeClr val="tx1"/>
                </a:solidFill>
                <a:latin typeface="Arial" panose="02080604020202020204" pitchFamily="34" charset="0"/>
                <a:ea typeface="宋体" panose="02010600030101010101" pitchFamily="2" charset="-122"/>
              </a:defRPr>
            </a:lvl3pPr>
            <a:lvl4pPr marL="1600200" indent="-228600" defTabSz="1217930" eaLnBrk="0" hangingPunct="0">
              <a:defRPr>
                <a:solidFill>
                  <a:schemeClr val="tx1"/>
                </a:solidFill>
                <a:latin typeface="Arial" panose="02080604020202020204" pitchFamily="34" charset="0"/>
                <a:ea typeface="宋体" panose="02010600030101010101" pitchFamily="2" charset="-122"/>
              </a:defRPr>
            </a:lvl4pPr>
            <a:lvl5pPr marL="2057400" indent="-228600" defTabSz="1217930" eaLnBrk="0" hangingPunct="0">
              <a:defRPr>
                <a:solidFill>
                  <a:schemeClr val="tx1"/>
                </a:solidFill>
                <a:latin typeface="Arial" panose="0208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9pPr>
          </a:lstStyle>
          <a:p>
            <a:pPr lvl="0">
              <a:defRPr/>
            </a:pP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中国特色大国外交卓有成效</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9" name="Aitds11"/>
          <p:cNvCxnSpPr/>
          <p:nvPr/>
        </p:nvCxnSpPr>
        <p:spPr>
          <a:xfrm>
            <a:off x="5045882" y="3940414"/>
            <a:ext cx="2644118"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pic>
        <p:nvPicPr>
          <p:cNvPr id="40" name="Aitds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09" y="2806175"/>
            <a:ext cx="3170937" cy="4266274"/>
          </a:xfrm>
          <a:custGeom>
            <a:avLst/>
            <a:gdLst>
              <a:gd name="connsiteX0" fmla="*/ 0 w 5522111"/>
              <a:gd name="connsiteY0" fmla="*/ 0 h 4041192"/>
              <a:gd name="connsiteX1" fmla="*/ 5522111 w 5522111"/>
              <a:gd name="connsiteY1" fmla="*/ 0 h 4041192"/>
              <a:gd name="connsiteX2" fmla="*/ 5522111 w 5522111"/>
              <a:gd name="connsiteY2" fmla="*/ 4041192 h 4041192"/>
              <a:gd name="connsiteX3" fmla="*/ 0 w 5522111"/>
              <a:gd name="connsiteY3" fmla="*/ 4041192 h 4041192"/>
            </a:gdLst>
            <a:ahLst/>
            <a:cxnLst>
              <a:cxn ang="0">
                <a:pos x="connsiteX0" y="connsiteY0"/>
              </a:cxn>
              <a:cxn ang="0">
                <a:pos x="connsiteX1" y="connsiteY1"/>
              </a:cxn>
              <a:cxn ang="0">
                <a:pos x="connsiteX2" y="connsiteY2"/>
              </a:cxn>
              <a:cxn ang="0">
                <a:pos x="connsiteX3" y="connsiteY3"/>
              </a:cxn>
            </a:cxnLst>
            <a:rect l="l" t="t" r="r" b="b"/>
            <a:pathLst>
              <a:path w="5522111" h="4041192">
                <a:moveTo>
                  <a:pt x="0" y="0"/>
                </a:moveTo>
                <a:lnTo>
                  <a:pt x="5522111" y="0"/>
                </a:lnTo>
                <a:lnTo>
                  <a:pt x="5522111" y="4041192"/>
                </a:lnTo>
                <a:lnTo>
                  <a:pt x="0" y="4041192"/>
                </a:lnTo>
                <a:close/>
              </a:path>
            </a:pathLst>
          </a:custGeom>
        </p:spPr>
      </p:pic>
      <p:sp>
        <p:nvSpPr>
          <p:cNvPr id="2" name="矩形 1"/>
          <p:cNvSpPr/>
          <p:nvPr/>
        </p:nvSpPr>
        <p:spPr>
          <a:xfrm>
            <a:off x="2620272" y="4553341"/>
            <a:ext cx="8813863" cy="1289905"/>
          </a:xfrm>
          <a:prstGeom prst="rect">
            <a:avLst/>
          </a:prstGeom>
        </p:spPr>
        <p:txBody>
          <a:bodyPr wrap="square">
            <a:spAutoFit/>
          </a:bodyPr>
          <a:lstStyle/>
          <a:p>
            <a:pPr>
              <a:lnSpc>
                <a:spcPct val="15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一年来的工作殊为不易。各地区各部门顾全大局、尽责担当，上亿市场主体在应对冲击中展现出坚强韧性，广大人民群众勤劳付出、共克时艰，诠释了百折不挠的民族精神，彰显了人民是真正的英雄，这是我们战胜一切困难挑战的力量源泉</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0"/>
                                  </p:stCondLst>
                                  <p:iterate type="lt">
                                    <p:tmPct val="823"/>
                                  </p:iterate>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childTnLst>
                          </p:cTn>
                        </p:par>
                        <p:par>
                          <p:cTn id="17" fill="hold">
                            <p:stCondLst>
                              <p:cond delay="1206"/>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706"/>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
                                        <p:tgtEl>
                                          <p:spTgt spid="7"/>
                                        </p:tgtEl>
                                      </p:cBhvr>
                                    </p:animEffect>
                                    <p:anim calcmode="lin" valueType="num">
                                      <p:cBhvr>
                                        <p:cTn id="25" dur="300" fill="hold"/>
                                        <p:tgtEl>
                                          <p:spTgt spid="7"/>
                                        </p:tgtEl>
                                        <p:attrNameLst>
                                          <p:attrName>ppt_x</p:attrName>
                                        </p:attrNameLst>
                                      </p:cBhvr>
                                      <p:tavLst>
                                        <p:tav tm="0">
                                          <p:val>
                                            <p:strVal val="#ppt_x"/>
                                          </p:val>
                                        </p:tav>
                                        <p:tav tm="100000">
                                          <p:val>
                                            <p:strVal val="#ppt_x"/>
                                          </p:val>
                                        </p:tav>
                                      </p:tavLst>
                                    </p:anim>
                                    <p:anim calcmode="lin" valueType="num">
                                      <p:cBhvr>
                                        <p:cTn id="26" dur="3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206"/>
                            </p:stCondLst>
                            <p:childTnLst>
                              <p:par>
                                <p:cTn id="28" presetID="49" presetClass="entr" presetSubtype="0" decel="10000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 calcmode="lin" valueType="num">
                                      <p:cBhvr>
                                        <p:cTn id="32" dur="500" fill="hold"/>
                                        <p:tgtEl>
                                          <p:spTgt spid="33"/>
                                        </p:tgtEl>
                                        <p:attrNameLst>
                                          <p:attrName>style.rotation</p:attrName>
                                        </p:attrNameLst>
                                      </p:cBhvr>
                                      <p:tavLst>
                                        <p:tav tm="0">
                                          <p:val>
                                            <p:fltVal val="360"/>
                                          </p:val>
                                        </p:tav>
                                        <p:tav tm="100000">
                                          <p:val>
                                            <p:fltVal val="0"/>
                                          </p:val>
                                        </p:tav>
                                      </p:tavLst>
                                    </p:anim>
                                    <p:animEffect transition="in" filter="fade">
                                      <p:cBhvr>
                                        <p:cTn id="33" dur="500"/>
                                        <p:tgtEl>
                                          <p:spTgt spid="33"/>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outVertical)">
                                      <p:cBhvr>
                                        <p:cTn id="36" dur="500"/>
                                        <p:tgtEl>
                                          <p:spTgt spid="36"/>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heel(1)">
                                      <p:cBhvr>
                                        <p:cTn id="39" dur="1000"/>
                                        <p:tgtEl>
                                          <p:spTgt spid="37"/>
                                        </p:tgtEl>
                                      </p:cBhvr>
                                    </p:animEffect>
                                  </p:childTnLst>
                                </p:cTn>
                              </p:par>
                              <p:par>
                                <p:cTn id="40" presetID="22" presetClass="entr" presetSubtype="8"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par>
                          <p:cTn id="43" fill="hold">
                            <p:stCondLst>
                              <p:cond delay="2706"/>
                            </p:stCondLst>
                            <p:childTnLst>
                              <p:par>
                                <p:cTn id="44" presetID="23" presetClass="entr" presetSubtype="32" fill="hold" grpId="0" nodeType="afterEffect">
                                  <p:stCondLst>
                                    <p:cond delay="0"/>
                                  </p:stCondLst>
                                  <p:iterate type="lt">
                                    <p:tmPct val="10000"/>
                                  </p:iterate>
                                  <p:childTnLst>
                                    <p:set>
                                      <p:cBhvr>
                                        <p:cTn id="45" dur="1" fill="hold">
                                          <p:stCondLst>
                                            <p:cond delay="0"/>
                                          </p:stCondLst>
                                        </p:cTn>
                                        <p:tgtEl>
                                          <p:spTgt spid="38"/>
                                        </p:tgtEl>
                                        <p:attrNameLst>
                                          <p:attrName>style.visibility</p:attrName>
                                        </p:attrNameLst>
                                      </p:cBhvr>
                                      <p:to>
                                        <p:strVal val="visible"/>
                                      </p:to>
                                    </p:set>
                                    <p:anim calcmode="lin" valueType="num">
                                      <p:cBhvr>
                                        <p:cTn id="46" dur="300" fill="hold"/>
                                        <p:tgtEl>
                                          <p:spTgt spid="38"/>
                                        </p:tgtEl>
                                        <p:attrNameLst>
                                          <p:attrName>ppt_w</p:attrName>
                                        </p:attrNameLst>
                                      </p:cBhvr>
                                      <p:tavLst>
                                        <p:tav tm="0">
                                          <p:val>
                                            <p:strVal val="4*#ppt_w"/>
                                          </p:val>
                                        </p:tav>
                                        <p:tav tm="100000">
                                          <p:val>
                                            <p:strVal val="#ppt_w"/>
                                          </p:val>
                                        </p:tav>
                                      </p:tavLst>
                                    </p:anim>
                                    <p:anim calcmode="lin" valueType="num">
                                      <p:cBhvr>
                                        <p:cTn id="47" dur="300" fill="hold"/>
                                        <p:tgtEl>
                                          <p:spTgt spid="38"/>
                                        </p:tgtEl>
                                        <p:attrNameLst>
                                          <p:attrName>ppt_h</p:attrName>
                                        </p:attrNameLst>
                                      </p:cBhvr>
                                      <p:tavLst>
                                        <p:tav tm="0">
                                          <p:val>
                                            <p:strVal val="4*#ppt_h"/>
                                          </p:val>
                                        </p:tav>
                                        <p:tav tm="100000">
                                          <p:val>
                                            <p:strVal val="#ppt_h"/>
                                          </p:val>
                                        </p:tav>
                                      </p:tavLst>
                                    </p:anim>
                                  </p:childTnLst>
                                </p:cTn>
                              </p:par>
                            </p:childTnLst>
                          </p:cTn>
                        </p:par>
                        <p:par>
                          <p:cTn id="48" fill="hold">
                            <p:stCondLst>
                              <p:cond delay="3636"/>
                            </p:stCondLst>
                            <p:childTnLst>
                              <p:par>
                                <p:cTn id="49" presetID="22" presetClass="entr" presetSubtype="1"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up)">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P spid="37" grpId="0" animBg="1" autoUpdateAnimBg="0"/>
      <p:bldP spid="3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同心圆 11"/>
          <p:cNvSpPr/>
          <p:nvPr/>
        </p:nvSpPr>
        <p:spPr>
          <a:xfrm>
            <a:off x="-1857775" y="-1575369"/>
            <a:ext cx="10008738" cy="10008738"/>
          </a:xfrm>
          <a:prstGeom prst="donut">
            <a:avLst>
              <a:gd name="adj" fmla="val 21009"/>
            </a:avLst>
          </a:prstGeom>
          <a:solidFill>
            <a:srgbClr val="FF3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chemeClr val="tx1"/>
              </a:solidFill>
            </a:endParaRPr>
          </a:p>
        </p:txBody>
      </p:sp>
      <p:sp>
        <p:nvSpPr>
          <p:cNvPr id="3" name="椭圆 2"/>
          <p:cNvSpPr/>
          <p:nvPr/>
        </p:nvSpPr>
        <p:spPr>
          <a:xfrm rot="3600000">
            <a:off x="10816520" y="5640928"/>
            <a:ext cx="2554113" cy="2554113"/>
          </a:xfrm>
          <a:prstGeom prst="ellipse">
            <a:avLst/>
          </a:prstGeom>
          <a:gradFill>
            <a:gsLst>
              <a:gs pos="0">
                <a:srgbClr val="F88F44"/>
              </a:gs>
              <a:gs pos="100000">
                <a:srgbClr val="FD3B68"/>
              </a:gs>
            </a:gsLst>
            <a:lin ang="14400000" scaled="0"/>
          </a:gradFill>
          <a:ln>
            <a:noFill/>
          </a:ln>
        </p:spPr>
        <p:txBody>
          <a:bodyPr vert="horz" wrap="square" lIns="91440" tIns="45720" rIns="91440" bIns="45720" numCol="1" anchor="t" anchorCtr="0" compatLnSpc="1"/>
          <a:lstStyle/>
          <a:p>
            <a:endParaRPr lang="zh-CN" altLang="en-US">
              <a:solidFill>
                <a:schemeClr val="tx1"/>
              </a:solidFill>
            </a:endParaRPr>
          </a:p>
        </p:txBody>
      </p:sp>
      <p:sp>
        <p:nvSpPr>
          <p:cNvPr id="4" name="圆角矩形 3"/>
          <p:cNvSpPr/>
          <p:nvPr/>
        </p:nvSpPr>
        <p:spPr>
          <a:xfrm rot="16200000">
            <a:off x="5343763" y="-509336"/>
            <a:ext cx="3488984" cy="7876672"/>
          </a:xfrm>
          <a:prstGeom prst="roundRect">
            <a:avLst>
              <a:gd name="adj" fmla="val 50000"/>
            </a:avLst>
          </a:prstGeom>
          <a:solidFill>
            <a:schemeClr val="bg1"/>
          </a:solidFill>
          <a:ln>
            <a:noFill/>
          </a:ln>
          <a:effectLst>
            <a:outerShdw blurRad="482600" dist="165100" dir="5400000" algn="t" rotWithShape="0">
              <a:schemeClr val="tx1">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lt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856617" y="2151943"/>
            <a:ext cx="2573867" cy="2554113"/>
            <a:chOff x="1856617" y="2151943"/>
            <a:chExt cx="2573867" cy="2554113"/>
          </a:xfrm>
        </p:grpSpPr>
        <p:sp>
          <p:nvSpPr>
            <p:cNvPr id="6" name="椭圆 5"/>
            <p:cNvSpPr/>
            <p:nvPr/>
          </p:nvSpPr>
          <p:spPr>
            <a:xfrm rot="3600000">
              <a:off x="1872861" y="2151943"/>
              <a:ext cx="2554113" cy="2554113"/>
            </a:xfrm>
            <a:prstGeom prst="ellipse">
              <a:avLst/>
            </a:prstGeom>
            <a:gradFill>
              <a:gsLst>
                <a:gs pos="0">
                  <a:srgbClr val="F88F44"/>
                </a:gs>
                <a:gs pos="100000">
                  <a:srgbClr val="FD3B68"/>
                </a:gs>
              </a:gsLst>
              <a:lin ang="14400000" scaled="0"/>
            </a:gradFill>
            <a:ln>
              <a:noFill/>
            </a:ln>
          </p:spPr>
          <p:txBody>
            <a:bodyPr vert="horz" wrap="square" lIns="91440" tIns="45720" rIns="91440" bIns="45720" numCol="1" anchor="t" anchorCtr="0" compatLnSpc="1"/>
            <a:lstStyle/>
            <a:p>
              <a:endParaRPr lang="zh-CN" altLang="en-US">
                <a:solidFill>
                  <a:schemeClr val="tx1"/>
                </a:solidFill>
              </a:endParaRPr>
            </a:p>
          </p:txBody>
        </p:sp>
        <p:sp>
          <p:nvSpPr>
            <p:cNvPr id="7" name="文本框 6"/>
            <p:cNvSpPr txBox="1"/>
            <p:nvPr/>
          </p:nvSpPr>
          <p:spPr>
            <a:xfrm>
              <a:off x="1856617" y="2828834"/>
              <a:ext cx="2573867" cy="1200329"/>
            </a:xfrm>
            <a:prstGeom prst="rect">
              <a:avLst/>
            </a:prstGeom>
            <a:noFill/>
          </p:spPr>
          <p:txBody>
            <a:bodyPr wrap="square" rtlCol="0">
              <a:spAutoFit/>
            </a:bodyPr>
            <a:lstStyle/>
            <a:p>
              <a:pPr algn="ctr"/>
              <a:r>
                <a:rPr kumimoji="1" lang="en-US" altLang="zh-CN" sz="7200" b="1" dirty="0">
                  <a:solidFill>
                    <a:schemeClr val="bg1"/>
                  </a:solidFill>
                  <a:latin typeface="Source Han Sans SC" panose="020B0500000000000000" pitchFamily="34" charset="-128"/>
                  <a:ea typeface="Source Han Sans SC" panose="020B0500000000000000" pitchFamily="34" charset="-128"/>
                </a:rPr>
                <a:t>02</a:t>
              </a:r>
              <a:endParaRPr kumimoji="1" lang="zh-CN" altLang="en-US" sz="7200" b="1" dirty="0">
                <a:solidFill>
                  <a:schemeClr val="bg1"/>
                </a:solidFill>
                <a:latin typeface="Source Han Sans SC" panose="020B0500000000000000" pitchFamily="34" charset="-128"/>
                <a:ea typeface="Source Han Sans SC" panose="020B0500000000000000" pitchFamily="34" charset="-128"/>
              </a:endParaRPr>
            </a:p>
          </p:txBody>
        </p:sp>
      </p:grpSp>
      <p:sp>
        <p:nvSpPr>
          <p:cNvPr id="13" name="矩形 12"/>
          <p:cNvSpPr/>
          <p:nvPr/>
        </p:nvSpPr>
        <p:spPr>
          <a:xfrm>
            <a:off x="4190552" y="2701242"/>
            <a:ext cx="6745141" cy="1323439"/>
          </a:xfrm>
          <a:prstGeom prst="rect">
            <a:avLst/>
          </a:prstGeom>
          <a:noFill/>
        </p:spPr>
        <p:txBody>
          <a:bodyPr wrap="square" rtlCol="0">
            <a:spAutoFit/>
          </a:bodyPr>
          <a:lstStyle/>
          <a:p>
            <a:pPr algn="ctr"/>
            <a:r>
              <a:rPr kumimoji="1" lang="zh-CN" altLang="en-US" sz="4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“十三五”时期发展成就和</a:t>
            </a:r>
          </a:p>
          <a:p>
            <a:pPr algn="ctr"/>
            <a:r>
              <a:rPr kumimoji="1" lang="zh-CN" altLang="en-US" sz="4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“十四五”时期主要目标任务</a:t>
            </a:r>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par>
                                <p:cTn id="8" presetID="2" presetClass="entr" presetSubtype="8" decel="10000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22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
                                        <p:tgtEl>
                                          <p:spTgt spid="3"/>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TextBox 7"/>
          <p:cNvSpPr>
            <a:spLocks noChangeArrowheads="1"/>
          </p:cNvSpPr>
          <p:nvPr/>
        </p:nvSpPr>
        <p:spPr bwMode="auto">
          <a:xfrm>
            <a:off x="1759260" y="2142872"/>
            <a:ext cx="923480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经济运行总体平稳，经济结构持续优化，国内生产总值从不到</a:t>
            </a:r>
            <a:r>
              <a:rPr lang="en-US" altLang="zh-CN"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70</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万亿元增加到超过</a:t>
            </a:r>
            <a:r>
              <a:rPr lang="en-US" altLang="zh-CN" sz="1700" b="1" dirty="0">
                <a:solidFill>
                  <a:srgbClr val="C00000"/>
                </a:solidFill>
                <a:latin typeface="Impact MT Std" pitchFamily="34" charset="0"/>
                <a:ea typeface="微软雅黑" panose="020B0503020204020204" pitchFamily="34" charset="-122"/>
                <a:sym typeface="微软雅黑" panose="020B0503020204020204" pitchFamily="34" charset="-122"/>
              </a:rPr>
              <a:t>100</a:t>
            </a: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万亿元</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4" name="圆角矩形 76"/>
          <p:cNvSpPr/>
          <p:nvPr/>
        </p:nvSpPr>
        <p:spPr>
          <a:xfrm>
            <a:off x="1101762" y="1993056"/>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895601" y="1938354"/>
            <a:ext cx="657499" cy="657499"/>
            <a:chOff x="1417067" y="4277724"/>
            <a:chExt cx="657499" cy="657499"/>
          </a:xfrm>
        </p:grpSpPr>
        <p:grpSp>
          <p:nvGrpSpPr>
            <p:cNvPr id="6" name="组合 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8" name="椭圆 7"/>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9" name="椭圆 8"/>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7"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01</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10" name="TextBox 7"/>
          <p:cNvSpPr>
            <a:spLocks noChangeArrowheads="1"/>
          </p:cNvSpPr>
          <p:nvPr/>
        </p:nvSpPr>
        <p:spPr bwMode="auto">
          <a:xfrm>
            <a:off x="1759260" y="2843859"/>
            <a:ext cx="923480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创新型国家建设成果丰硕，在</a:t>
            </a: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载人航天、探月工程、深海工程、超级计算、量子信息</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等领域取得一批重大科技成果。</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11" name="圆角矩形 76"/>
          <p:cNvSpPr/>
          <p:nvPr/>
        </p:nvSpPr>
        <p:spPr>
          <a:xfrm>
            <a:off x="1101761" y="2800371"/>
            <a:ext cx="1010495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2" name="组合 11"/>
          <p:cNvGrpSpPr/>
          <p:nvPr/>
        </p:nvGrpSpPr>
        <p:grpSpPr>
          <a:xfrm>
            <a:off x="895601" y="2745669"/>
            <a:ext cx="657499" cy="657499"/>
            <a:chOff x="1417067" y="4277724"/>
            <a:chExt cx="657499" cy="657499"/>
          </a:xfrm>
        </p:grpSpPr>
        <p:grpSp>
          <p:nvGrpSpPr>
            <p:cNvPr id="13" name="组合 1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5" name="椭圆 14"/>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4"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02</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pic>
        <p:nvPicPr>
          <p:cNvPr id="17" name="Aitds2"/>
          <p:cNvPicPr>
            <a:picLocks noChangeAspect="1"/>
          </p:cNvPicPr>
          <p:nvPr/>
        </p:nvPicPr>
        <p:blipFill rotWithShape="1">
          <a:blip r:embed="rId3">
            <a:extLst>
              <a:ext uri="{28A0092B-C50C-407E-A947-70E740481C1C}">
                <a14:useLocalDpi xmlns:a14="http://schemas.microsoft.com/office/drawing/2010/main" val="0"/>
              </a:ext>
            </a:extLst>
          </a:blip>
          <a:srcRect b="22193"/>
          <a:stretch>
            <a:fillRect/>
          </a:stretch>
        </p:blipFill>
        <p:spPr>
          <a:xfrm>
            <a:off x="8829132" y="817537"/>
            <a:ext cx="3187944" cy="991228"/>
          </a:xfrm>
          <a:prstGeom prst="rect">
            <a:avLst/>
          </a:prstGeom>
        </p:spPr>
      </p:pic>
      <p:sp>
        <p:nvSpPr>
          <p:cNvPr id="18" name="Aitds3"/>
          <p:cNvSpPr txBox="1"/>
          <p:nvPr/>
        </p:nvSpPr>
        <p:spPr>
          <a:xfrm>
            <a:off x="1769717" y="1248122"/>
            <a:ext cx="8271627" cy="477054"/>
          </a:xfrm>
          <a:prstGeom prst="rect">
            <a:avLst/>
          </a:prstGeom>
          <a:noFill/>
        </p:spPr>
        <p:txBody>
          <a:bodyPr wrap="square" rtlCol="0">
            <a:spAutoFit/>
          </a:bodyPr>
          <a:lstStyle>
            <a:defPPr>
              <a:defRPr lang="zh-CN"/>
            </a:defPPr>
            <a:lvl1pPr algn="ctr">
              <a:defRPr kumimoji="1" sz="3200" b="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500" dirty="0">
                <a:sym typeface="微软雅黑" panose="020B0503020204020204" pitchFamily="34" charset="-122"/>
              </a:rPr>
              <a:t>过去五年，我国经济社会发展取得新的历史性成就</a:t>
            </a:r>
            <a:endParaRPr lang="en-US" altLang="zh-CN" sz="2500" dirty="0">
              <a:sym typeface="微软雅黑" panose="020B0503020204020204" pitchFamily="34" charset="-122"/>
            </a:endParaRPr>
          </a:p>
        </p:txBody>
      </p:sp>
      <p:grpSp>
        <p:nvGrpSpPr>
          <p:cNvPr id="19" name="Aitds5"/>
          <p:cNvGrpSpPr/>
          <p:nvPr/>
        </p:nvGrpSpPr>
        <p:grpSpPr>
          <a:xfrm>
            <a:off x="646790" y="1132130"/>
            <a:ext cx="2327635" cy="2531445"/>
            <a:chOff x="2694530" y="293017"/>
            <a:chExt cx="1084593" cy="1179561"/>
          </a:xfrm>
        </p:grpSpPr>
        <p:sp>
          <p:nvSpPr>
            <p:cNvPr id="20" name="Aitds5-1"/>
            <p:cNvSpPr/>
            <p:nvPr userDrawn="1"/>
          </p:nvSpPr>
          <p:spPr>
            <a:xfrm rot="18157996">
              <a:off x="2694530" y="387985"/>
              <a:ext cx="1084593" cy="1084593"/>
            </a:xfrm>
            <a:prstGeom prst="arc">
              <a:avLst>
                <a:gd name="adj1" fmla="val 16200000"/>
                <a:gd name="adj2" fmla="val 19673504"/>
              </a:avLst>
            </a:prstGeom>
            <a:ln>
              <a:solidFill>
                <a:srgbClr val="C00000"/>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p:cNvGrpSpPr/>
            <p:nvPr userDrawn="1"/>
          </p:nvGrpSpPr>
          <p:grpSpPr>
            <a:xfrm>
              <a:off x="2870682" y="293017"/>
              <a:ext cx="556646" cy="240297"/>
              <a:chOff x="2870682" y="293017"/>
              <a:chExt cx="556646" cy="240297"/>
            </a:xfrm>
          </p:grpSpPr>
          <p:sp>
            <p:nvSpPr>
              <p:cNvPr id="22" name="Aitds5-2"/>
              <p:cNvSpPr/>
              <p:nvPr userDrawn="1"/>
            </p:nvSpPr>
            <p:spPr>
              <a:xfrm rot="1495425">
                <a:off x="3250595" y="293017"/>
                <a:ext cx="176733" cy="176733"/>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Aitds5-3"/>
              <p:cNvSpPr/>
              <p:nvPr userDrawn="1"/>
            </p:nvSpPr>
            <p:spPr>
              <a:xfrm rot="1495425">
                <a:off x="3057570" y="459536"/>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Aitds5-4"/>
              <p:cNvSpPr/>
              <p:nvPr userDrawn="1"/>
            </p:nvSpPr>
            <p:spPr>
              <a:xfrm rot="1495425">
                <a:off x="2959572" y="323195"/>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Aitds5-5"/>
              <p:cNvSpPr/>
              <p:nvPr userDrawn="1"/>
            </p:nvSpPr>
            <p:spPr>
              <a:xfrm rot="1495425" flipH="1" flipV="1">
                <a:off x="2870682" y="485691"/>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Aitds5-6"/>
              <p:cNvSpPr/>
              <p:nvPr userDrawn="1"/>
            </p:nvSpPr>
            <p:spPr>
              <a:xfrm rot="1495425" flipH="1" flipV="1">
                <a:off x="3120599" y="328160"/>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 name="TextBox 7"/>
          <p:cNvSpPr>
            <a:spLocks noChangeArrowheads="1"/>
          </p:cNvSpPr>
          <p:nvPr/>
        </p:nvSpPr>
        <p:spPr bwMode="auto">
          <a:xfrm>
            <a:off x="1759260" y="3655145"/>
            <a:ext cx="9234805"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6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脱贫攻坚成果举世瞩目，</a:t>
            </a:r>
            <a:r>
              <a:rPr lang="en-US" altLang="zh-CN" sz="1600" b="1" dirty="0">
                <a:solidFill>
                  <a:srgbClr val="C00000"/>
                </a:solidFill>
                <a:latin typeface="Impact MT Std" pitchFamily="34" charset="0"/>
                <a:ea typeface="微软雅黑" panose="020B0503020204020204" pitchFamily="34" charset="-122"/>
                <a:sym typeface="微软雅黑" panose="020B0503020204020204" pitchFamily="34" charset="-122"/>
              </a:rPr>
              <a:t>5575</a:t>
            </a:r>
            <a:r>
              <a:rPr lang="zh-CN" altLang="en-US" sz="1600" b="1" dirty="0">
                <a:solidFill>
                  <a:srgbClr val="C00000"/>
                </a:solidFill>
                <a:latin typeface="Impact MT Std" pitchFamily="34" charset="0"/>
                <a:ea typeface="微软雅黑" panose="020B0503020204020204" pitchFamily="34" charset="-122"/>
                <a:sym typeface="微软雅黑" panose="020B0503020204020204" pitchFamily="34" charset="-122"/>
              </a:rPr>
              <a:t>万</a:t>
            </a:r>
            <a:r>
              <a:rPr lang="zh-CN" altLang="en-US" sz="16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农村贫困人口实现脱贫，</a:t>
            </a:r>
            <a:r>
              <a:rPr lang="en-US" altLang="zh-CN" sz="1600" b="1" dirty="0">
                <a:solidFill>
                  <a:srgbClr val="C00000"/>
                </a:solidFill>
                <a:latin typeface="Impact MT Std" pitchFamily="34" charset="0"/>
                <a:ea typeface="微软雅黑" panose="020B0503020204020204" pitchFamily="34" charset="-122"/>
                <a:sym typeface="微软雅黑" panose="020B0503020204020204" pitchFamily="34" charset="-122"/>
              </a:rPr>
              <a:t>960</a:t>
            </a:r>
            <a:r>
              <a:rPr lang="zh-CN" altLang="en-US" sz="1600" b="1" dirty="0">
                <a:solidFill>
                  <a:srgbClr val="C00000"/>
                </a:solidFill>
                <a:latin typeface="Impact MT Std" pitchFamily="34" charset="0"/>
                <a:ea typeface="微软雅黑" panose="020B0503020204020204" pitchFamily="34" charset="-122"/>
                <a:sym typeface="微软雅黑" panose="020B0503020204020204" pitchFamily="34" charset="-122"/>
              </a:rPr>
              <a:t>多万</a:t>
            </a:r>
            <a:r>
              <a:rPr lang="zh-CN" altLang="en-US" sz="16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建档立卡贫困人口通过易地扶贫搬迁摆脱了“一方水土难养一方人”的困境，区域性整体贫困得到解决，完成了消除绝对贫困的艰巨任务。</a:t>
            </a:r>
            <a:endParaRPr kumimoji="0" lang="zh-CN" altLang="en-US" sz="16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28" name="圆角矩形 76"/>
          <p:cNvSpPr/>
          <p:nvPr/>
        </p:nvSpPr>
        <p:spPr>
          <a:xfrm>
            <a:off x="1101762" y="3590392"/>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29" name="组合 28"/>
          <p:cNvGrpSpPr/>
          <p:nvPr/>
        </p:nvGrpSpPr>
        <p:grpSpPr>
          <a:xfrm>
            <a:off x="895601" y="3535690"/>
            <a:ext cx="657499" cy="657499"/>
            <a:chOff x="1417067" y="4277724"/>
            <a:chExt cx="657499" cy="657499"/>
          </a:xfrm>
        </p:grpSpPr>
        <p:grpSp>
          <p:nvGrpSpPr>
            <p:cNvPr id="30" name="组合 2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2" name="椭圆 3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33" name="椭圆 3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31"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03</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34" name="TextBox 7"/>
          <p:cNvSpPr>
            <a:spLocks noChangeArrowheads="1"/>
          </p:cNvSpPr>
          <p:nvPr/>
        </p:nvSpPr>
        <p:spPr bwMode="auto">
          <a:xfrm>
            <a:off x="1759260" y="4536891"/>
            <a:ext cx="923480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农业现代化稳步推进，粮食生产</a:t>
            </a: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连年丰收</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35" name="圆角矩形 76"/>
          <p:cNvSpPr/>
          <p:nvPr/>
        </p:nvSpPr>
        <p:spPr>
          <a:xfrm>
            <a:off x="1101761" y="4397707"/>
            <a:ext cx="1010495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36" name="组合 35"/>
          <p:cNvGrpSpPr/>
          <p:nvPr/>
        </p:nvGrpSpPr>
        <p:grpSpPr>
          <a:xfrm>
            <a:off x="895601" y="4343005"/>
            <a:ext cx="657499" cy="657499"/>
            <a:chOff x="1417067" y="4277724"/>
            <a:chExt cx="657499" cy="657499"/>
          </a:xfrm>
        </p:grpSpPr>
        <p:grpSp>
          <p:nvGrpSpPr>
            <p:cNvPr id="37" name="组合 3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9" name="椭圆 38"/>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40" name="椭圆 39"/>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38"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04</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41" name="TextBox 7"/>
          <p:cNvSpPr>
            <a:spLocks noChangeArrowheads="1"/>
          </p:cNvSpPr>
          <p:nvPr/>
        </p:nvSpPr>
        <p:spPr bwMode="auto">
          <a:xfrm>
            <a:off x="1759260" y="5341161"/>
            <a:ext cx="9234805"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en-US" altLang="zh-CN" sz="1600" b="1" dirty="0">
                <a:solidFill>
                  <a:srgbClr val="C00000"/>
                </a:solidFill>
                <a:latin typeface="Impact MT Std" pitchFamily="34" charset="0"/>
                <a:ea typeface="微软雅黑" panose="020B0503020204020204" pitchFamily="34" charset="-122"/>
                <a:sym typeface="微软雅黑" panose="020B0503020204020204" pitchFamily="34" charset="-122"/>
              </a:rPr>
              <a:t>1</a:t>
            </a:r>
            <a:r>
              <a:rPr lang="zh-CN" altLang="en-US" sz="1600" b="1" dirty="0">
                <a:solidFill>
                  <a:srgbClr val="C00000"/>
                </a:solidFill>
                <a:latin typeface="Impact MT Std" pitchFamily="34" charset="0"/>
                <a:ea typeface="微软雅黑" panose="020B0503020204020204" pitchFamily="34" charset="-122"/>
                <a:sym typeface="微软雅黑" panose="020B0503020204020204" pitchFamily="34" charset="-122"/>
              </a:rPr>
              <a:t>亿</a:t>
            </a:r>
            <a:r>
              <a:rPr lang="zh-CN" altLang="en-US" sz="16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农业转移人口和其他常住人口在城镇落户目标顺利实现，城镇棚户区住房改造超过</a:t>
            </a:r>
            <a:r>
              <a:rPr lang="en-US" altLang="zh-CN" sz="1600" b="1" dirty="0">
                <a:solidFill>
                  <a:srgbClr val="C00000"/>
                </a:solidFill>
                <a:latin typeface="Impact MT Std" pitchFamily="34" charset="0"/>
                <a:ea typeface="微软雅黑" panose="020B0503020204020204" pitchFamily="34" charset="-122"/>
                <a:sym typeface="微软雅黑" panose="020B0503020204020204" pitchFamily="34" charset="-122"/>
              </a:rPr>
              <a:t>2100</a:t>
            </a:r>
            <a:r>
              <a:rPr lang="zh-CN" altLang="en-US" sz="1600" b="1" dirty="0">
                <a:solidFill>
                  <a:srgbClr val="C00000"/>
                </a:solidFill>
                <a:latin typeface="Impact MT Std" pitchFamily="34" charset="0"/>
                <a:ea typeface="微软雅黑" panose="020B0503020204020204" pitchFamily="34" charset="-122"/>
                <a:sym typeface="微软雅黑" panose="020B0503020204020204" pitchFamily="34" charset="-122"/>
              </a:rPr>
              <a:t>万套</a:t>
            </a:r>
            <a:r>
              <a:rPr lang="zh-CN" altLang="en-US" sz="16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a:t>
            </a:r>
            <a:endParaRPr kumimoji="0" lang="zh-CN" altLang="en-US" sz="16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43" name="圆角矩形 76"/>
          <p:cNvSpPr/>
          <p:nvPr/>
        </p:nvSpPr>
        <p:spPr>
          <a:xfrm>
            <a:off x="1101762" y="5180714"/>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44" name="组合 43"/>
          <p:cNvGrpSpPr/>
          <p:nvPr/>
        </p:nvGrpSpPr>
        <p:grpSpPr>
          <a:xfrm>
            <a:off x="895601" y="5126012"/>
            <a:ext cx="657499" cy="657499"/>
            <a:chOff x="1417067" y="4277724"/>
            <a:chExt cx="657499" cy="657499"/>
          </a:xfrm>
        </p:grpSpPr>
        <p:grpSp>
          <p:nvGrpSpPr>
            <p:cNvPr id="45" name="组合 44"/>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7" name="椭圆 46"/>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48" name="椭圆 47"/>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46"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05</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49" name="TextBox 7"/>
          <p:cNvSpPr>
            <a:spLocks noChangeArrowheads="1"/>
          </p:cNvSpPr>
          <p:nvPr/>
        </p:nvSpPr>
        <p:spPr bwMode="auto">
          <a:xfrm>
            <a:off x="1759260" y="6127213"/>
            <a:ext cx="923480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区域重大战略</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扎实推进。</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50" name="圆角矩形 76"/>
          <p:cNvSpPr/>
          <p:nvPr/>
        </p:nvSpPr>
        <p:spPr>
          <a:xfrm>
            <a:off x="1101761" y="5988029"/>
            <a:ext cx="1010495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51" name="组合 50"/>
          <p:cNvGrpSpPr/>
          <p:nvPr/>
        </p:nvGrpSpPr>
        <p:grpSpPr>
          <a:xfrm>
            <a:off x="895601" y="5933327"/>
            <a:ext cx="657499" cy="657499"/>
            <a:chOff x="1417067" y="4277724"/>
            <a:chExt cx="657499" cy="657499"/>
          </a:xfrm>
        </p:grpSpPr>
        <p:grpSp>
          <p:nvGrpSpPr>
            <p:cNvPr id="52" name="组合 51"/>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55" name="椭圆 5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53"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06</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2" presetClass="entr" presetSubtype="3" fill="hold" nodeType="withEffect" p14:presetBounceEnd="52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52000">
                                          <p:cBhvr additive="base">
                                            <p:cTn id="38" dur="2000" fill="hold"/>
                                            <p:tgtEl>
                                              <p:spTgt spid="17"/>
                                            </p:tgtEl>
                                            <p:attrNameLst>
                                              <p:attrName>ppt_x</p:attrName>
                                            </p:attrNameLst>
                                          </p:cBhvr>
                                          <p:tavLst>
                                            <p:tav tm="0">
                                              <p:val>
                                                <p:strVal val="1+#ppt_w/2"/>
                                              </p:val>
                                            </p:tav>
                                            <p:tav tm="100000">
                                              <p:val>
                                                <p:strVal val="#ppt_x"/>
                                              </p:val>
                                            </p:tav>
                                          </p:tavLst>
                                        </p:anim>
                                        <p:anim calcmode="lin" valueType="num" p14:bounceEnd="52000">
                                          <p:cBhvr additive="base">
                                            <p:cTn id="39" dur="2000" fill="hold"/>
                                            <p:tgtEl>
                                              <p:spTgt spid="17"/>
                                            </p:tgtEl>
                                            <p:attrNameLst>
                                              <p:attrName>ppt_y</p:attrName>
                                            </p:attrNameLst>
                                          </p:cBhvr>
                                          <p:tavLst>
                                            <p:tav tm="0">
                                              <p:val>
                                                <p:strVal val="0-#ppt_h/2"/>
                                              </p:val>
                                            </p:tav>
                                            <p:tav tm="100000">
                                              <p:val>
                                                <p:strVal val="#ppt_y"/>
                                              </p:val>
                                            </p:tav>
                                          </p:tavLst>
                                        </p:anim>
                                      </p:childTnLst>
                                    </p:cTn>
                                  </p:par>
                                  <p:par>
                                    <p:cTn id="40" presetID="22" presetClass="entr" presetSubtype="2"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par>
                                    <p:cTn id="43" presetID="22" presetClass="entr" presetSubtype="8"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childTnLst>
                              </p:cTn>
                            </p:par>
                            <p:par>
                              <p:cTn id="72" fill="hold">
                                <p:stCondLst>
                                  <p:cond delay="5500"/>
                                </p:stCondLst>
                                <p:childTnLst>
                                  <p:par>
                                    <p:cTn id="73" presetID="53" presetClass="entr" presetSubtype="16"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childTnLst>
                              </p:cTn>
                            </p:par>
                            <p:par>
                              <p:cTn id="78" fill="hold">
                                <p:stCondLst>
                                  <p:cond delay="6000"/>
                                </p:stCondLst>
                                <p:childTnLst>
                                  <p:par>
                                    <p:cTn id="79" presetID="53" presetClass="entr" presetSubtype="16" fill="hold" nodeType="after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p:cTn id="81" dur="500" fill="hold"/>
                                            <p:tgtEl>
                                              <p:spTgt spid="44"/>
                                            </p:tgtEl>
                                            <p:attrNameLst>
                                              <p:attrName>ppt_w</p:attrName>
                                            </p:attrNameLst>
                                          </p:cBhvr>
                                          <p:tavLst>
                                            <p:tav tm="0">
                                              <p:val>
                                                <p:fltVal val="0"/>
                                              </p:val>
                                            </p:tav>
                                            <p:tav tm="100000">
                                              <p:val>
                                                <p:strVal val="#ppt_w"/>
                                              </p:val>
                                            </p:tav>
                                          </p:tavLst>
                                        </p:anim>
                                        <p:anim calcmode="lin" valueType="num">
                                          <p:cBhvr>
                                            <p:cTn id="82" dur="500" fill="hold"/>
                                            <p:tgtEl>
                                              <p:spTgt spid="44"/>
                                            </p:tgtEl>
                                            <p:attrNameLst>
                                              <p:attrName>ppt_h</p:attrName>
                                            </p:attrNameLst>
                                          </p:cBhvr>
                                          <p:tavLst>
                                            <p:tav tm="0">
                                              <p:val>
                                                <p:fltVal val="0"/>
                                              </p:val>
                                            </p:tav>
                                            <p:tav tm="100000">
                                              <p:val>
                                                <p:strVal val="#ppt_h"/>
                                              </p:val>
                                            </p:tav>
                                          </p:tavLst>
                                        </p:anim>
                                        <p:animEffect transition="in" filter="fade">
                                          <p:cBhvr>
                                            <p:cTn id="83" dur="500"/>
                                            <p:tgtEl>
                                              <p:spTgt spid="44"/>
                                            </p:tgtEl>
                                          </p:cBhvr>
                                        </p:animEffect>
                                      </p:childTnLst>
                                    </p:cTn>
                                  </p:par>
                                </p:childTnLst>
                              </p:cTn>
                            </p:par>
                            <p:par>
                              <p:cTn id="84" fill="hold">
                                <p:stCondLst>
                                  <p:cond delay="6500"/>
                                </p:stCondLst>
                                <p:childTnLst>
                                  <p:par>
                                    <p:cTn id="85" presetID="22" presetClass="entr" presetSubtype="8"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left)">
                                          <p:cBhvr>
                                            <p:cTn id="87" dur="500"/>
                                            <p:tgtEl>
                                              <p:spTgt spid="43"/>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fltVal val="0"/>
                                              </p:val>
                                            </p:tav>
                                            <p:tav tm="100000">
                                              <p:val>
                                                <p:strVal val="#ppt_h"/>
                                              </p:val>
                                            </p:tav>
                                          </p:tavLst>
                                        </p:anim>
                                        <p:animEffect transition="in" filter="fade">
                                          <p:cBhvr>
                                            <p:cTn id="93" dur="500"/>
                                            <p:tgtEl>
                                              <p:spTgt spid="41"/>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p:cTn id="97" dur="500" fill="hold"/>
                                            <p:tgtEl>
                                              <p:spTgt spid="51"/>
                                            </p:tgtEl>
                                            <p:attrNameLst>
                                              <p:attrName>ppt_w</p:attrName>
                                            </p:attrNameLst>
                                          </p:cBhvr>
                                          <p:tavLst>
                                            <p:tav tm="0">
                                              <p:val>
                                                <p:fltVal val="0"/>
                                              </p:val>
                                            </p:tav>
                                            <p:tav tm="100000">
                                              <p:val>
                                                <p:strVal val="#ppt_w"/>
                                              </p:val>
                                            </p:tav>
                                          </p:tavLst>
                                        </p:anim>
                                        <p:anim calcmode="lin" valueType="num">
                                          <p:cBhvr>
                                            <p:cTn id="98" dur="500" fill="hold"/>
                                            <p:tgtEl>
                                              <p:spTgt spid="51"/>
                                            </p:tgtEl>
                                            <p:attrNameLst>
                                              <p:attrName>ppt_h</p:attrName>
                                            </p:attrNameLst>
                                          </p:cBhvr>
                                          <p:tavLst>
                                            <p:tav tm="0">
                                              <p:val>
                                                <p:fltVal val="0"/>
                                              </p:val>
                                            </p:tav>
                                            <p:tav tm="100000">
                                              <p:val>
                                                <p:strVal val="#ppt_h"/>
                                              </p:val>
                                            </p:tav>
                                          </p:tavLst>
                                        </p:anim>
                                        <p:animEffect transition="in" filter="fade">
                                          <p:cBhvr>
                                            <p:cTn id="99" dur="500"/>
                                            <p:tgtEl>
                                              <p:spTgt spid="51"/>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left)">
                                          <p:cBhvr>
                                            <p:cTn id="103" dur="500"/>
                                            <p:tgtEl>
                                              <p:spTgt spid="50"/>
                                            </p:tgtEl>
                                          </p:cBhvr>
                                        </p:animEffect>
                                      </p:childTnLst>
                                    </p:cTn>
                                  </p:par>
                                </p:childTnLst>
                              </p:cTn>
                            </p:par>
                            <p:par>
                              <p:cTn id="104" fill="hold">
                                <p:stCondLst>
                                  <p:cond delay="8500"/>
                                </p:stCondLst>
                                <p:childTnLst>
                                  <p:par>
                                    <p:cTn id="105" presetID="53" presetClass="entr" presetSubtype="16" fill="hold" grpId="0" nodeType="after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p:cTn id="107" dur="500" fill="hold"/>
                                            <p:tgtEl>
                                              <p:spTgt spid="49"/>
                                            </p:tgtEl>
                                            <p:attrNameLst>
                                              <p:attrName>ppt_w</p:attrName>
                                            </p:attrNameLst>
                                          </p:cBhvr>
                                          <p:tavLst>
                                            <p:tav tm="0">
                                              <p:val>
                                                <p:fltVal val="0"/>
                                              </p:val>
                                            </p:tav>
                                            <p:tav tm="100000">
                                              <p:val>
                                                <p:strVal val="#ppt_w"/>
                                              </p:val>
                                            </p:tav>
                                          </p:tavLst>
                                        </p:anim>
                                        <p:anim calcmode="lin" valueType="num">
                                          <p:cBhvr>
                                            <p:cTn id="108" dur="500" fill="hold"/>
                                            <p:tgtEl>
                                              <p:spTgt spid="49"/>
                                            </p:tgtEl>
                                            <p:attrNameLst>
                                              <p:attrName>ppt_h</p:attrName>
                                            </p:attrNameLst>
                                          </p:cBhvr>
                                          <p:tavLst>
                                            <p:tav tm="0">
                                              <p:val>
                                                <p:fltVal val="0"/>
                                              </p:val>
                                            </p:tav>
                                            <p:tav tm="100000">
                                              <p:val>
                                                <p:strVal val="#ppt_h"/>
                                              </p:val>
                                            </p:tav>
                                          </p:tavLst>
                                        </p:anim>
                                        <p:animEffect transition="in" filter="fade">
                                          <p:cBhvr>
                                            <p:cTn id="10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p:bldP spid="11" grpId="0" animBg="1"/>
          <p:bldP spid="18" grpId="0"/>
          <p:bldP spid="27" grpId="0"/>
          <p:bldP spid="28" grpId="0" animBg="1"/>
          <p:bldP spid="34" grpId="0"/>
          <p:bldP spid="35" grpId="0" animBg="1"/>
          <p:bldP spid="41" grpId="0"/>
          <p:bldP spid="43" grpId="0" animBg="1"/>
          <p:bldP spid="49" grpId="0"/>
          <p:bldP spid="5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2" presetClass="entr" presetSubtype="3"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2000" fill="hold"/>
                                            <p:tgtEl>
                                              <p:spTgt spid="17"/>
                                            </p:tgtEl>
                                            <p:attrNameLst>
                                              <p:attrName>ppt_x</p:attrName>
                                            </p:attrNameLst>
                                          </p:cBhvr>
                                          <p:tavLst>
                                            <p:tav tm="0">
                                              <p:val>
                                                <p:strVal val="1+#ppt_w/2"/>
                                              </p:val>
                                            </p:tav>
                                            <p:tav tm="100000">
                                              <p:val>
                                                <p:strVal val="#ppt_x"/>
                                              </p:val>
                                            </p:tav>
                                          </p:tavLst>
                                        </p:anim>
                                        <p:anim calcmode="lin" valueType="num">
                                          <p:cBhvr additive="base">
                                            <p:cTn id="39" dur="2000" fill="hold"/>
                                            <p:tgtEl>
                                              <p:spTgt spid="17"/>
                                            </p:tgtEl>
                                            <p:attrNameLst>
                                              <p:attrName>ppt_y</p:attrName>
                                            </p:attrNameLst>
                                          </p:cBhvr>
                                          <p:tavLst>
                                            <p:tav tm="0">
                                              <p:val>
                                                <p:strVal val="0-#ppt_h/2"/>
                                              </p:val>
                                            </p:tav>
                                            <p:tav tm="100000">
                                              <p:val>
                                                <p:strVal val="#ppt_y"/>
                                              </p:val>
                                            </p:tav>
                                          </p:tavLst>
                                        </p:anim>
                                      </p:childTnLst>
                                    </p:cTn>
                                  </p:par>
                                  <p:par>
                                    <p:cTn id="40" presetID="22" presetClass="entr" presetSubtype="2"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par>
                                    <p:cTn id="43" presetID="22" presetClass="entr" presetSubtype="8"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childTnLst>
                              </p:cTn>
                            </p:par>
                            <p:par>
                              <p:cTn id="72" fill="hold">
                                <p:stCondLst>
                                  <p:cond delay="5500"/>
                                </p:stCondLst>
                                <p:childTnLst>
                                  <p:par>
                                    <p:cTn id="73" presetID="53" presetClass="entr" presetSubtype="16"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childTnLst>
                              </p:cTn>
                            </p:par>
                            <p:par>
                              <p:cTn id="78" fill="hold">
                                <p:stCondLst>
                                  <p:cond delay="6000"/>
                                </p:stCondLst>
                                <p:childTnLst>
                                  <p:par>
                                    <p:cTn id="79" presetID="53" presetClass="entr" presetSubtype="16" fill="hold" nodeType="after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p:cTn id="81" dur="500" fill="hold"/>
                                            <p:tgtEl>
                                              <p:spTgt spid="44"/>
                                            </p:tgtEl>
                                            <p:attrNameLst>
                                              <p:attrName>ppt_w</p:attrName>
                                            </p:attrNameLst>
                                          </p:cBhvr>
                                          <p:tavLst>
                                            <p:tav tm="0">
                                              <p:val>
                                                <p:fltVal val="0"/>
                                              </p:val>
                                            </p:tav>
                                            <p:tav tm="100000">
                                              <p:val>
                                                <p:strVal val="#ppt_w"/>
                                              </p:val>
                                            </p:tav>
                                          </p:tavLst>
                                        </p:anim>
                                        <p:anim calcmode="lin" valueType="num">
                                          <p:cBhvr>
                                            <p:cTn id="82" dur="500" fill="hold"/>
                                            <p:tgtEl>
                                              <p:spTgt spid="44"/>
                                            </p:tgtEl>
                                            <p:attrNameLst>
                                              <p:attrName>ppt_h</p:attrName>
                                            </p:attrNameLst>
                                          </p:cBhvr>
                                          <p:tavLst>
                                            <p:tav tm="0">
                                              <p:val>
                                                <p:fltVal val="0"/>
                                              </p:val>
                                            </p:tav>
                                            <p:tav tm="100000">
                                              <p:val>
                                                <p:strVal val="#ppt_h"/>
                                              </p:val>
                                            </p:tav>
                                          </p:tavLst>
                                        </p:anim>
                                        <p:animEffect transition="in" filter="fade">
                                          <p:cBhvr>
                                            <p:cTn id="83" dur="500"/>
                                            <p:tgtEl>
                                              <p:spTgt spid="44"/>
                                            </p:tgtEl>
                                          </p:cBhvr>
                                        </p:animEffect>
                                      </p:childTnLst>
                                    </p:cTn>
                                  </p:par>
                                </p:childTnLst>
                              </p:cTn>
                            </p:par>
                            <p:par>
                              <p:cTn id="84" fill="hold">
                                <p:stCondLst>
                                  <p:cond delay="6500"/>
                                </p:stCondLst>
                                <p:childTnLst>
                                  <p:par>
                                    <p:cTn id="85" presetID="22" presetClass="entr" presetSubtype="8"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left)">
                                          <p:cBhvr>
                                            <p:cTn id="87" dur="500"/>
                                            <p:tgtEl>
                                              <p:spTgt spid="43"/>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fltVal val="0"/>
                                              </p:val>
                                            </p:tav>
                                            <p:tav tm="100000">
                                              <p:val>
                                                <p:strVal val="#ppt_h"/>
                                              </p:val>
                                            </p:tav>
                                          </p:tavLst>
                                        </p:anim>
                                        <p:animEffect transition="in" filter="fade">
                                          <p:cBhvr>
                                            <p:cTn id="93" dur="500"/>
                                            <p:tgtEl>
                                              <p:spTgt spid="41"/>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p:cTn id="97" dur="500" fill="hold"/>
                                            <p:tgtEl>
                                              <p:spTgt spid="51"/>
                                            </p:tgtEl>
                                            <p:attrNameLst>
                                              <p:attrName>ppt_w</p:attrName>
                                            </p:attrNameLst>
                                          </p:cBhvr>
                                          <p:tavLst>
                                            <p:tav tm="0">
                                              <p:val>
                                                <p:fltVal val="0"/>
                                              </p:val>
                                            </p:tav>
                                            <p:tav tm="100000">
                                              <p:val>
                                                <p:strVal val="#ppt_w"/>
                                              </p:val>
                                            </p:tav>
                                          </p:tavLst>
                                        </p:anim>
                                        <p:anim calcmode="lin" valueType="num">
                                          <p:cBhvr>
                                            <p:cTn id="98" dur="500" fill="hold"/>
                                            <p:tgtEl>
                                              <p:spTgt spid="51"/>
                                            </p:tgtEl>
                                            <p:attrNameLst>
                                              <p:attrName>ppt_h</p:attrName>
                                            </p:attrNameLst>
                                          </p:cBhvr>
                                          <p:tavLst>
                                            <p:tav tm="0">
                                              <p:val>
                                                <p:fltVal val="0"/>
                                              </p:val>
                                            </p:tav>
                                            <p:tav tm="100000">
                                              <p:val>
                                                <p:strVal val="#ppt_h"/>
                                              </p:val>
                                            </p:tav>
                                          </p:tavLst>
                                        </p:anim>
                                        <p:animEffect transition="in" filter="fade">
                                          <p:cBhvr>
                                            <p:cTn id="99" dur="500"/>
                                            <p:tgtEl>
                                              <p:spTgt spid="51"/>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left)">
                                          <p:cBhvr>
                                            <p:cTn id="103" dur="500"/>
                                            <p:tgtEl>
                                              <p:spTgt spid="50"/>
                                            </p:tgtEl>
                                          </p:cBhvr>
                                        </p:animEffect>
                                      </p:childTnLst>
                                    </p:cTn>
                                  </p:par>
                                </p:childTnLst>
                              </p:cTn>
                            </p:par>
                            <p:par>
                              <p:cTn id="104" fill="hold">
                                <p:stCondLst>
                                  <p:cond delay="8500"/>
                                </p:stCondLst>
                                <p:childTnLst>
                                  <p:par>
                                    <p:cTn id="105" presetID="53" presetClass="entr" presetSubtype="16" fill="hold" grpId="0" nodeType="after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p:cTn id="107" dur="500" fill="hold"/>
                                            <p:tgtEl>
                                              <p:spTgt spid="49"/>
                                            </p:tgtEl>
                                            <p:attrNameLst>
                                              <p:attrName>ppt_w</p:attrName>
                                            </p:attrNameLst>
                                          </p:cBhvr>
                                          <p:tavLst>
                                            <p:tav tm="0">
                                              <p:val>
                                                <p:fltVal val="0"/>
                                              </p:val>
                                            </p:tav>
                                            <p:tav tm="100000">
                                              <p:val>
                                                <p:strVal val="#ppt_w"/>
                                              </p:val>
                                            </p:tav>
                                          </p:tavLst>
                                        </p:anim>
                                        <p:anim calcmode="lin" valueType="num">
                                          <p:cBhvr>
                                            <p:cTn id="108" dur="500" fill="hold"/>
                                            <p:tgtEl>
                                              <p:spTgt spid="49"/>
                                            </p:tgtEl>
                                            <p:attrNameLst>
                                              <p:attrName>ppt_h</p:attrName>
                                            </p:attrNameLst>
                                          </p:cBhvr>
                                          <p:tavLst>
                                            <p:tav tm="0">
                                              <p:val>
                                                <p:fltVal val="0"/>
                                              </p:val>
                                            </p:tav>
                                            <p:tav tm="100000">
                                              <p:val>
                                                <p:strVal val="#ppt_h"/>
                                              </p:val>
                                            </p:tav>
                                          </p:tavLst>
                                        </p:anim>
                                        <p:animEffect transition="in" filter="fade">
                                          <p:cBhvr>
                                            <p:cTn id="10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p:bldP spid="11" grpId="0" animBg="1"/>
          <p:bldP spid="18" grpId="0"/>
          <p:bldP spid="27" grpId="0"/>
          <p:bldP spid="28" grpId="0" animBg="1"/>
          <p:bldP spid="34" grpId="0"/>
          <p:bldP spid="35" grpId="0" animBg="1"/>
          <p:bldP spid="41" grpId="0"/>
          <p:bldP spid="43" grpId="0" animBg="1"/>
          <p:bldP spid="49" grpId="0"/>
          <p:bldP spid="50"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TextBox 7"/>
          <p:cNvSpPr>
            <a:spLocks noChangeArrowheads="1"/>
          </p:cNvSpPr>
          <p:nvPr/>
        </p:nvSpPr>
        <p:spPr bwMode="auto">
          <a:xfrm>
            <a:off x="1759260" y="1536818"/>
            <a:ext cx="923480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污染防治力度加大，资源能源利用效率显著提升，生态环境明显改善。</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4" name="圆角矩形 76"/>
          <p:cNvSpPr/>
          <p:nvPr/>
        </p:nvSpPr>
        <p:spPr>
          <a:xfrm>
            <a:off x="1101762" y="1387002"/>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895601" y="1332300"/>
            <a:ext cx="657499" cy="657499"/>
            <a:chOff x="1417067" y="4277724"/>
            <a:chExt cx="657499" cy="657499"/>
          </a:xfrm>
        </p:grpSpPr>
        <p:grpSp>
          <p:nvGrpSpPr>
            <p:cNvPr id="6" name="组合 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8" name="椭圆 7"/>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9" name="椭圆 8"/>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7"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07</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10" name="TextBox 7"/>
          <p:cNvSpPr>
            <a:spLocks noChangeArrowheads="1"/>
          </p:cNvSpPr>
          <p:nvPr/>
        </p:nvSpPr>
        <p:spPr bwMode="auto">
          <a:xfrm>
            <a:off x="1759260" y="2236266"/>
            <a:ext cx="923480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金融风险</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处置取得重要阶段性成果。</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11" name="圆角矩形 76"/>
          <p:cNvSpPr/>
          <p:nvPr/>
        </p:nvSpPr>
        <p:spPr>
          <a:xfrm>
            <a:off x="1101762" y="2086450"/>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2" name="组合 11"/>
          <p:cNvGrpSpPr/>
          <p:nvPr/>
        </p:nvGrpSpPr>
        <p:grpSpPr>
          <a:xfrm>
            <a:off x="895601" y="2031748"/>
            <a:ext cx="657499" cy="657499"/>
            <a:chOff x="1417067" y="4277724"/>
            <a:chExt cx="657499" cy="657499"/>
          </a:xfrm>
        </p:grpSpPr>
        <p:grpSp>
          <p:nvGrpSpPr>
            <p:cNvPr id="13" name="组合 1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5" name="椭圆 14"/>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4"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08</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17" name="TextBox 7"/>
          <p:cNvSpPr>
            <a:spLocks noChangeArrowheads="1"/>
          </p:cNvSpPr>
          <p:nvPr/>
        </p:nvSpPr>
        <p:spPr bwMode="auto">
          <a:xfrm>
            <a:off x="1759260" y="2833043"/>
            <a:ext cx="923480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全面深化改革取得重大突破，供给侧结构性改革持续推进，</a:t>
            </a: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“放管服”</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改革不断深入，营商环境持续改善。</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18" name="圆角矩形 76"/>
          <p:cNvSpPr/>
          <p:nvPr/>
        </p:nvSpPr>
        <p:spPr>
          <a:xfrm>
            <a:off x="1101762" y="2789555"/>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9" name="组合 18"/>
          <p:cNvGrpSpPr/>
          <p:nvPr/>
        </p:nvGrpSpPr>
        <p:grpSpPr>
          <a:xfrm>
            <a:off x="895601" y="2734853"/>
            <a:ext cx="657499" cy="657499"/>
            <a:chOff x="1417067" y="4277724"/>
            <a:chExt cx="657499" cy="657499"/>
          </a:xfrm>
        </p:grpSpPr>
        <p:grpSp>
          <p:nvGrpSpPr>
            <p:cNvPr id="20" name="组合 1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2" name="椭圆 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21"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09</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24" name="TextBox 7"/>
          <p:cNvSpPr>
            <a:spLocks noChangeArrowheads="1"/>
          </p:cNvSpPr>
          <p:nvPr/>
        </p:nvSpPr>
        <p:spPr bwMode="auto">
          <a:xfrm>
            <a:off x="1759260" y="3638819"/>
            <a:ext cx="923480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对外开放</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持续扩大，共建“一带一路”成果丰硕。</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25" name="圆角矩形 76"/>
          <p:cNvSpPr/>
          <p:nvPr/>
        </p:nvSpPr>
        <p:spPr>
          <a:xfrm>
            <a:off x="1101762" y="3489003"/>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26" name="组合 25"/>
          <p:cNvGrpSpPr/>
          <p:nvPr/>
        </p:nvGrpSpPr>
        <p:grpSpPr>
          <a:xfrm>
            <a:off x="895601" y="3434301"/>
            <a:ext cx="657499" cy="657499"/>
            <a:chOff x="1417067" y="4277724"/>
            <a:chExt cx="657499" cy="657499"/>
          </a:xfrm>
        </p:grpSpPr>
        <p:grpSp>
          <p:nvGrpSpPr>
            <p:cNvPr id="27" name="组合 2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9" name="椭圆 28"/>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30" name="椭圆 29"/>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28"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10</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31" name="TextBox 7"/>
          <p:cNvSpPr>
            <a:spLocks noChangeArrowheads="1"/>
          </p:cNvSpPr>
          <p:nvPr/>
        </p:nvSpPr>
        <p:spPr bwMode="auto">
          <a:xfrm>
            <a:off x="1759260" y="4350439"/>
            <a:ext cx="923480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人民生活水平显著提高，城镇新增就业超过</a:t>
            </a:r>
            <a:r>
              <a:rPr lang="en-US" altLang="zh-CN" sz="1700" b="1" dirty="0">
                <a:solidFill>
                  <a:srgbClr val="C00000"/>
                </a:solidFill>
                <a:latin typeface="Impact MT Std" pitchFamily="34" charset="0"/>
                <a:ea typeface="微软雅黑" panose="020B0503020204020204" pitchFamily="34" charset="-122"/>
                <a:sym typeface="微软雅黑" panose="020B0503020204020204" pitchFamily="34" charset="-122"/>
              </a:rPr>
              <a:t>6000</a:t>
            </a: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万人</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，建成世界上规模最大的社会保障体系。</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32" name="圆角矩形 76"/>
          <p:cNvSpPr/>
          <p:nvPr/>
        </p:nvSpPr>
        <p:spPr>
          <a:xfrm>
            <a:off x="1101762" y="4200623"/>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33" name="组合 32"/>
          <p:cNvGrpSpPr/>
          <p:nvPr/>
        </p:nvGrpSpPr>
        <p:grpSpPr>
          <a:xfrm>
            <a:off x="895601" y="4145921"/>
            <a:ext cx="657499" cy="657499"/>
            <a:chOff x="1417067" y="4277724"/>
            <a:chExt cx="657499" cy="657499"/>
          </a:xfrm>
        </p:grpSpPr>
        <p:grpSp>
          <p:nvGrpSpPr>
            <p:cNvPr id="34" name="组合 3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椭圆 35"/>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37" name="椭圆 36"/>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35"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11</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38" name="TextBox 7"/>
          <p:cNvSpPr>
            <a:spLocks noChangeArrowheads="1"/>
          </p:cNvSpPr>
          <p:nvPr/>
        </p:nvSpPr>
        <p:spPr bwMode="auto">
          <a:xfrm>
            <a:off x="1759260" y="4932927"/>
            <a:ext cx="923480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教育、卫生、文化</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等领域发展取得新成就，教育公平和质量较大提升，医疗卫生事业加快发展，文化事业和文化产业繁荣发展。</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39" name="圆角矩形 76"/>
          <p:cNvSpPr/>
          <p:nvPr/>
        </p:nvSpPr>
        <p:spPr>
          <a:xfrm>
            <a:off x="1101762" y="4900071"/>
            <a:ext cx="101049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40" name="组合 39"/>
          <p:cNvGrpSpPr/>
          <p:nvPr/>
        </p:nvGrpSpPr>
        <p:grpSpPr>
          <a:xfrm>
            <a:off x="895601" y="4845369"/>
            <a:ext cx="657499" cy="657499"/>
            <a:chOff x="1417067" y="4277724"/>
            <a:chExt cx="657499" cy="657499"/>
          </a:xfrm>
        </p:grpSpPr>
        <p:grpSp>
          <p:nvGrpSpPr>
            <p:cNvPr id="41" name="组合 40"/>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4" name="椭圆 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45" name="椭圆 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43"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12</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46" name="TextBox 7"/>
          <p:cNvSpPr>
            <a:spLocks noChangeArrowheads="1"/>
          </p:cNvSpPr>
          <p:nvPr/>
        </p:nvSpPr>
        <p:spPr bwMode="auto">
          <a:xfrm>
            <a:off x="1759260" y="5747029"/>
            <a:ext cx="3525121"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国防和军队</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建设水平大幅提升。</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47" name="圆角矩形 76"/>
          <p:cNvSpPr/>
          <p:nvPr/>
        </p:nvSpPr>
        <p:spPr>
          <a:xfrm>
            <a:off x="1101762" y="5618479"/>
            <a:ext cx="4597289"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48" name="组合 47"/>
          <p:cNvGrpSpPr/>
          <p:nvPr/>
        </p:nvGrpSpPr>
        <p:grpSpPr>
          <a:xfrm>
            <a:off x="895601" y="5563777"/>
            <a:ext cx="657499" cy="657499"/>
            <a:chOff x="1417067" y="4277724"/>
            <a:chExt cx="657499" cy="657499"/>
          </a:xfrm>
        </p:grpSpPr>
        <p:grpSp>
          <p:nvGrpSpPr>
            <p:cNvPr id="49" name="组合 48"/>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52" name="椭圆 51"/>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50"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13</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53" name="TextBox 7"/>
          <p:cNvSpPr>
            <a:spLocks noChangeArrowheads="1"/>
          </p:cNvSpPr>
          <p:nvPr/>
        </p:nvSpPr>
        <p:spPr bwMode="auto">
          <a:xfrm>
            <a:off x="7266925" y="5747029"/>
            <a:ext cx="372714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700" b="1" dirty="0">
                <a:solidFill>
                  <a:srgbClr val="C00000"/>
                </a:solidFill>
                <a:latin typeface="Impact MT Std" pitchFamily="34" charset="0"/>
                <a:ea typeface="微软雅黑" panose="020B0503020204020204" pitchFamily="34" charset="-122"/>
                <a:sym typeface="微软雅黑" panose="020B0503020204020204" pitchFamily="34" charset="-122"/>
              </a:rPr>
              <a:t>国家安全</a:t>
            </a:r>
            <a:r>
              <a:rPr lang="zh-CN" altLang="en-US" sz="1700" dirty="0">
                <a:solidFill>
                  <a:srgbClr val="E7E6E6">
                    <a:lumMod val="25000"/>
                  </a:srgbClr>
                </a:solidFill>
                <a:latin typeface="Impact MT Std" pitchFamily="34" charset="0"/>
                <a:ea typeface="微软雅黑" panose="020B0503020204020204" pitchFamily="34" charset="-122"/>
                <a:sym typeface="微软雅黑" panose="020B0503020204020204" pitchFamily="34" charset="-122"/>
              </a:rPr>
              <a:t>全面加强，社会保持和谐稳定。</a:t>
            </a:r>
            <a:endParaRPr kumimoji="0" lang="zh-CN" altLang="en-US" sz="1700" b="1" i="0" u="none" strike="noStrike" kern="1200" cap="none" spc="0" normalizeH="0" baseline="0" noProof="0" dirty="0">
              <a:ln>
                <a:noFill/>
              </a:ln>
              <a:solidFill>
                <a:srgbClr val="C00000"/>
              </a:solidFill>
              <a:effectLst/>
              <a:uLnTx/>
              <a:uFillTx/>
              <a:latin typeface="Impact MT Std" pitchFamily="34" charset="0"/>
              <a:ea typeface="微软雅黑" panose="020B0503020204020204" pitchFamily="34" charset="-122"/>
              <a:sym typeface="微软雅黑" panose="020B0503020204020204" pitchFamily="34" charset="-122"/>
            </a:endParaRPr>
          </a:p>
        </p:txBody>
      </p:sp>
      <p:sp>
        <p:nvSpPr>
          <p:cNvPr id="54" name="圆角矩形 76"/>
          <p:cNvSpPr/>
          <p:nvPr/>
        </p:nvSpPr>
        <p:spPr>
          <a:xfrm>
            <a:off x="6609427" y="5618479"/>
            <a:ext cx="4597289"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55" name="组合 54"/>
          <p:cNvGrpSpPr/>
          <p:nvPr/>
        </p:nvGrpSpPr>
        <p:grpSpPr>
          <a:xfrm>
            <a:off x="6403266" y="5563777"/>
            <a:ext cx="657499" cy="657499"/>
            <a:chOff x="1417067" y="4277724"/>
            <a:chExt cx="657499" cy="657499"/>
          </a:xfrm>
        </p:grpSpPr>
        <p:grpSp>
          <p:nvGrpSpPr>
            <p:cNvPr id="56" name="组合 5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59" name="椭圆 58"/>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57" name="TextBox 7"/>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14</a:t>
              </a:r>
              <a:endParaRPr kumimoji="0" lang="zh-CN" altLang="en-US" sz="200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par>
                          <p:cTn id="68" fill="hold">
                            <p:stCondLst>
                              <p:cond delay="6000"/>
                            </p:stCondLst>
                            <p:childTnLst>
                              <p:par>
                                <p:cTn id="69" presetID="53" presetClass="entr" presetSubtype="16"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p:cTn id="71" dur="500" fill="hold"/>
                                        <p:tgtEl>
                                          <p:spTgt spid="33"/>
                                        </p:tgtEl>
                                        <p:attrNameLst>
                                          <p:attrName>ppt_w</p:attrName>
                                        </p:attrNameLst>
                                      </p:cBhvr>
                                      <p:tavLst>
                                        <p:tav tm="0">
                                          <p:val>
                                            <p:fltVal val="0"/>
                                          </p:val>
                                        </p:tav>
                                        <p:tav tm="100000">
                                          <p:val>
                                            <p:strVal val="#ppt_w"/>
                                          </p:val>
                                        </p:tav>
                                      </p:tavLst>
                                    </p:anim>
                                    <p:anim calcmode="lin" valueType="num">
                                      <p:cBhvr>
                                        <p:cTn id="72" dur="500" fill="hold"/>
                                        <p:tgtEl>
                                          <p:spTgt spid="33"/>
                                        </p:tgtEl>
                                        <p:attrNameLst>
                                          <p:attrName>ppt_h</p:attrName>
                                        </p:attrNameLst>
                                      </p:cBhvr>
                                      <p:tavLst>
                                        <p:tav tm="0">
                                          <p:val>
                                            <p:fltVal val="0"/>
                                          </p:val>
                                        </p:tav>
                                        <p:tav tm="100000">
                                          <p:val>
                                            <p:strVal val="#ppt_h"/>
                                          </p:val>
                                        </p:tav>
                                      </p:tavLst>
                                    </p:anim>
                                    <p:animEffect transition="in" filter="fade">
                                      <p:cBhvr>
                                        <p:cTn id="73" dur="500"/>
                                        <p:tgtEl>
                                          <p:spTgt spid="33"/>
                                        </p:tgtEl>
                                      </p:cBhvr>
                                    </p:animEffect>
                                  </p:childTnLst>
                                </p:cTn>
                              </p:par>
                            </p:childTnLst>
                          </p:cTn>
                        </p:par>
                        <p:par>
                          <p:cTn id="74" fill="hold">
                            <p:stCondLst>
                              <p:cond delay="6500"/>
                            </p:stCondLst>
                            <p:childTnLst>
                              <p:par>
                                <p:cTn id="75" presetID="22" presetClass="entr" presetSubtype="8"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left)">
                                      <p:cBhvr>
                                        <p:cTn id="77" dur="500"/>
                                        <p:tgtEl>
                                          <p:spTgt spid="32"/>
                                        </p:tgtEl>
                                      </p:cBhvr>
                                    </p:animEffect>
                                  </p:childTnLst>
                                </p:cTn>
                              </p:par>
                            </p:childTnLst>
                          </p:cTn>
                        </p:par>
                        <p:par>
                          <p:cTn id="78" fill="hold">
                            <p:stCondLst>
                              <p:cond delay="7000"/>
                            </p:stCondLst>
                            <p:childTnLst>
                              <p:par>
                                <p:cTn id="79" presetID="53" presetClass="entr" presetSubtype="16"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animEffect transition="in" filter="fade">
                                      <p:cBhvr>
                                        <p:cTn id="83" dur="500"/>
                                        <p:tgtEl>
                                          <p:spTgt spid="31"/>
                                        </p:tgtEl>
                                      </p:cBhvr>
                                    </p:animEffect>
                                  </p:childTnLst>
                                </p:cTn>
                              </p:par>
                            </p:childTnLst>
                          </p:cTn>
                        </p:par>
                        <p:par>
                          <p:cTn id="84" fill="hold">
                            <p:stCondLst>
                              <p:cond delay="7500"/>
                            </p:stCondLst>
                            <p:childTnLst>
                              <p:par>
                                <p:cTn id="85" presetID="53" presetClass="entr" presetSubtype="16" fill="hold" nodeType="after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p:cTn id="87" dur="500" fill="hold"/>
                                        <p:tgtEl>
                                          <p:spTgt spid="40"/>
                                        </p:tgtEl>
                                        <p:attrNameLst>
                                          <p:attrName>ppt_w</p:attrName>
                                        </p:attrNameLst>
                                      </p:cBhvr>
                                      <p:tavLst>
                                        <p:tav tm="0">
                                          <p:val>
                                            <p:fltVal val="0"/>
                                          </p:val>
                                        </p:tav>
                                        <p:tav tm="100000">
                                          <p:val>
                                            <p:strVal val="#ppt_w"/>
                                          </p:val>
                                        </p:tav>
                                      </p:tavLst>
                                    </p:anim>
                                    <p:anim calcmode="lin" valueType="num">
                                      <p:cBhvr>
                                        <p:cTn id="88" dur="500" fill="hold"/>
                                        <p:tgtEl>
                                          <p:spTgt spid="40"/>
                                        </p:tgtEl>
                                        <p:attrNameLst>
                                          <p:attrName>ppt_h</p:attrName>
                                        </p:attrNameLst>
                                      </p:cBhvr>
                                      <p:tavLst>
                                        <p:tav tm="0">
                                          <p:val>
                                            <p:fltVal val="0"/>
                                          </p:val>
                                        </p:tav>
                                        <p:tav tm="100000">
                                          <p:val>
                                            <p:strVal val="#ppt_h"/>
                                          </p:val>
                                        </p:tav>
                                      </p:tavLst>
                                    </p:anim>
                                    <p:animEffect transition="in" filter="fade">
                                      <p:cBhvr>
                                        <p:cTn id="89" dur="500"/>
                                        <p:tgtEl>
                                          <p:spTgt spid="40"/>
                                        </p:tgtEl>
                                      </p:cBhvr>
                                    </p:animEffect>
                                  </p:childTnLst>
                                </p:cTn>
                              </p:par>
                            </p:childTnLst>
                          </p:cTn>
                        </p:par>
                        <p:par>
                          <p:cTn id="90" fill="hold">
                            <p:stCondLst>
                              <p:cond delay="8000"/>
                            </p:stCondLst>
                            <p:childTnLst>
                              <p:par>
                                <p:cTn id="91" presetID="22" presetClass="entr" presetSubtype="8"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left)">
                                      <p:cBhvr>
                                        <p:cTn id="93" dur="500"/>
                                        <p:tgtEl>
                                          <p:spTgt spid="39"/>
                                        </p:tgtEl>
                                      </p:cBhvr>
                                    </p:animEffect>
                                  </p:childTnLst>
                                </p:cTn>
                              </p:par>
                            </p:childTnLst>
                          </p:cTn>
                        </p:par>
                        <p:par>
                          <p:cTn id="94" fill="hold">
                            <p:stCondLst>
                              <p:cond delay="8500"/>
                            </p:stCondLst>
                            <p:childTnLst>
                              <p:par>
                                <p:cTn id="95" presetID="53" presetClass="entr" presetSubtype="16" fill="hold" grpId="0" nodeType="after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500" fill="hold"/>
                                        <p:tgtEl>
                                          <p:spTgt spid="38"/>
                                        </p:tgtEl>
                                        <p:attrNameLst>
                                          <p:attrName>ppt_w</p:attrName>
                                        </p:attrNameLst>
                                      </p:cBhvr>
                                      <p:tavLst>
                                        <p:tav tm="0">
                                          <p:val>
                                            <p:fltVal val="0"/>
                                          </p:val>
                                        </p:tav>
                                        <p:tav tm="100000">
                                          <p:val>
                                            <p:strVal val="#ppt_w"/>
                                          </p:val>
                                        </p:tav>
                                      </p:tavLst>
                                    </p:anim>
                                    <p:anim calcmode="lin" valueType="num">
                                      <p:cBhvr>
                                        <p:cTn id="98" dur="500" fill="hold"/>
                                        <p:tgtEl>
                                          <p:spTgt spid="38"/>
                                        </p:tgtEl>
                                        <p:attrNameLst>
                                          <p:attrName>ppt_h</p:attrName>
                                        </p:attrNameLst>
                                      </p:cBhvr>
                                      <p:tavLst>
                                        <p:tav tm="0">
                                          <p:val>
                                            <p:fltVal val="0"/>
                                          </p:val>
                                        </p:tav>
                                        <p:tav tm="100000">
                                          <p:val>
                                            <p:strVal val="#ppt_h"/>
                                          </p:val>
                                        </p:tav>
                                      </p:tavLst>
                                    </p:anim>
                                    <p:animEffect transition="in" filter="fade">
                                      <p:cBhvr>
                                        <p:cTn id="99" dur="500"/>
                                        <p:tgtEl>
                                          <p:spTgt spid="38"/>
                                        </p:tgtEl>
                                      </p:cBhvr>
                                    </p:animEffect>
                                  </p:childTnLst>
                                </p:cTn>
                              </p:par>
                            </p:childTnLst>
                          </p:cTn>
                        </p:par>
                        <p:par>
                          <p:cTn id="100" fill="hold">
                            <p:stCondLst>
                              <p:cond delay="9000"/>
                            </p:stCondLst>
                            <p:childTnLst>
                              <p:par>
                                <p:cTn id="101" presetID="53" presetClass="entr" presetSubtype="16" fill="hold" nodeType="afterEffect">
                                  <p:stCondLst>
                                    <p:cond delay="0"/>
                                  </p:stCondLst>
                                  <p:childTnLst>
                                    <p:set>
                                      <p:cBhvr>
                                        <p:cTn id="102" dur="1" fill="hold">
                                          <p:stCondLst>
                                            <p:cond delay="0"/>
                                          </p:stCondLst>
                                        </p:cTn>
                                        <p:tgtEl>
                                          <p:spTgt spid="48"/>
                                        </p:tgtEl>
                                        <p:attrNameLst>
                                          <p:attrName>style.visibility</p:attrName>
                                        </p:attrNameLst>
                                      </p:cBhvr>
                                      <p:to>
                                        <p:strVal val="visible"/>
                                      </p:to>
                                    </p:set>
                                    <p:anim calcmode="lin" valueType="num">
                                      <p:cBhvr>
                                        <p:cTn id="103" dur="500" fill="hold"/>
                                        <p:tgtEl>
                                          <p:spTgt spid="48"/>
                                        </p:tgtEl>
                                        <p:attrNameLst>
                                          <p:attrName>ppt_w</p:attrName>
                                        </p:attrNameLst>
                                      </p:cBhvr>
                                      <p:tavLst>
                                        <p:tav tm="0">
                                          <p:val>
                                            <p:fltVal val="0"/>
                                          </p:val>
                                        </p:tav>
                                        <p:tav tm="100000">
                                          <p:val>
                                            <p:strVal val="#ppt_w"/>
                                          </p:val>
                                        </p:tav>
                                      </p:tavLst>
                                    </p:anim>
                                    <p:anim calcmode="lin" valueType="num">
                                      <p:cBhvr>
                                        <p:cTn id="104" dur="500" fill="hold"/>
                                        <p:tgtEl>
                                          <p:spTgt spid="48"/>
                                        </p:tgtEl>
                                        <p:attrNameLst>
                                          <p:attrName>ppt_h</p:attrName>
                                        </p:attrNameLst>
                                      </p:cBhvr>
                                      <p:tavLst>
                                        <p:tav tm="0">
                                          <p:val>
                                            <p:fltVal val="0"/>
                                          </p:val>
                                        </p:tav>
                                        <p:tav tm="100000">
                                          <p:val>
                                            <p:strVal val="#ppt_h"/>
                                          </p:val>
                                        </p:tav>
                                      </p:tavLst>
                                    </p:anim>
                                    <p:animEffect transition="in" filter="fade">
                                      <p:cBhvr>
                                        <p:cTn id="105" dur="500"/>
                                        <p:tgtEl>
                                          <p:spTgt spid="48"/>
                                        </p:tgtEl>
                                      </p:cBhvr>
                                    </p:animEffect>
                                  </p:childTnLst>
                                </p:cTn>
                              </p:par>
                            </p:childTnLst>
                          </p:cTn>
                        </p:par>
                        <p:par>
                          <p:cTn id="106" fill="hold">
                            <p:stCondLst>
                              <p:cond delay="9500"/>
                            </p:stCondLst>
                            <p:childTnLst>
                              <p:par>
                                <p:cTn id="107" presetID="22" presetClass="entr" presetSubtype="8"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left)">
                                      <p:cBhvr>
                                        <p:cTn id="109" dur="500"/>
                                        <p:tgtEl>
                                          <p:spTgt spid="47"/>
                                        </p:tgtEl>
                                      </p:cBhvr>
                                    </p:animEffect>
                                  </p:childTnLst>
                                </p:cTn>
                              </p:par>
                            </p:childTnLst>
                          </p:cTn>
                        </p:par>
                        <p:par>
                          <p:cTn id="110" fill="hold">
                            <p:stCondLst>
                              <p:cond delay="10000"/>
                            </p:stCondLst>
                            <p:childTnLst>
                              <p:par>
                                <p:cTn id="111" presetID="53" presetClass="entr" presetSubtype="16" fill="hold" grpId="0" nodeType="afterEffect">
                                  <p:stCondLst>
                                    <p:cond delay="0"/>
                                  </p:stCondLst>
                                  <p:childTnLst>
                                    <p:set>
                                      <p:cBhvr>
                                        <p:cTn id="112" dur="1" fill="hold">
                                          <p:stCondLst>
                                            <p:cond delay="0"/>
                                          </p:stCondLst>
                                        </p:cTn>
                                        <p:tgtEl>
                                          <p:spTgt spid="46"/>
                                        </p:tgtEl>
                                        <p:attrNameLst>
                                          <p:attrName>style.visibility</p:attrName>
                                        </p:attrNameLst>
                                      </p:cBhvr>
                                      <p:to>
                                        <p:strVal val="visible"/>
                                      </p:to>
                                    </p:set>
                                    <p:anim calcmode="lin" valueType="num">
                                      <p:cBhvr>
                                        <p:cTn id="113" dur="500" fill="hold"/>
                                        <p:tgtEl>
                                          <p:spTgt spid="46"/>
                                        </p:tgtEl>
                                        <p:attrNameLst>
                                          <p:attrName>ppt_w</p:attrName>
                                        </p:attrNameLst>
                                      </p:cBhvr>
                                      <p:tavLst>
                                        <p:tav tm="0">
                                          <p:val>
                                            <p:fltVal val="0"/>
                                          </p:val>
                                        </p:tav>
                                        <p:tav tm="100000">
                                          <p:val>
                                            <p:strVal val="#ppt_w"/>
                                          </p:val>
                                        </p:tav>
                                      </p:tavLst>
                                    </p:anim>
                                    <p:anim calcmode="lin" valueType="num">
                                      <p:cBhvr>
                                        <p:cTn id="114" dur="500" fill="hold"/>
                                        <p:tgtEl>
                                          <p:spTgt spid="46"/>
                                        </p:tgtEl>
                                        <p:attrNameLst>
                                          <p:attrName>ppt_h</p:attrName>
                                        </p:attrNameLst>
                                      </p:cBhvr>
                                      <p:tavLst>
                                        <p:tav tm="0">
                                          <p:val>
                                            <p:fltVal val="0"/>
                                          </p:val>
                                        </p:tav>
                                        <p:tav tm="100000">
                                          <p:val>
                                            <p:strVal val="#ppt_h"/>
                                          </p:val>
                                        </p:tav>
                                      </p:tavLst>
                                    </p:anim>
                                    <p:animEffect transition="in" filter="fade">
                                      <p:cBhvr>
                                        <p:cTn id="115" dur="500"/>
                                        <p:tgtEl>
                                          <p:spTgt spid="46"/>
                                        </p:tgtEl>
                                      </p:cBhvr>
                                    </p:animEffect>
                                  </p:childTnLst>
                                </p:cTn>
                              </p:par>
                            </p:childTnLst>
                          </p:cTn>
                        </p:par>
                        <p:par>
                          <p:cTn id="116" fill="hold">
                            <p:stCondLst>
                              <p:cond delay="10500"/>
                            </p:stCondLst>
                            <p:childTnLst>
                              <p:par>
                                <p:cTn id="117" presetID="53" presetClass="entr" presetSubtype="16" fill="hold" nodeType="after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p:cTn id="119" dur="500" fill="hold"/>
                                        <p:tgtEl>
                                          <p:spTgt spid="55"/>
                                        </p:tgtEl>
                                        <p:attrNameLst>
                                          <p:attrName>ppt_w</p:attrName>
                                        </p:attrNameLst>
                                      </p:cBhvr>
                                      <p:tavLst>
                                        <p:tav tm="0">
                                          <p:val>
                                            <p:fltVal val="0"/>
                                          </p:val>
                                        </p:tav>
                                        <p:tav tm="100000">
                                          <p:val>
                                            <p:strVal val="#ppt_w"/>
                                          </p:val>
                                        </p:tav>
                                      </p:tavLst>
                                    </p:anim>
                                    <p:anim calcmode="lin" valueType="num">
                                      <p:cBhvr>
                                        <p:cTn id="120" dur="500" fill="hold"/>
                                        <p:tgtEl>
                                          <p:spTgt spid="55"/>
                                        </p:tgtEl>
                                        <p:attrNameLst>
                                          <p:attrName>ppt_h</p:attrName>
                                        </p:attrNameLst>
                                      </p:cBhvr>
                                      <p:tavLst>
                                        <p:tav tm="0">
                                          <p:val>
                                            <p:fltVal val="0"/>
                                          </p:val>
                                        </p:tav>
                                        <p:tav tm="100000">
                                          <p:val>
                                            <p:strVal val="#ppt_h"/>
                                          </p:val>
                                        </p:tav>
                                      </p:tavLst>
                                    </p:anim>
                                    <p:animEffect transition="in" filter="fade">
                                      <p:cBhvr>
                                        <p:cTn id="121" dur="500"/>
                                        <p:tgtEl>
                                          <p:spTgt spid="55"/>
                                        </p:tgtEl>
                                      </p:cBhvr>
                                    </p:animEffect>
                                  </p:childTnLst>
                                </p:cTn>
                              </p:par>
                            </p:childTnLst>
                          </p:cTn>
                        </p:par>
                        <p:par>
                          <p:cTn id="122" fill="hold">
                            <p:stCondLst>
                              <p:cond delay="11000"/>
                            </p:stCondLst>
                            <p:childTnLst>
                              <p:par>
                                <p:cTn id="123" presetID="22" presetClass="entr" presetSubtype="8" fill="hold" grpId="0" nodeType="afterEffect">
                                  <p:stCondLst>
                                    <p:cond delay="0"/>
                                  </p:stCondLst>
                                  <p:childTnLst>
                                    <p:set>
                                      <p:cBhvr>
                                        <p:cTn id="124" dur="1" fill="hold">
                                          <p:stCondLst>
                                            <p:cond delay="0"/>
                                          </p:stCondLst>
                                        </p:cTn>
                                        <p:tgtEl>
                                          <p:spTgt spid="54"/>
                                        </p:tgtEl>
                                        <p:attrNameLst>
                                          <p:attrName>style.visibility</p:attrName>
                                        </p:attrNameLst>
                                      </p:cBhvr>
                                      <p:to>
                                        <p:strVal val="visible"/>
                                      </p:to>
                                    </p:set>
                                    <p:animEffect transition="in" filter="wipe(left)">
                                      <p:cBhvr>
                                        <p:cTn id="125" dur="500"/>
                                        <p:tgtEl>
                                          <p:spTgt spid="54"/>
                                        </p:tgtEl>
                                      </p:cBhvr>
                                    </p:animEffect>
                                  </p:childTnLst>
                                </p:cTn>
                              </p:par>
                            </p:childTnLst>
                          </p:cTn>
                        </p:par>
                        <p:par>
                          <p:cTn id="126" fill="hold">
                            <p:stCondLst>
                              <p:cond delay="11500"/>
                            </p:stCondLst>
                            <p:childTnLst>
                              <p:par>
                                <p:cTn id="127" presetID="53" presetClass="entr" presetSubtype="16" fill="hold" grpId="0" nodeType="afterEffect">
                                  <p:stCondLst>
                                    <p:cond delay="0"/>
                                  </p:stCondLst>
                                  <p:childTnLst>
                                    <p:set>
                                      <p:cBhvr>
                                        <p:cTn id="128" dur="1" fill="hold">
                                          <p:stCondLst>
                                            <p:cond delay="0"/>
                                          </p:stCondLst>
                                        </p:cTn>
                                        <p:tgtEl>
                                          <p:spTgt spid="53"/>
                                        </p:tgtEl>
                                        <p:attrNameLst>
                                          <p:attrName>style.visibility</p:attrName>
                                        </p:attrNameLst>
                                      </p:cBhvr>
                                      <p:to>
                                        <p:strVal val="visible"/>
                                      </p:to>
                                    </p:set>
                                    <p:anim calcmode="lin" valueType="num">
                                      <p:cBhvr>
                                        <p:cTn id="129" dur="500" fill="hold"/>
                                        <p:tgtEl>
                                          <p:spTgt spid="53"/>
                                        </p:tgtEl>
                                        <p:attrNameLst>
                                          <p:attrName>ppt_w</p:attrName>
                                        </p:attrNameLst>
                                      </p:cBhvr>
                                      <p:tavLst>
                                        <p:tav tm="0">
                                          <p:val>
                                            <p:fltVal val="0"/>
                                          </p:val>
                                        </p:tav>
                                        <p:tav tm="100000">
                                          <p:val>
                                            <p:strVal val="#ppt_w"/>
                                          </p:val>
                                        </p:tav>
                                      </p:tavLst>
                                    </p:anim>
                                    <p:anim calcmode="lin" valueType="num">
                                      <p:cBhvr>
                                        <p:cTn id="130" dur="500" fill="hold"/>
                                        <p:tgtEl>
                                          <p:spTgt spid="53"/>
                                        </p:tgtEl>
                                        <p:attrNameLst>
                                          <p:attrName>ppt_h</p:attrName>
                                        </p:attrNameLst>
                                      </p:cBhvr>
                                      <p:tavLst>
                                        <p:tav tm="0">
                                          <p:val>
                                            <p:fltVal val="0"/>
                                          </p:val>
                                        </p:tav>
                                        <p:tav tm="100000">
                                          <p:val>
                                            <p:strVal val="#ppt_h"/>
                                          </p:val>
                                        </p:tav>
                                      </p:tavLst>
                                    </p:anim>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p:bldP spid="11" grpId="0" animBg="1"/>
      <p:bldP spid="17" grpId="0"/>
      <p:bldP spid="18" grpId="0" animBg="1"/>
      <p:bldP spid="24" grpId="0"/>
      <p:bldP spid="25" grpId="0" animBg="1"/>
      <p:bldP spid="31" grpId="0"/>
      <p:bldP spid="32" grpId="0" animBg="1"/>
      <p:bldP spid="38" grpId="0"/>
      <p:bldP spid="39" grpId="0" animBg="1"/>
      <p:bldP spid="46" grpId="0"/>
      <p:bldP spid="47" grpId="0" animBg="1"/>
      <p:bldP spid="53" grpId="0"/>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21" name="组合 20"/>
          <p:cNvGrpSpPr/>
          <p:nvPr/>
        </p:nvGrpSpPr>
        <p:grpSpPr>
          <a:xfrm>
            <a:off x="674709" y="2357641"/>
            <a:ext cx="2148695" cy="3819877"/>
            <a:chOff x="674709" y="2230048"/>
            <a:chExt cx="2148695" cy="3819877"/>
          </a:xfrm>
        </p:grpSpPr>
        <p:sp>
          <p:nvSpPr>
            <p:cNvPr id="22" name="矩形 21"/>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25" name="TextBox 44"/>
            <p:cNvSpPr txBox="1"/>
            <p:nvPr/>
          </p:nvSpPr>
          <p:spPr>
            <a:xfrm>
              <a:off x="1360965" y="2230048"/>
              <a:ext cx="793486" cy="430886"/>
            </a:xfrm>
            <a:prstGeom prst="rect">
              <a:avLst/>
            </a:prstGeom>
            <a:noFill/>
          </p:spPr>
          <p:txBody>
            <a:bodyPr wrap="none" lIns="0" tIns="0" rIns="0" bIns="0" rtlCol="0" anchor="ctr">
              <a:spAutoFit/>
            </a:bodyPr>
            <a:lstStyle/>
            <a:p>
              <a:pPr marL="0" marR="0" lvl="0" indent="0" algn="ctr" defTabSz="1219200" rtl="0" eaLnBrk="1" fontAlgn="auto" latinLnBrk="0" hangingPunct="1">
                <a:lnSpc>
                  <a:spcPct val="100000"/>
                </a:lnSpc>
                <a:spcBef>
                  <a:spcPct val="20000"/>
                </a:spcBef>
                <a:spcAft>
                  <a:spcPts val="0"/>
                </a:spcAft>
                <a:buClrTx/>
                <a:buSzTx/>
                <a:buFontTx/>
                <a:buNone/>
                <a:defRPr/>
              </a:pPr>
              <a:r>
                <a:rPr kumimoji="0" lang="en-US" altLang="zh-CN" sz="2800" b="1" i="0" u="none" strike="noStrike" kern="1200" cap="none" spc="0" normalizeH="0" baseline="0" noProof="0" dirty="0">
                  <a:ln>
                    <a:noFill/>
                  </a:ln>
                  <a:solidFill>
                    <a:srgbClr val="E60000"/>
                  </a:solidFill>
                  <a:effectLst/>
                  <a:uLnTx/>
                  <a:uFillTx/>
                  <a:latin typeface="微软雅黑" panose="020B0503020204020204" pitchFamily="34" charset="-122"/>
                  <a:ea typeface="微软雅黑" panose="020B0503020204020204" pitchFamily="34" charset="-122"/>
                </a:rPr>
                <a:t>GDP</a:t>
              </a:r>
              <a:endParaRPr kumimoji="0" lang="en-US" altLang="zh-CN" sz="2800" b="0" i="0" u="none" strike="noStrike" kern="1200" cap="none" spc="0" normalizeH="0" baseline="0" noProof="0" dirty="0">
                <a:ln>
                  <a:noFill/>
                </a:ln>
                <a:solidFill>
                  <a:srgbClr val="E60000"/>
                </a:solidFill>
                <a:effectLst/>
                <a:uLnTx/>
                <a:uFillTx/>
                <a:latin typeface="微软雅黑" panose="020B0503020204020204" pitchFamily="34" charset="-122"/>
                <a:ea typeface="微软雅黑" panose="020B0503020204020204" pitchFamily="34" charset="-122"/>
              </a:endParaRPr>
            </a:p>
          </p:txBody>
        </p:sp>
        <p:sp>
          <p:nvSpPr>
            <p:cNvPr id="26" name="矩形 25"/>
            <p:cNvSpPr/>
            <p:nvPr/>
          </p:nvSpPr>
          <p:spPr>
            <a:xfrm>
              <a:off x="674709" y="2833844"/>
              <a:ext cx="2148695" cy="492443"/>
            </a:xfrm>
            <a:prstGeom prst="rect">
              <a:avLst/>
            </a:prstGeom>
            <a:noFill/>
          </p:spPr>
          <p:txBody>
            <a:bodyPr wrap="square" rtlCol="0">
              <a:spAutoFit/>
            </a:bodyPr>
            <a:lstStyle/>
            <a:p>
              <a:pPr algn="ctr"/>
              <a:r>
                <a:rPr kumimoji="1" lang="zh-CN" altLang="en-US" sz="26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经济运行</a:t>
              </a:r>
            </a:p>
          </p:txBody>
        </p:sp>
        <p:sp>
          <p:nvSpPr>
            <p:cNvPr id="27" name="矩形 26"/>
            <p:cNvSpPr/>
            <p:nvPr/>
          </p:nvSpPr>
          <p:spPr>
            <a:xfrm>
              <a:off x="1022784" y="4481639"/>
              <a:ext cx="1415772"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合理区间</a:t>
              </a:r>
            </a:p>
          </p:txBody>
        </p:sp>
      </p:grpSp>
      <p:grpSp>
        <p:nvGrpSpPr>
          <p:cNvPr id="74" name="组合 73"/>
          <p:cNvGrpSpPr/>
          <p:nvPr/>
        </p:nvGrpSpPr>
        <p:grpSpPr>
          <a:xfrm>
            <a:off x="3076704" y="1255283"/>
            <a:ext cx="6265451" cy="707886"/>
            <a:chOff x="3076704" y="1127690"/>
            <a:chExt cx="6265451" cy="707886"/>
          </a:xfrm>
        </p:grpSpPr>
        <p:sp>
          <p:nvSpPr>
            <p:cNvPr id="75" name="矩形 74"/>
            <p:cNvSpPr/>
            <p:nvPr/>
          </p:nvSpPr>
          <p:spPr>
            <a:xfrm>
              <a:off x="3109225" y="1127690"/>
              <a:ext cx="5977243" cy="707886"/>
            </a:xfrm>
            <a:prstGeom prst="rect">
              <a:avLst/>
            </a:prstGeom>
            <a:noFill/>
          </p:spPr>
          <p:txBody>
            <a:bodyPr wrap="square" rtlCol="0">
              <a:spAutoFit/>
            </a:bodyPr>
            <a:lstStyle/>
            <a:p>
              <a:pPr algn="ctr"/>
              <a:r>
                <a:rPr kumimoji="1" lang="zh-CN" altLang="en-US" sz="4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“十四五”主要目标</a:t>
              </a:r>
            </a:p>
          </p:txBody>
        </p:sp>
        <p:sp>
          <p:nvSpPr>
            <p:cNvPr id="76" name="箭头: 燕尾形 21"/>
            <p:cNvSpPr/>
            <p:nvPr/>
          </p:nvSpPr>
          <p:spPr>
            <a:xfrm>
              <a:off x="3076704" y="1209456"/>
              <a:ext cx="797700" cy="613907"/>
            </a:xfrm>
            <a:prstGeom prst="notchedRightArrow">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77" name="箭头: 燕尾形 21"/>
            <p:cNvSpPr/>
            <p:nvPr/>
          </p:nvSpPr>
          <p:spPr>
            <a:xfrm rot="10800000">
              <a:off x="8544455" y="1179859"/>
              <a:ext cx="797700" cy="613907"/>
            </a:xfrm>
            <a:prstGeom prst="notchedRightArrow">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6" name="组合 95"/>
          <p:cNvGrpSpPr/>
          <p:nvPr/>
        </p:nvGrpSpPr>
        <p:grpSpPr>
          <a:xfrm>
            <a:off x="7193460" y="2121542"/>
            <a:ext cx="2148695" cy="4055976"/>
            <a:chOff x="7193460" y="2121542"/>
            <a:chExt cx="2148695" cy="4055976"/>
          </a:xfrm>
        </p:grpSpPr>
        <p:grpSp>
          <p:nvGrpSpPr>
            <p:cNvPr id="52" name="组合 51"/>
            <p:cNvGrpSpPr/>
            <p:nvPr/>
          </p:nvGrpSpPr>
          <p:grpSpPr>
            <a:xfrm>
              <a:off x="7193460" y="2121542"/>
              <a:ext cx="2148695" cy="4055976"/>
              <a:chOff x="7193460" y="1993949"/>
              <a:chExt cx="2148695" cy="4055976"/>
            </a:xfrm>
          </p:grpSpPr>
          <p:grpSp>
            <p:nvGrpSpPr>
              <p:cNvPr id="53" name="组合 52"/>
              <p:cNvGrpSpPr/>
              <p:nvPr/>
            </p:nvGrpSpPr>
            <p:grpSpPr>
              <a:xfrm>
                <a:off x="7193460" y="2445491"/>
                <a:ext cx="2148695" cy="3604434"/>
                <a:chOff x="664076" y="2445491"/>
                <a:chExt cx="2148695" cy="3604434"/>
              </a:xfrm>
            </p:grpSpPr>
            <p:sp>
              <p:nvSpPr>
                <p:cNvPr id="62" name="矩形 61"/>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664076" y="2887010"/>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城镇调查失业率控制在</a:t>
                  </a:r>
                </a:p>
              </p:txBody>
            </p:sp>
          </p:grpSp>
          <p:sp>
            <p:nvSpPr>
              <p:cNvPr id="54" name="矩形 53"/>
              <p:cNvSpPr/>
              <p:nvPr/>
            </p:nvSpPr>
            <p:spPr>
              <a:xfrm>
                <a:off x="7511617" y="4214025"/>
                <a:ext cx="1529586"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5.5</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grpSp>
            <p:nvGrpSpPr>
              <p:cNvPr id="55" name="Group 8"/>
              <p:cNvGrpSpPr>
                <a:grpSpLocks noChangeAspect="1"/>
              </p:cNvGrpSpPr>
              <p:nvPr/>
            </p:nvGrpSpPr>
            <p:grpSpPr bwMode="auto">
              <a:xfrm>
                <a:off x="7797071" y="1993949"/>
                <a:ext cx="783821" cy="758038"/>
                <a:chOff x="6763" y="-404"/>
                <a:chExt cx="760" cy="735"/>
              </a:xfrm>
              <a:solidFill>
                <a:srgbClr val="C00000"/>
              </a:solidFill>
            </p:grpSpPr>
            <p:sp>
              <p:nvSpPr>
                <p:cNvPr id="56" name="Freeform 9"/>
                <p:cNvSpPr>
                  <a:spLocks noEditPoints="1"/>
                </p:cNvSpPr>
                <p:nvPr/>
              </p:nvSpPr>
              <p:spPr bwMode="auto">
                <a:xfrm>
                  <a:off x="6815" y="131"/>
                  <a:ext cx="129" cy="198"/>
                </a:xfrm>
                <a:custGeom>
                  <a:avLst/>
                  <a:gdLst>
                    <a:gd name="T0" fmla="*/ 0 w 54"/>
                    <a:gd name="T1" fmla="*/ 83 h 83"/>
                    <a:gd name="T2" fmla="*/ 54 w 54"/>
                    <a:gd name="T3" fmla="*/ 83 h 83"/>
                    <a:gd name="T4" fmla="*/ 54 w 54"/>
                    <a:gd name="T5" fmla="*/ 16 h 83"/>
                    <a:gd name="T6" fmla="*/ 46 w 54"/>
                    <a:gd name="T7" fmla="*/ 16 h 83"/>
                    <a:gd name="T8" fmla="*/ 46 w 54"/>
                    <a:gd name="T9" fmla="*/ 6 h 83"/>
                    <a:gd name="T10" fmla="*/ 40 w 54"/>
                    <a:gd name="T11" fmla="*/ 0 h 83"/>
                    <a:gd name="T12" fmla="*/ 14 w 54"/>
                    <a:gd name="T13" fmla="*/ 0 h 83"/>
                    <a:gd name="T14" fmla="*/ 8 w 54"/>
                    <a:gd name="T15" fmla="*/ 6 h 83"/>
                    <a:gd name="T16" fmla="*/ 8 w 54"/>
                    <a:gd name="T17" fmla="*/ 16 h 83"/>
                    <a:gd name="T18" fmla="*/ 0 w 54"/>
                    <a:gd name="T19" fmla="*/ 16 h 83"/>
                    <a:gd name="T20" fmla="*/ 0 w 54"/>
                    <a:gd name="T21" fmla="*/ 83 h 83"/>
                    <a:gd name="T22" fmla="*/ 15 w 54"/>
                    <a:gd name="T23" fmla="*/ 7 h 83"/>
                    <a:gd name="T24" fmla="*/ 39 w 54"/>
                    <a:gd name="T25" fmla="*/ 7 h 83"/>
                    <a:gd name="T26" fmla="*/ 39 w 54"/>
                    <a:gd name="T27" fmla="*/ 16 h 83"/>
                    <a:gd name="T28" fmla="*/ 15 w 54"/>
                    <a:gd name="T29" fmla="*/ 16 h 83"/>
                    <a:gd name="T30" fmla="*/ 15 w 54"/>
                    <a:gd name="T31"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83">
                      <a:moveTo>
                        <a:pt x="0" y="83"/>
                      </a:moveTo>
                      <a:cubicBezTo>
                        <a:pt x="54" y="83"/>
                        <a:pt x="54" y="83"/>
                        <a:pt x="54" y="83"/>
                      </a:cubicBezTo>
                      <a:cubicBezTo>
                        <a:pt x="54" y="16"/>
                        <a:pt x="54" y="16"/>
                        <a:pt x="54" y="16"/>
                      </a:cubicBezTo>
                      <a:cubicBezTo>
                        <a:pt x="46" y="16"/>
                        <a:pt x="46" y="16"/>
                        <a:pt x="46" y="16"/>
                      </a:cubicBezTo>
                      <a:cubicBezTo>
                        <a:pt x="46" y="6"/>
                        <a:pt x="46" y="6"/>
                        <a:pt x="46" y="6"/>
                      </a:cubicBezTo>
                      <a:cubicBezTo>
                        <a:pt x="46" y="3"/>
                        <a:pt x="43" y="0"/>
                        <a:pt x="40" y="0"/>
                      </a:cubicBezTo>
                      <a:cubicBezTo>
                        <a:pt x="14" y="0"/>
                        <a:pt x="14" y="0"/>
                        <a:pt x="14" y="0"/>
                      </a:cubicBezTo>
                      <a:cubicBezTo>
                        <a:pt x="11" y="0"/>
                        <a:pt x="8" y="3"/>
                        <a:pt x="8" y="6"/>
                      </a:cubicBezTo>
                      <a:cubicBezTo>
                        <a:pt x="8" y="16"/>
                        <a:pt x="8" y="16"/>
                        <a:pt x="8" y="16"/>
                      </a:cubicBezTo>
                      <a:cubicBezTo>
                        <a:pt x="0" y="16"/>
                        <a:pt x="0" y="16"/>
                        <a:pt x="0" y="16"/>
                      </a:cubicBezTo>
                      <a:lnTo>
                        <a:pt x="0" y="83"/>
                      </a:lnTo>
                      <a:close/>
                      <a:moveTo>
                        <a:pt x="15" y="7"/>
                      </a:moveTo>
                      <a:cubicBezTo>
                        <a:pt x="39" y="7"/>
                        <a:pt x="39" y="7"/>
                        <a:pt x="39" y="7"/>
                      </a:cubicBezTo>
                      <a:cubicBezTo>
                        <a:pt x="39" y="16"/>
                        <a:pt x="39" y="16"/>
                        <a:pt x="39" y="16"/>
                      </a:cubicBezTo>
                      <a:cubicBezTo>
                        <a:pt x="15" y="16"/>
                        <a:pt x="15" y="16"/>
                        <a:pt x="15" y="16"/>
                      </a:cubicBezTo>
                      <a:lnTo>
                        <a:pt x="15"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10"/>
                <p:cNvSpPr/>
                <p:nvPr/>
              </p:nvSpPr>
              <p:spPr bwMode="auto">
                <a:xfrm>
                  <a:off x="6763" y="169"/>
                  <a:ext cx="36" cy="160"/>
                </a:xfrm>
                <a:custGeom>
                  <a:avLst/>
                  <a:gdLst>
                    <a:gd name="T0" fmla="*/ 15 w 15"/>
                    <a:gd name="T1" fmla="*/ 0 h 67"/>
                    <a:gd name="T2" fmla="*/ 7 w 15"/>
                    <a:gd name="T3" fmla="*/ 0 h 67"/>
                    <a:gd name="T4" fmla="*/ 0 w 15"/>
                    <a:gd name="T5" fmla="*/ 7 h 67"/>
                    <a:gd name="T6" fmla="*/ 0 w 15"/>
                    <a:gd name="T7" fmla="*/ 60 h 67"/>
                    <a:gd name="T8" fmla="*/ 7 w 15"/>
                    <a:gd name="T9" fmla="*/ 67 h 67"/>
                    <a:gd name="T10" fmla="*/ 15 w 15"/>
                    <a:gd name="T11" fmla="*/ 67 h 67"/>
                    <a:gd name="T12" fmla="*/ 15 w 15"/>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15" y="0"/>
                      </a:moveTo>
                      <a:cubicBezTo>
                        <a:pt x="7" y="0"/>
                        <a:pt x="7" y="0"/>
                        <a:pt x="7" y="0"/>
                      </a:cubicBezTo>
                      <a:cubicBezTo>
                        <a:pt x="3" y="0"/>
                        <a:pt x="0" y="3"/>
                        <a:pt x="0" y="7"/>
                      </a:cubicBezTo>
                      <a:cubicBezTo>
                        <a:pt x="0" y="60"/>
                        <a:pt x="0" y="60"/>
                        <a:pt x="0" y="60"/>
                      </a:cubicBezTo>
                      <a:cubicBezTo>
                        <a:pt x="0" y="64"/>
                        <a:pt x="3" y="67"/>
                        <a:pt x="7" y="67"/>
                      </a:cubicBezTo>
                      <a:cubicBezTo>
                        <a:pt x="15" y="67"/>
                        <a:pt x="15" y="67"/>
                        <a:pt x="15" y="67"/>
                      </a:cubicBez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11"/>
                <p:cNvSpPr/>
                <p:nvPr/>
              </p:nvSpPr>
              <p:spPr bwMode="auto">
                <a:xfrm>
                  <a:off x="6961" y="169"/>
                  <a:ext cx="36" cy="160"/>
                </a:xfrm>
                <a:custGeom>
                  <a:avLst/>
                  <a:gdLst>
                    <a:gd name="T0" fmla="*/ 8 w 15"/>
                    <a:gd name="T1" fmla="*/ 0 h 67"/>
                    <a:gd name="T2" fmla="*/ 0 w 15"/>
                    <a:gd name="T3" fmla="*/ 0 h 67"/>
                    <a:gd name="T4" fmla="*/ 0 w 15"/>
                    <a:gd name="T5" fmla="*/ 67 h 67"/>
                    <a:gd name="T6" fmla="*/ 8 w 15"/>
                    <a:gd name="T7" fmla="*/ 67 h 67"/>
                    <a:gd name="T8" fmla="*/ 15 w 15"/>
                    <a:gd name="T9" fmla="*/ 60 h 67"/>
                    <a:gd name="T10" fmla="*/ 15 w 15"/>
                    <a:gd name="T11" fmla="*/ 7 h 67"/>
                    <a:gd name="T12" fmla="*/ 8 w 15"/>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8" y="0"/>
                      </a:moveTo>
                      <a:cubicBezTo>
                        <a:pt x="0" y="0"/>
                        <a:pt x="0" y="0"/>
                        <a:pt x="0" y="0"/>
                      </a:cubicBezTo>
                      <a:cubicBezTo>
                        <a:pt x="0" y="67"/>
                        <a:pt x="0" y="67"/>
                        <a:pt x="0" y="67"/>
                      </a:cubicBezTo>
                      <a:cubicBezTo>
                        <a:pt x="8" y="67"/>
                        <a:pt x="8" y="67"/>
                        <a:pt x="8" y="67"/>
                      </a:cubicBezTo>
                      <a:cubicBezTo>
                        <a:pt x="12" y="67"/>
                        <a:pt x="15" y="64"/>
                        <a:pt x="15" y="60"/>
                      </a:cubicBezTo>
                      <a:cubicBezTo>
                        <a:pt x="15" y="7"/>
                        <a:pt x="15" y="7"/>
                        <a:pt x="15" y="7"/>
                      </a:cubicBezTo>
                      <a:cubicBezTo>
                        <a:pt x="15" y="3"/>
                        <a:pt x="12"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12"/>
                <p:cNvSpPr/>
                <p:nvPr/>
              </p:nvSpPr>
              <p:spPr bwMode="auto">
                <a:xfrm>
                  <a:off x="7175" y="-170"/>
                  <a:ext cx="348" cy="496"/>
                </a:xfrm>
                <a:custGeom>
                  <a:avLst/>
                  <a:gdLst>
                    <a:gd name="T0" fmla="*/ 348 w 348"/>
                    <a:gd name="T1" fmla="*/ 5 h 496"/>
                    <a:gd name="T2" fmla="*/ 315 w 348"/>
                    <a:gd name="T3" fmla="*/ 0 h 496"/>
                    <a:gd name="T4" fmla="*/ 260 w 348"/>
                    <a:gd name="T5" fmla="*/ 289 h 496"/>
                    <a:gd name="T6" fmla="*/ 0 w 348"/>
                    <a:gd name="T7" fmla="*/ 289 h 496"/>
                    <a:gd name="T8" fmla="*/ 0 w 348"/>
                    <a:gd name="T9" fmla="*/ 324 h 496"/>
                    <a:gd name="T10" fmla="*/ 46 w 348"/>
                    <a:gd name="T11" fmla="*/ 324 h 496"/>
                    <a:gd name="T12" fmla="*/ 46 w 348"/>
                    <a:gd name="T13" fmla="*/ 496 h 496"/>
                    <a:gd name="T14" fmla="*/ 72 w 348"/>
                    <a:gd name="T15" fmla="*/ 496 h 496"/>
                    <a:gd name="T16" fmla="*/ 72 w 348"/>
                    <a:gd name="T17" fmla="*/ 324 h 496"/>
                    <a:gd name="T18" fmla="*/ 236 w 348"/>
                    <a:gd name="T19" fmla="*/ 324 h 496"/>
                    <a:gd name="T20" fmla="*/ 236 w 348"/>
                    <a:gd name="T21" fmla="*/ 496 h 496"/>
                    <a:gd name="T22" fmla="*/ 262 w 348"/>
                    <a:gd name="T23" fmla="*/ 496 h 496"/>
                    <a:gd name="T24" fmla="*/ 262 w 348"/>
                    <a:gd name="T25" fmla="*/ 324 h 496"/>
                    <a:gd name="T26" fmla="*/ 291 w 348"/>
                    <a:gd name="T27" fmla="*/ 324 h 496"/>
                    <a:gd name="T28" fmla="*/ 348 w 348"/>
                    <a:gd name="T29" fmla="*/ 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496">
                      <a:moveTo>
                        <a:pt x="348" y="5"/>
                      </a:moveTo>
                      <a:lnTo>
                        <a:pt x="315" y="0"/>
                      </a:lnTo>
                      <a:lnTo>
                        <a:pt x="260" y="289"/>
                      </a:lnTo>
                      <a:lnTo>
                        <a:pt x="0" y="289"/>
                      </a:lnTo>
                      <a:lnTo>
                        <a:pt x="0" y="324"/>
                      </a:lnTo>
                      <a:lnTo>
                        <a:pt x="46" y="324"/>
                      </a:lnTo>
                      <a:lnTo>
                        <a:pt x="46" y="496"/>
                      </a:lnTo>
                      <a:lnTo>
                        <a:pt x="72" y="496"/>
                      </a:lnTo>
                      <a:lnTo>
                        <a:pt x="72" y="324"/>
                      </a:lnTo>
                      <a:lnTo>
                        <a:pt x="236" y="324"/>
                      </a:lnTo>
                      <a:lnTo>
                        <a:pt x="236" y="496"/>
                      </a:lnTo>
                      <a:lnTo>
                        <a:pt x="262" y="496"/>
                      </a:lnTo>
                      <a:lnTo>
                        <a:pt x="262" y="324"/>
                      </a:lnTo>
                      <a:lnTo>
                        <a:pt x="291" y="324"/>
                      </a:lnTo>
                      <a:lnTo>
                        <a:pt x="348"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13"/>
                <p:cNvSpPr/>
                <p:nvPr/>
              </p:nvSpPr>
              <p:spPr bwMode="auto">
                <a:xfrm>
                  <a:off x="6963" y="-404"/>
                  <a:ext cx="167" cy="165"/>
                </a:xfrm>
                <a:custGeom>
                  <a:avLst/>
                  <a:gdLst>
                    <a:gd name="T0" fmla="*/ 12 w 70"/>
                    <a:gd name="T1" fmla="*/ 34 h 69"/>
                    <a:gd name="T2" fmla="*/ 15 w 70"/>
                    <a:gd name="T3" fmla="*/ 34 h 69"/>
                    <a:gd name="T4" fmla="*/ 34 w 70"/>
                    <a:gd name="T5" fmla="*/ 50 h 69"/>
                    <a:gd name="T6" fmla="*/ 37 w 70"/>
                    <a:gd name="T7" fmla="*/ 69 h 69"/>
                    <a:gd name="T8" fmla="*/ 56 w 70"/>
                    <a:gd name="T9" fmla="*/ 60 h 69"/>
                    <a:gd name="T10" fmla="*/ 58 w 70"/>
                    <a:gd name="T11" fmla="*/ 14 h 69"/>
                    <a:gd name="T12" fmla="*/ 11 w 70"/>
                    <a:gd name="T13" fmla="*/ 13 h 69"/>
                    <a:gd name="T14" fmla="*/ 1 w 70"/>
                    <a:gd name="T15" fmla="*/ 40 h 69"/>
                    <a:gd name="T16" fmla="*/ 12 w 70"/>
                    <a:gd name="T17"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9">
                      <a:moveTo>
                        <a:pt x="12" y="34"/>
                      </a:moveTo>
                      <a:cubicBezTo>
                        <a:pt x="13" y="34"/>
                        <a:pt x="14" y="34"/>
                        <a:pt x="15" y="34"/>
                      </a:cubicBezTo>
                      <a:cubicBezTo>
                        <a:pt x="24" y="34"/>
                        <a:pt x="32" y="41"/>
                        <a:pt x="34" y="50"/>
                      </a:cubicBezTo>
                      <a:cubicBezTo>
                        <a:pt x="37" y="69"/>
                        <a:pt x="37" y="69"/>
                        <a:pt x="37" y="69"/>
                      </a:cubicBezTo>
                      <a:cubicBezTo>
                        <a:pt x="44" y="68"/>
                        <a:pt x="51" y="66"/>
                        <a:pt x="56" y="60"/>
                      </a:cubicBezTo>
                      <a:cubicBezTo>
                        <a:pt x="70" y="48"/>
                        <a:pt x="70" y="27"/>
                        <a:pt x="58" y="14"/>
                      </a:cubicBezTo>
                      <a:cubicBezTo>
                        <a:pt x="45" y="1"/>
                        <a:pt x="24" y="0"/>
                        <a:pt x="11" y="13"/>
                      </a:cubicBezTo>
                      <a:cubicBezTo>
                        <a:pt x="4" y="20"/>
                        <a:pt x="0" y="30"/>
                        <a:pt x="1" y="40"/>
                      </a:cubicBezTo>
                      <a:cubicBezTo>
                        <a:pt x="4" y="37"/>
                        <a:pt x="8" y="35"/>
                        <a:pt x="1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14"/>
                <p:cNvSpPr/>
                <p:nvPr/>
              </p:nvSpPr>
              <p:spPr bwMode="auto">
                <a:xfrm>
                  <a:off x="6966" y="-318"/>
                  <a:ext cx="464" cy="649"/>
                </a:xfrm>
                <a:custGeom>
                  <a:avLst/>
                  <a:gdLst>
                    <a:gd name="T0" fmla="*/ 169 w 195"/>
                    <a:gd name="T1" fmla="*/ 100 h 272"/>
                    <a:gd name="T2" fmla="*/ 145 w 195"/>
                    <a:gd name="T3" fmla="*/ 49 h 272"/>
                    <a:gd name="T4" fmla="*/ 75 w 195"/>
                    <a:gd name="T5" fmla="*/ 17 h 272"/>
                    <a:gd name="T6" fmla="*/ 34 w 195"/>
                    <a:gd name="T7" fmla="*/ 53 h 272"/>
                    <a:gd name="T8" fmla="*/ 26 w 195"/>
                    <a:gd name="T9" fmla="*/ 15 h 272"/>
                    <a:gd name="T10" fmla="*/ 12 w 195"/>
                    <a:gd name="T11" fmla="*/ 4 h 272"/>
                    <a:gd name="T12" fmla="*/ 1 w 195"/>
                    <a:gd name="T13" fmla="*/ 19 h 272"/>
                    <a:gd name="T14" fmla="*/ 8 w 195"/>
                    <a:gd name="T15" fmla="*/ 84 h 272"/>
                    <a:gd name="T16" fmla="*/ 24 w 195"/>
                    <a:gd name="T17" fmla="*/ 98 h 272"/>
                    <a:gd name="T18" fmla="*/ 34 w 195"/>
                    <a:gd name="T19" fmla="*/ 94 h 272"/>
                    <a:gd name="T20" fmla="*/ 75 w 195"/>
                    <a:gd name="T21" fmla="*/ 60 h 272"/>
                    <a:gd name="T22" fmla="*/ 110 w 195"/>
                    <a:gd name="T23" fmla="*/ 128 h 272"/>
                    <a:gd name="T24" fmla="*/ 63 w 195"/>
                    <a:gd name="T25" fmla="*/ 133 h 272"/>
                    <a:gd name="T26" fmla="*/ 42 w 195"/>
                    <a:gd name="T27" fmla="*/ 153 h 272"/>
                    <a:gd name="T28" fmla="*/ 32 w 195"/>
                    <a:gd name="T29" fmla="*/ 253 h 272"/>
                    <a:gd name="T30" fmla="*/ 43 w 195"/>
                    <a:gd name="T31" fmla="*/ 270 h 272"/>
                    <a:gd name="T32" fmla="*/ 61 w 195"/>
                    <a:gd name="T33" fmla="*/ 259 h 272"/>
                    <a:gd name="T34" fmla="*/ 78 w 195"/>
                    <a:gd name="T35" fmla="*/ 177 h 272"/>
                    <a:gd name="T36" fmla="*/ 149 w 195"/>
                    <a:gd name="T37" fmla="*/ 177 h 272"/>
                    <a:gd name="T38" fmla="*/ 169 w 195"/>
                    <a:gd name="T39" fmla="*/ 10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72">
                      <a:moveTo>
                        <a:pt x="169" y="100"/>
                      </a:moveTo>
                      <a:cubicBezTo>
                        <a:pt x="145" y="49"/>
                        <a:pt x="145" y="49"/>
                        <a:pt x="145" y="49"/>
                      </a:cubicBezTo>
                      <a:cubicBezTo>
                        <a:pt x="124" y="2"/>
                        <a:pt x="94" y="0"/>
                        <a:pt x="75" y="17"/>
                      </a:cubicBezTo>
                      <a:cubicBezTo>
                        <a:pt x="34" y="53"/>
                        <a:pt x="34" y="53"/>
                        <a:pt x="34" y="53"/>
                      </a:cubicBezTo>
                      <a:cubicBezTo>
                        <a:pt x="26" y="15"/>
                        <a:pt x="26" y="15"/>
                        <a:pt x="26" y="15"/>
                      </a:cubicBezTo>
                      <a:cubicBezTo>
                        <a:pt x="25" y="8"/>
                        <a:pt x="19" y="3"/>
                        <a:pt x="12" y="4"/>
                      </a:cubicBezTo>
                      <a:cubicBezTo>
                        <a:pt x="5" y="5"/>
                        <a:pt x="0" y="12"/>
                        <a:pt x="1" y="19"/>
                      </a:cubicBezTo>
                      <a:cubicBezTo>
                        <a:pt x="8" y="84"/>
                        <a:pt x="8" y="84"/>
                        <a:pt x="8" y="84"/>
                      </a:cubicBezTo>
                      <a:cubicBezTo>
                        <a:pt x="9" y="93"/>
                        <a:pt x="16" y="98"/>
                        <a:pt x="24" y="98"/>
                      </a:cubicBezTo>
                      <a:cubicBezTo>
                        <a:pt x="28" y="98"/>
                        <a:pt x="31" y="96"/>
                        <a:pt x="34" y="94"/>
                      </a:cubicBezTo>
                      <a:cubicBezTo>
                        <a:pt x="75" y="60"/>
                        <a:pt x="75" y="60"/>
                        <a:pt x="75" y="60"/>
                      </a:cubicBezTo>
                      <a:cubicBezTo>
                        <a:pt x="110" y="128"/>
                        <a:pt x="110" y="128"/>
                        <a:pt x="110" y="128"/>
                      </a:cubicBezTo>
                      <a:cubicBezTo>
                        <a:pt x="63" y="133"/>
                        <a:pt x="63" y="133"/>
                        <a:pt x="63" y="133"/>
                      </a:cubicBezTo>
                      <a:cubicBezTo>
                        <a:pt x="54" y="135"/>
                        <a:pt x="45" y="137"/>
                        <a:pt x="42" y="153"/>
                      </a:cubicBezTo>
                      <a:cubicBezTo>
                        <a:pt x="32" y="253"/>
                        <a:pt x="32" y="253"/>
                        <a:pt x="32" y="253"/>
                      </a:cubicBezTo>
                      <a:cubicBezTo>
                        <a:pt x="30" y="261"/>
                        <a:pt x="35" y="269"/>
                        <a:pt x="43" y="270"/>
                      </a:cubicBezTo>
                      <a:cubicBezTo>
                        <a:pt x="51" y="272"/>
                        <a:pt x="59" y="267"/>
                        <a:pt x="61" y="259"/>
                      </a:cubicBezTo>
                      <a:cubicBezTo>
                        <a:pt x="78" y="177"/>
                        <a:pt x="78" y="177"/>
                        <a:pt x="78" y="177"/>
                      </a:cubicBezTo>
                      <a:cubicBezTo>
                        <a:pt x="149" y="177"/>
                        <a:pt x="149" y="177"/>
                        <a:pt x="149" y="177"/>
                      </a:cubicBezTo>
                      <a:cubicBezTo>
                        <a:pt x="173" y="177"/>
                        <a:pt x="195" y="149"/>
                        <a:pt x="169"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2" name="矩形 1"/>
            <p:cNvSpPr/>
            <p:nvPr/>
          </p:nvSpPr>
          <p:spPr>
            <a:xfrm>
              <a:off x="7860777" y="5367939"/>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以内</a:t>
              </a:r>
              <a:endParaRPr lang="zh-CN" altLang="en-US" dirty="0">
                <a:solidFill>
                  <a:schemeClr val="bg1"/>
                </a:solidFill>
              </a:endParaRPr>
            </a:p>
          </p:txBody>
        </p:sp>
      </p:grpSp>
      <p:grpSp>
        <p:nvGrpSpPr>
          <p:cNvPr id="97" name="组合 96"/>
          <p:cNvGrpSpPr/>
          <p:nvPr/>
        </p:nvGrpSpPr>
        <p:grpSpPr>
          <a:xfrm>
            <a:off x="9366613" y="2058572"/>
            <a:ext cx="2148695" cy="4118946"/>
            <a:chOff x="9366613" y="2058572"/>
            <a:chExt cx="2148695" cy="4118946"/>
          </a:xfrm>
        </p:grpSpPr>
        <p:grpSp>
          <p:nvGrpSpPr>
            <p:cNvPr id="66" name="组合 65"/>
            <p:cNvGrpSpPr/>
            <p:nvPr/>
          </p:nvGrpSpPr>
          <p:grpSpPr>
            <a:xfrm>
              <a:off x="9366613" y="2573084"/>
              <a:ext cx="2148695" cy="3604434"/>
              <a:chOff x="9366613" y="2445491"/>
              <a:chExt cx="2148695" cy="3604434"/>
            </a:xfrm>
          </p:grpSpPr>
          <p:grpSp>
            <p:nvGrpSpPr>
              <p:cNvPr id="67" name="组合 66"/>
              <p:cNvGrpSpPr/>
              <p:nvPr/>
            </p:nvGrpSpPr>
            <p:grpSpPr>
              <a:xfrm>
                <a:off x="9366613" y="2445491"/>
                <a:ext cx="2148695" cy="3604434"/>
                <a:chOff x="653443" y="2445491"/>
                <a:chExt cx="2148695" cy="3604434"/>
              </a:xfrm>
            </p:grpSpPr>
            <p:sp>
              <p:nvSpPr>
                <p:cNvPr id="70" name="矩形 69"/>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直接连接符 70"/>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a:off x="653443" y="2887010"/>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基本养老保险</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参保率提高到</a:t>
                  </a:r>
                </a:p>
              </p:txBody>
            </p:sp>
          </p:grpSp>
          <p:sp>
            <p:nvSpPr>
              <p:cNvPr id="68" name="矩形 67"/>
              <p:cNvSpPr/>
              <p:nvPr/>
            </p:nvSpPr>
            <p:spPr>
              <a:xfrm>
                <a:off x="9695403" y="4214025"/>
                <a:ext cx="1367682"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95</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grpSp>
        <p:grpSp>
          <p:nvGrpSpPr>
            <p:cNvPr id="79" name="Aitds9"/>
            <p:cNvGrpSpPr/>
            <p:nvPr/>
          </p:nvGrpSpPr>
          <p:grpSpPr>
            <a:xfrm>
              <a:off x="10131563" y="2058572"/>
              <a:ext cx="665965" cy="972674"/>
              <a:chOff x="2582863" y="4521201"/>
              <a:chExt cx="985837" cy="1439862"/>
            </a:xfrm>
          </p:grpSpPr>
          <p:sp>
            <p:nvSpPr>
              <p:cNvPr id="80" name="Aitds9-1"/>
              <p:cNvSpPr>
                <a:spLocks noChangeAspect="1" noChangeArrowheads="1" noTextEdit="1"/>
              </p:cNvSpPr>
              <p:nvPr/>
            </p:nvSpPr>
            <p:spPr bwMode="auto">
              <a:xfrm>
                <a:off x="2617788" y="4525963"/>
                <a:ext cx="9509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 name="Aitds9-2"/>
              <p:cNvSpPr>
                <a:spLocks noChangeArrowheads="1"/>
              </p:cNvSpPr>
              <p:nvPr/>
            </p:nvSpPr>
            <p:spPr bwMode="auto">
              <a:xfrm>
                <a:off x="3178175" y="4521201"/>
                <a:ext cx="292100" cy="290513"/>
              </a:xfrm>
              <a:prstGeom prst="ellipse">
                <a:avLst/>
              </a:pr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 name="Aitds9-3"/>
              <p:cNvSpPr/>
              <p:nvPr/>
            </p:nvSpPr>
            <p:spPr bwMode="auto">
              <a:xfrm>
                <a:off x="2582863" y="4725988"/>
                <a:ext cx="981074" cy="1235075"/>
              </a:xfrm>
              <a:custGeom>
                <a:avLst/>
                <a:gdLst>
                  <a:gd name="T0" fmla="*/ 216 w 229"/>
                  <a:gd name="T1" fmla="*/ 74 h 289"/>
                  <a:gd name="T2" fmla="*/ 159 w 229"/>
                  <a:gd name="T3" fmla="*/ 71 h 289"/>
                  <a:gd name="T4" fmla="*/ 143 w 229"/>
                  <a:gd name="T5" fmla="*/ 23 h 289"/>
                  <a:gd name="T6" fmla="*/ 88 w 229"/>
                  <a:gd name="T7" fmla="*/ 12 h 289"/>
                  <a:gd name="T8" fmla="*/ 16 w 229"/>
                  <a:gd name="T9" fmla="*/ 93 h 289"/>
                  <a:gd name="T10" fmla="*/ 19 w 229"/>
                  <a:gd name="T11" fmla="*/ 156 h 289"/>
                  <a:gd name="T12" fmla="*/ 58 w 229"/>
                  <a:gd name="T13" fmla="*/ 194 h 289"/>
                  <a:gd name="T14" fmla="*/ 31 w 229"/>
                  <a:gd name="T15" fmla="*/ 261 h 289"/>
                  <a:gd name="T16" fmla="*/ 38 w 229"/>
                  <a:gd name="T17" fmla="*/ 284 h 289"/>
                  <a:gd name="T18" fmla="*/ 61 w 229"/>
                  <a:gd name="T19" fmla="*/ 277 h 289"/>
                  <a:gd name="T20" fmla="*/ 106 w 229"/>
                  <a:gd name="T21" fmla="*/ 200 h 289"/>
                  <a:gd name="T22" fmla="*/ 106 w 229"/>
                  <a:gd name="T23" fmla="*/ 199 h 289"/>
                  <a:gd name="T24" fmla="*/ 102 w 229"/>
                  <a:gd name="T25" fmla="*/ 174 h 289"/>
                  <a:gd name="T26" fmla="*/ 72 w 229"/>
                  <a:gd name="T27" fmla="*/ 132 h 289"/>
                  <a:gd name="T28" fmla="*/ 71 w 229"/>
                  <a:gd name="T29" fmla="*/ 116 h 289"/>
                  <a:gd name="T30" fmla="*/ 117 w 229"/>
                  <a:gd name="T31" fmla="*/ 71 h 289"/>
                  <a:gd name="T32" fmla="*/ 135 w 229"/>
                  <a:gd name="T33" fmla="*/ 96 h 289"/>
                  <a:gd name="T34" fmla="*/ 148 w 229"/>
                  <a:gd name="T35" fmla="*/ 103 h 289"/>
                  <a:gd name="T36" fmla="*/ 216 w 229"/>
                  <a:gd name="T37" fmla="*/ 100 h 289"/>
                  <a:gd name="T38" fmla="*/ 229 w 229"/>
                  <a:gd name="T39" fmla="*/ 87 h 289"/>
                  <a:gd name="T40" fmla="*/ 216 w 229"/>
                  <a:gd name="T41" fmla="*/ 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289">
                    <a:moveTo>
                      <a:pt x="216" y="74"/>
                    </a:moveTo>
                    <a:cubicBezTo>
                      <a:pt x="159" y="71"/>
                      <a:pt x="159" y="71"/>
                      <a:pt x="159" y="71"/>
                    </a:cubicBezTo>
                    <a:cubicBezTo>
                      <a:pt x="153" y="55"/>
                      <a:pt x="143" y="25"/>
                      <a:pt x="143" y="23"/>
                    </a:cubicBezTo>
                    <a:cubicBezTo>
                      <a:pt x="135" y="0"/>
                      <a:pt x="103" y="1"/>
                      <a:pt x="88" y="12"/>
                    </a:cubicBezTo>
                    <a:cubicBezTo>
                      <a:pt x="74" y="22"/>
                      <a:pt x="33" y="60"/>
                      <a:pt x="16" y="93"/>
                    </a:cubicBezTo>
                    <a:cubicBezTo>
                      <a:pt x="6" y="111"/>
                      <a:pt x="0" y="138"/>
                      <a:pt x="19" y="156"/>
                    </a:cubicBezTo>
                    <a:cubicBezTo>
                      <a:pt x="58" y="194"/>
                      <a:pt x="58" y="194"/>
                      <a:pt x="58" y="194"/>
                    </a:cubicBezTo>
                    <a:cubicBezTo>
                      <a:pt x="31" y="261"/>
                      <a:pt x="31" y="261"/>
                      <a:pt x="31" y="261"/>
                    </a:cubicBezTo>
                    <a:cubicBezTo>
                      <a:pt x="26" y="270"/>
                      <a:pt x="30" y="280"/>
                      <a:pt x="38" y="284"/>
                    </a:cubicBezTo>
                    <a:cubicBezTo>
                      <a:pt x="47" y="289"/>
                      <a:pt x="57" y="285"/>
                      <a:pt x="61" y="277"/>
                    </a:cubicBezTo>
                    <a:cubicBezTo>
                      <a:pt x="106" y="200"/>
                      <a:pt x="106" y="200"/>
                      <a:pt x="106" y="200"/>
                    </a:cubicBezTo>
                    <a:cubicBezTo>
                      <a:pt x="106" y="199"/>
                      <a:pt x="106" y="199"/>
                      <a:pt x="106" y="199"/>
                    </a:cubicBezTo>
                    <a:cubicBezTo>
                      <a:pt x="110" y="191"/>
                      <a:pt x="108" y="184"/>
                      <a:pt x="102" y="174"/>
                    </a:cubicBezTo>
                    <a:cubicBezTo>
                      <a:pt x="72" y="132"/>
                      <a:pt x="72" y="132"/>
                      <a:pt x="72" y="132"/>
                    </a:cubicBezTo>
                    <a:cubicBezTo>
                      <a:pt x="66" y="125"/>
                      <a:pt x="66" y="121"/>
                      <a:pt x="71" y="116"/>
                    </a:cubicBezTo>
                    <a:cubicBezTo>
                      <a:pt x="75" y="111"/>
                      <a:pt x="117" y="71"/>
                      <a:pt x="117" y="71"/>
                    </a:cubicBezTo>
                    <a:cubicBezTo>
                      <a:pt x="135" y="96"/>
                      <a:pt x="135" y="96"/>
                      <a:pt x="135" y="96"/>
                    </a:cubicBezTo>
                    <a:cubicBezTo>
                      <a:pt x="138" y="100"/>
                      <a:pt x="144" y="103"/>
                      <a:pt x="148" y="103"/>
                    </a:cubicBezTo>
                    <a:cubicBezTo>
                      <a:pt x="216" y="100"/>
                      <a:pt x="216" y="100"/>
                      <a:pt x="216" y="100"/>
                    </a:cubicBezTo>
                    <a:cubicBezTo>
                      <a:pt x="224" y="100"/>
                      <a:pt x="229" y="94"/>
                      <a:pt x="229" y="87"/>
                    </a:cubicBezTo>
                    <a:cubicBezTo>
                      <a:pt x="229" y="80"/>
                      <a:pt x="224" y="74"/>
                      <a:pt x="216" y="74"/>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 name="Aitds9-4"/>
              <p:cNvSpPr/>
              <p:nvPr/>
            </p:nvSpPr>
            <p:spPr bwMode="auto">
              <a:xfrm>
                <a:off x="3487738" y="5102226"/>
                <a:ext cx="38100" cy="850900"/>
              </a:xfrm>
              <a:custGeom>
                <a:avLst/>
                <a:gdLst>
                  <a:gd name="T0" fmla="*/ 9 w 9"/>
                  <a:gd name="T1" fmla="*/ 194 h 199"/>
                  <a:gd name="T2" fmla="*/ 5 w 9"/>
                  <a:gd name="T3" fmla="*/ 199 h 199"/>
                  <a:gd name="T4" fmla="*/ 5 w 9"/>
                  <a:gd name="T5" fmla="*/ 199 h 199"/>
                  <a:gd name="T6" fmla="*/ 0 w 9"/>
                  <a:gd name="T7" fmla="*/ 194 h 199"/>
                  <a:gd name="T8" fmla="*/ 0 w 9"/>
                  <a:gd name="T9" fmla="*/ 5 h 199"/>
                  <a:gd name="T10" fmla="*/ 5 w 9"/>
                  <a:gd name="T11" fmla="*/ 0 h 199"/>
                  <a:gd name="T12" fmla="*/ 5 w 9"/>
                  <a:gd name="T13" fmla="*/ 0 h 199"/>
                  <a:gd name="T14" fmla="*/ 9 w 9"/>
                  <a:gd name="T15" fmla="*/ 5 h 199"/>
                  <a:gd name="T16" fmla="*/ 9 w 9"/>
                  <a:gd name="T17" fmla="*/ 19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99">
                    <a:moveTo>
                      <a:pt x="9" y="194"/>
                    </a:moveTo>
                    <a:cubicBezTo>
                      <a:pt x="9" y="197"/>
                      <a:pt x="7" y="199"/>
                      <a:pt x="5" y="199"/>
                    </a:cubicBezTo>
                    <a:cubicBezTo>
                      <a:pt x="5" y="199"/>
                      <a:pt x="5" y="199"/>
                      <a:pt x="5" y="199"/>
                    </a:cubicBezTo>
                    <a:cubicBezTo>
                      <a:pt x="2" y="199"/>
                      <a:pt x="0" y="197"/>
                      <a:pt x="0" y="194"/>
                    </a:cubicBezTo>
                    <a:cubicBezTo>
                      <a:pt x="0" y="5"/>
                      <a:pt x="0" y="5"/>
                      <a:pt x="0" y="5"/>
                    </a:cubicBezTo>
                    <a:cubicBezTo>
                      <a:pt x="0" y="2"/>
                      <a:pt x="2" y="0"/>
                      <a:pt x="5" y="0"/>
                    </a:cubicBezTo>
                    <a:cubicBezTo>
                      <a:pt x="5" y="0"/>
                      <a:pt x="5" y="0"/>
                      <a:pt x="5" y="0"/>
                    </a:cubicBezTo>
                    <a:cubicBezTo>
                      <a:pt x="7" y="0"/>
                      <a:pt x="9" y="2"/>
                      <a:pt x="9" y="5"/>
                    </a:cubicBezTo>
                    <a:lnTo>
                      <a:pt x="9" y="194"/>
                    </a:ln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grpSp>
        <p:nvGrpSpPr>
          <p:cNvPr id="94" name="组合 93"/>
          <p:cNvGrpSpPr/>
          <p:nvPr/>
        </p:nvGrpSpPr>
        <p:grpSpPr>
          <a:xfrm>
            <a:off x="2859450" y="2172945"/>
            <a:ext cx="2148695" cy="4004573"/>
            <a:chOff x="2859450" y="2172945"/>
            <a:chExt cx="2148695" cy="4004573"/>
          </a:xfrm>
        </p:grpSpPr>
        <p:grpSp>
          <p:nvGrpSpPr>
            <p:cNvPr id="29" name="组合 28"/>
            <p:cNvGrpSpPr/>
            <p:nvPr/>
          </p:nvGrpSpPr>
          <p:grpSpPr>
            <a:xfrm>
              <a:off x="2859450" y="2573084"/>
              <a:ext cx="2148695" cy="3604434"/>
              <a:chOff x="674709" y="2445491"/>
              <a:chExt cx="2148695" cy="3604434"/>
            </a:xfrm>
          </p:grpSpPr>
          <p:sp>
            <p:nvSpPr>
              <p:cNvPr id="37" name="矩形 36"/>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674709" y="2684988"/>
                <a:ext cx="2148695" cy="86177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常住人口城镇化率提高到</a:t>
                </a:r>
              </a:p>
            </p:txBody>
          </p:sp>
        </p:grpSp>
        <p:sp>
          <p:nvSpPr>
            <p:cNvPr id="78" name="矩形 77"/>
            <p:cNvSpPr/>
            <p:nvPr/>
          </p:nvSpPr>
          <p:spPr>
            <a:xfrm>
              <a:off x="3190563" y="4287187"/>
              <a:ext cx="1367682"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65</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grpSp>
          <p:nvGrpSpPr>
            <p:cNvPr id="84" name="Aitds17"/>
            <p:cNvGrpSpPr/>
            <p:nvPr/>
          </p:nvGrpSpPr>
          <p:grpSpPr>
            <a:xfrm>
              <a:off x="3486187" y="2172945"/>
              <a:ext cx="774356" cy="597421"/>
              <a:chOff x="7137027" y="3771065"/>
              <a:chExt cx="1022969" cy="789228"/>
            </a:xfrm>
          </p:grpSpPr>
          <p:grpSp>
            <p:nvGrpSpPr>
              <p:cNvPr id="85" name="Group 14"/>
              <p:cNvGrpSpPr>
                <a:grpSpLocks noChangeAspect="1"/>
              </p:cNvGrpSpPr>
              <p:nvPr/>
            </p:nvGrpSpPr>
            <p:grpSpPr bwMode="auto">
              <a:xfrm>
                <a:off x="7137027" y="3771065"/>
                <a:ext cx="877259" cy="758680"/>
                <a:chOff x="4466" y="2240"/>
                <a:chExt cx="762" cy="659"/>
              </a:xfrm>
            </p:grpSpPr>
            <p:sp>
              <p:nvSpPr>
                <p:cNvPr id="91" name="Aitds17-1"/>
                <p:cNvSpPr>
                  <a:spLocks noChangeAspect="1" noChangeArrowheads="1" noTextEdit="1"/>
                </p:cNvSpPr>
                <p:nvPr/>
              </p:nvSpPr>
              <p:spPr bwMode="auto">
                <a:xfrm>
                  <a:off x="4469" y="2240"/>
                  <a:ext cx="759"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92" name="Aitds17-2"/>
                <p:cNvSpPr/>
                <p:nvPr/>
              </p:nvSpPr>
              <p:spPr bwMode="auto">
                <a:xfrm>
                  <a:off x="4466" y="2243"/>
                  <a:ext cx="660" cy="656"/>
                </a:xfrm>
                <a:custGeom>
                  <a:avLst/>
                  <a:gdLst>
                    <a:gd name="T0" fmla="*/ 130 w 245"/>
                    <a:gd name="T1" fmla="*/ 224 h 243"/>
                    <a:gd name="T2" fmla="*/ 130 w 245"/>
                    <a:gd name="T3" fmla="*/ 224 h 243"/>
                    <a:gd name="T4" fmla="*/ 130 w 245"/>
                    <a:gd name="T5" fmla="*/ 223 h 243"/>
                    <a:gd name="T6" fmla="*/ 144 w 245"/>
                    <a:gd name="T7" fmla="*/ 166 h 243"/>
                    <a:gd name="T8" fmla="*/ 144 w 245"/>
                    <a:gd name="T9" fmla="*/ 166 h 243"/>
                    <a:gd name="T10" fmla="*/ 149 w 245"/>
                    <a:gd name="T11" fmla="*/ 161 h 243"/>
                    <a:gd name="T12" fmla="*/ 145 w 245"/>
                    <a:gd name="T13" fmla="*/ 161 h 243"/>
                    <a:gd name="T14" fmla="*/ 145 w 245"/>
                    <a:gd name="T15" fmla="*/ 161 h 243"/>
                    <a:gd name="T16" fmla="*/ 142 w 245"/>
                    <a:gd name="T17" fmla="*/ 161 h 243"/>
                    <a:gd name="T18" fmla="*/ 139 w 245"/>
                    <a:gd name="T19" fmla="*/ 161 h 243"/>
                    <a:gd name="T20" fmla="*/ 139 w 245"/>
                    <a:gd name="T21" fmla="*/ 161 h 243"/>
                    <a:gd name="T22" fmla="*/ 112 w 245"/>
                    <a:gd name="T23" fmla="*/ 161 h 243"/>
                    <a:gd name="T24" fmla="*/ 112 w 245"/>
                    <a:gd name="T25" fmla="*/ 222 h 243"/>
                    <a:gd name="T26" fmla="*/ 69 w 245"/>
                    <a:gd name="T27" fmla="*/ 222 h 243"/>
                    <a:gd name="T28" fmla="*/ 69 w 245"/>
                    <a:gd name="T29" fmla="*/ 116 h 243"/>
                    <a:gd name="T30" fmla="*/ 142 w 245"/>
                    <a:gd name="T31" fmla="*/ 44 h 243"/>
                    <a:gd name="T32" fmla="*/ 185 w 245"/>
                    <a:gd name="T33" fmla="*/ 86 h 243"/>
                    <a:gd name="T34" fmla="*/ 204 w 245"/>
                    <a:gd name="T35" fmla="*/ 80 h 243"/>
                    <a:gd name="T36" fmla="*/ 214 w 245"/>
                    <a:gd name="T37" fmla="*/ 80 h 243"/>
                    <a:gd name="T38" fmla="*/ 239 w 245"/>
                    <a:gd name="T39" fmla="*/ 92 h 243"/>
                    <a:gd name="T40" fmla="*/ 245 w 245"/>
                    <a:gd name="T41" fmla="*/ 95 h 243"/>
                    <a:gd name="T42" fmla="*/ 155 w 245"/>
                    <a:gd name="T43" fmla="*/ 6 h 243"/>
                    <a:gd name="T44" fmla="*/ 145 w 245"/>
                    <a:gd name="T45" fmla="*/ 1 h 243"/>
                    <a:gd name="T46" fmla="*/ 145 w 245"/>
                    <a:gd name="T47" fmla="*/ 1 h 243"/>
                    <a:gd name="T48" fmla="*/ 142 w 245"/>
                    <a:gd name="T49" fmla="*/ 0 h 243"/>
                    <a:gd name="T50" fmla="*/ 142 w 245"/>
                    <a:gd name="T51" fmla="*/ 1 h 243"/>
                    <a:gd name="T52" fmla="*/ 142 w 245"/>
                    <a:gd name="T53" fmla="*/ 0 h 243"/>
                    <a:gd name="T54" fmla="*/ 139 w 245"/>
                    <a:gd name="T55" fmla="*/ 1 h 243"/>
                    <a:gd name="T56" fmla="*/ 139 w 245"/>
                    <a:gd name="T57" fmla="*/ 1 h 243"/>
                    <a:gd name="T58" fmla="*/ 129 w 245"/>
                    <a:gd name="T59" fmla="*/ 6 h 243"/>
                    <a:gd name="T60" fmla="*/ 7 w 245"/>
                    <a:gd name="T61" fmla="*/ 126 h 243"/>
                    <a:gd name="T62" fmla="*/ 7 w 245"/>
                    <a:gd name="T63" fmla="*/ 151 h 243"/>
                    <a:gd name="T64" fmla="*/ 20 w 245"/>
                    <a:gd name="T65" fmla="*/ 157 h 243"/>
                    <a:gd name="T66" fmla="*/ 33 w 245"/>
                    <a:gd name="T67" fmla="*/ 151 h 243"/>
                    <a:gd name="T68" fmla="*/ 45 w 245"/>
                    <a:gd name="T69" fmla="*/ 139 h 243"/>
                    <a:gd name="T70" fmla="*/ 45 w 245"/>
                    <a:gd name="T71" fmla="*/ 243 h 243"/>
                    <a:gd name="T72" fmla="*/ 142 w 245"/>
                    <a:gd name="T73" fmla="*/ 243 h 243"/>
                    <a:gd name="T74" fmla="*/ 143 w 245"/>
                    <a:gd name="T75" fmla="*/ 243 h 243"/>
                    <a:gd name="T76" fmla="*/ 139 w 245"/>
                    <a:gd name="T77" fmla="*/ 241 h 243"/>
                    <a:gd name="T78" fmla="*/ 130 w 245"/>
                    <a:gd name="T79" fmla="*/ 22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 h="243">
                      <a:moveTo>
                        <a:pt x="130" y="224"/>
                      </a:moveTo>
                      <a:cubicBezTo>
                        <a:pt x="130" y="224"/>
                        <a:pt x="130" y="224"/>
                        <a:pt x="130" y="224"/>
                      </a:cubicBezTo>
                      <a:cubicBezTo>
                        <a:pt x="130" y="223"/>
                        <a:pt x="130" y="223"/>
                        <a:pt x="130" y="223"/>
                      </a:cubicBezTo>
                      <a:cubicBezTo>
                        <a:pt x="130" y="222"/>
                        <a:pt x="131" y="185"/>
                        <a:pt x="144" y="166"/>
                      </a:cubicBezTo>
                      <a:cubicBezTo>
                        <a:pt x="144" y="166"/>
                        <a:pt x="144" y="166"/>
                        <a:pt x="144" y="166"/>
                      </a:cubicBezTo>
                      <a:cubicBezTo>
                        <a:pt x="145" y="165"/>
                        <a:pt x="147" y="163"/>
                        <a:pt x="149" y="161"/>
                      </a:cubicBezTo>
                      <a:cubicBezTo>
                        <a:pt x="145" y="161"/>
                        <a:pt x="145" y="161"/>
                        <a:pt x="145" y="161"/>
                      </a:cubicBezTo>
                      <a:cubicBezTo>
                        <a:pt x="145" y="161"/>
                        <a:pt x="145" y="161"/>
                        <a:pt x="145" y="161"/>
                      </a:cubicBezTo>
                      <a:cubicBezTo>
                        <a:pt x="142" y="161"/>
                        <a:pt x="142" y="161"/>
                        <a:pt x="142" y="161"/>
                      </a:cubicBezTo>
                      <a:cubicBezTo>
                        <a:pt x="139" y="161"/>
                        <a:pt x="139" y="161"/>
                        <a:pt x="139" y="161"/>
                      </a:cubicBezTo>
                      <a:cubicBezTo>
                        <a:pt x="139" y="161"/>
                        <a:pt x="139" y="161"/>
                        <a:pt x="139" y="161"/>
                      </a:cubicBezTo>
                      <a:cubicBezTo>
                        <a:pt x="112" y="161"/>
                        <a:pt x="112" y="161"/>
                        <a:pt x="112" y="161"/>
                      </a:cubicBezTo>
                      <a:cubicBezTo>
                        <a:pt x="112" y="222"/>
                        <a:pt x="112" y="222"/>
                        <a:pt x="112" y="222"/>
                      </a:cubicBezTo>
                      <a:cubicBezTo>
                        <a:pt x="69" y="222"/>
                        <a:pt x="69" y="222"/>
                        <a:pt x="69" y="222"/>
                      </a:cubicBezTo>
                      <a:cubicBezTo>
                        <a:pt x="69" y="116"/>
                        <a:pt x="69" y="116"/>
                        <a:pt x="69" y="116"/>
                      </a:cubicBezTo>
                      <a:cubicBezTo>
                        <a:pt x="142" y="44"/>
                        <a:pt x="142" y="44"/>
                        <a:pt x="142" y="44"/>
                      </a:cubicBezTo>
                      <a:cubicBezTo>
                        <a:pt x="185" y="86"/>
                        <a:pt x="185" y="86"/>
                        <a:pt x="185" y="86"/>
                      </a:cubicBezTo>
                      <a:cubicBezTo>
                        <a:pt x="190" y="82"/>
                        <a:pt x="197" y="80"/>
                        <a:pt x="204" y="80"/>
                      </a:cubicBezTo>
                      <a:cubicBezTo>
                        <a:pt x="214" y="80"/>
                        <a:pt x="214" y="80"/>
                        <a:pt x="214" y="80"/>
                      </a:cubicBezTo>
                      <a:cubicBezTo>
                        <a:pt x="223" y="80"/>
                        <a:pt x="233" y="85"/>
                        <a:pt x="239" y="92"/>
                      </a:cubicBezTo>
                      <a:cubicBezTo>
                        <a:pt x="241" y="93"/>
                        <a:pt x="243" y="94"/>
                        <a:pt x="245" y="95"/>
                      </a:cubicBezTo>
                      <a:cubicBezTo>
                        <a:pt x="155" y="6"/>
                        <a:pt x="155" y="6"/>
                        <a:pt x="155" y="6"/>
                      </a:cubicBezTo>
                      <a:cubicBezTo>
                        <a:pt x="152" y="3"/>
                        <a:pt x="148" y="1"/>
                        <a:pt x="145" y="1"/>
                      </a:cubicBezTo>
                      <a:cubicBezTo>
                        <a:pt x="145" y="1"/>
                        <a:pt x="145" y="1"/>
                        <a:pt x="145" y="1"/>
                      </a:cubicBezTo>
                      <a:cubicBezTo>
                        <a:pt x="144" y="1"/>
                        <a:pt x="143" y="0"/>
                        <a:pt x="142" y="0"/>
                      </a:cubicBezTo>
                      <a:cubicBezTo>
                        <a:pt x="142" y="0"/>
                        <a:pt x="142" y="1"/>
                        <a:pt x="142" y="1"/>
                      </a:cubicBezTo>
                      <a:cubicBezTo>
                        <a:pt x="142" y="1"/>
                        <a:pt x="142" y="0"/>
                        <a:pt x="142" y="0"/>
                      </a:cubicBezTo>
                      <a:cubicBezTo>
                        <a:pt x="141" y="0"/>
                        <a:pt x="140" y="1"/>
                        <a:pt x="139" y="1"/>
                      </a:cubicBezTo>
                      <a:cubicBezTo>
                        <a:pt x="139" y="1"/>
                        <a:pt x="139" y="1"/>
                        <a:pt x="139" y="1"/>
                      </a:cubicBezTo>
                      <a:cubicBezTo>
                        <a:pt x="135" y="1"/>
                        <a:pt x="132" y="3"/>
                        <a:pt x="129" y="6"/>
                      </a:cubicBezTo>
                      <a:cubicBezTo>
                        <a:pt x="7" y="126"/>
                        <a:pt x="7" y="126"/>
                        <a:pt x="7" y="126"/>
                      </a:cubicBezTo>
                      <a:cubicBezTo>
                        <a:pt x="0" y="133"/>
                        <a:pt x="0" y="144"/>
                        <a:pt x="7" y="151"/>
                      </a:cubicBezTo>
                      <a:cubicBezTo>
                        <a:pt x="11" y="155"/>
                        <a:pt x="15" y="157"/>
                        <a:pt x="20" y="157"/>
                      </a:cubicBezTo>
                      <a:cubicBezTo>
                        <a:pt x="25" y="157"/>
                        <a:pt x="29" y="155"/>
                        <a:pt x="33" y="151"/>
                      </a:cubicBezTo>
                      <a:cubicBezTo>
                        <a:pt x="45" y="139"/>
                        <a:pt x="45" y="139"/>
                        <a:pt x="45" y="139"/>
                      </a:cubicBezTo>
                      <a:cubicBezTo>
                        <a:pt x="45" y="243"/>
                        <a:pt x="45" y="243"/>
                        <a:pt x="45" y="243"/>
                      </a:cubicBezTo>
                      <a:cubicBezTo>
                        <a:pt x="142" y="243"/>
                        <a:pt x="142" y="243"/>
                        <a:pt x="142" y="243"/>
                      </a:cubicBezTo>
                      <a:cubicBezTo>
                        <a:pt x="143" y="243"/>
                        <a:pt x="143" y="243"/>
                        <a:pt x="143" y="243"/>
                      </a:cubicBezTo>
                      <a:cubicBezTo>
                        <a:pt x="142" y="242"/>
                        <a:pt x="141" y="242"/>
                        <a:pt x="139" y="241"/>
                      </a:cubicBezTo>
                      <a:cubicBezTo>
                        <a:pt x="136" y="240"/>
                        <a:pt x="130" y="236"/>
                        <a:pt x="130" y="22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86" name="Group 20"/>
              <p:cNvGrpSpPr>
                <a:grpSpLocks noChangeAspect="1"/>
              </p:cNvGrpSpPr>
              <p:nvPr/>
            </p:nvGrpSpPr>
            <p:grpSpPr bwMode="auto">
              <a:xfrm>
                <a:off x="7577383" y="4026893"/>
                <a:ext cx="582613" cy="533400"/>
                <a:chOff x="4792" y="2540"/>
                <a:chExt cx="367" cy="336"/>
              </a:xfrm>
            </p:grpSpPr>
            <p:sp>
              <p:nvSpPr>
                <p:cNvPr id="87" name="Aitds17-3"/>
                <p:cNvSpPr>
                  <a:spLocks noChangeAspect="1" noChangeArrowheads="1" noTextEdit="1"/>
                </p:cNvSpPr>
                <p:nvPr/>
              </p:nvSpPr>
              <p:spPr bwMode="auto">
                <a:xfrm>
                  <a:off x="4792" y="2540"/>
                  <a:ext cx="367"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8" name="Aitds17-4"/>
                <p:cNvSpPr>
                  <a:spLocks noChangeArrowheads="1"/>
                </p:cNvSpPr>
                <p:nvPr/>
              </p:nvSpPr>
              <p:spPr bwMode="auto">
                <a:xfrm>
                  <a:off x="4849" y="2543"/>
                  <a:ext cx="114" cy="114"/>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9" name="Aitds17-5"/>
                <p:cNvSpPr>
                  <a:spLocks noChangeArrowheads="1"/>
                </p:cNvSpPr>
                <p:nvPr/>
              </p:nvSpPr>
              <p:spPr bwMode="auto">
                <a:xfrm>
                  <a:off x="4988" y="2559"/>
                  <a:ext cx="111" cy="109"/>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90" name="Aitds17-6"/>
                <p:cNvSpPr>
                  <a:spLocks noEditPoints="1"/>
                </p:cNvSpPr>
                <p:nvPr/>
              </p:nvSpPr>
              <p:spPr bwMode="auto">
                <a:xfrm>
                  <a:off x="4789" y="2660"/>
                  <a:ext cx="370" cy="213"/>
                </a:xfrm>
                <a:custGeom>
                  <a:avLst/>
                  <a:gdLst>
                    <a:gd name="T0" fmla="*/ 92 w 136"/>
                    <a:gd name="T1" fmla="*/ 78 h 78"/>
                    <a:gd name="T2" fmla="*/ 99 w 136"/>
                    <a:gd name="T3" fmla="*/ 72 h 78"/>
                    <a:gd name="T4" fmla="*/ 99 w 136"/>
                    <a:gd name="T5" fmla="*/ 72 h 78"/>
                    <a:gd name="T6" fmla="*/ 117 w 136"/>
                    <a:gd name="T7" fmla="*/ 64 h 78"/>
                    <a:gd name="T8" fmla="*/ 115 w 136"/>
                    <a:gd name="T9" fmla="*/ 52 h 78"/>
                    <a:gd name="T10" fmla="*/ 115 w 136"/>
                    <a:gd name="T11" fmla="*/ 40 h 78"/>
                    <a:gd name="T12" fmla="*/ 121 w 136"/>
                    <a:gd name="T13" fmla="*/ 63 h 78"/>
                    <a:gd name="T14" fmla="*/ 136 w 136"/>
                    <a:gd name="T15" fmla="*/ 61 h 78"/>
                    <a:gd name="T16" fmla="*/ 108 w 136"/>
                    <a:gd name="T17" fmla="*/ 8 h 78"/>
                    <a:gd name="T18" fmla="*/ 99 w 136"/>
                    <a:gd name="T19" fmla="*/ 5 h 78"/>
                    <a:gd name="T20" fmla="*/ 94 w 136"/>
                    <a:gd name="T21" fmla="*/ 10 h 78"/>
                    <a:gd name="T22" fmla="*/ 89 w 136"/>
                    <a:gd name="T23" fmla="*/ 5 h 78"/>
                    <a:gd name="T24" fmla="*/ 89 w 136"/>
                    <a:gd name="T25" fmla="*/ 5 h 78"/>
                    <a:gd name="T26" fmla="*/ 71 w 136"/>
                    <a:gd name="T27" fmla="*/ 16 h 78"/>
                    <a:gd name="T28" fmla="*/ 57 w 136"/>
                    <a:gd name="T29" fmla="*/ 4 h 78"/>
                    <a:gd name="T30" fmla="*/ 48 w 136"/>
                    <a:gd name="T31" fmla="*/ 0 h 78"/>
                    <a:gd name="T32" fmla="*/ 43 w 136"/>
                    <a:gd name="T33" fmla="*/ 5 h 78"/>
                    <a:gd name="T34" fmla="*/ 38 w 136"/>
                    <a:gd name="T35" fmla="*/ 0 h 78"/>
                    <a:gd name="T36" fmla="*/ 38 w 136"/>
                    <a:gd name="T37" fmla="*/ 0 h 78"/>
                    <a:gd name="T38" fmla="*/ 27 w 136"/>
                    <a:gd name="T39" fmla="*/ 6 h 78"/>
                    <a:gd name="T40" fmla="*/ 0 w 136"/>
                    <a:gd name="T41" fmla="*/ 61 h 78"/>
                    <a:gd name="T42" fmla="*/ 16 w 136"/>
                    <a:gd name="T43" fmla="*/ 63 h 78"/>
                    <a:gd name="T44" fmla="*/ 22 w 136"/>
                    <a:gd name="T45" fmla="*/ 39 h 78"/>
                    <a:gd name="T46" fmla="*/ 22 w 136"/>
                    <a:gd name="T47" fmla="*/ 65 h 78"/>
                    <a:gd name="T48" fmla="*/ 22 w 136"/>
                    <a:gd name="T49" fmla="*/ 65 h 78"/>
                    <a:gd name="T50" fmla="*/ 38 w 136"/>
                    <a:gd name="T51" fmla="*/ 72 h 78"/>
                    <a:gd name="T52" fmla="*/ 38 w 136"/>
                    <a:gd name="T53" fmla="*/ 72 h 78"/>
                    <a:gd name="T54" fmla="*/ 45 w 136"/>
                    <a:gd name="T55" fmla="*/ 78 h 78"/>
                    <a:gd name="T56" fmla="*/ 65 w 136"/>
                    <a:gd name="T57" fmla="*/ 60 h 78"/>
                    <a:gd name="T58" fmla="*/ 65 w 136"/>
                    <a:gd name="T59" fmla="*/ 60 h 78"/>
                    <a:gd name="T60" fmla="*/ 68 w 136"/>
                    <a:gd name="T61" fmla="*/ 64 h 78"/>
                    <a:gd name="T62" fmla="*/ 72 w 136"/>
                    <a:gd name="T63" fmla="*/ 60 h 78"/>
                    <a:gd name="T64" fmla="*/ 72 w 136"/>
                    <a:gd name="T65" fmla="*/ 60 h 78"/>
                    <a:gd name="T66" fmla="*/ 92 w 136"/>
                    <a:gd name="T67" fmla="*/ 78 h 78"/>
                    <a:gd name="T68" fmla="*/ 68 w 136"/>
                    <a:gd name="T69" fmla="*/ 60 h 78"/>
                    <a:gd name="T70" fmla="*/ 54 w 136"/>
                    <a:gd name="T71" fmla="*/ 45 h 78"/>
                    <a:gd name="T72" fmla="*/ 68 w 136"/>
                    <a:gd name="T73" fmla="*/ 31 h 78"/>
                    <a:gd name="T74" fmla="*/ 83 w 136"/>
                    <a:gd name="T75" fmla="*/ 45 h 78"/>
                    <a:gd name="T76" fmla="*/ 68 w 136"/>
                    <a:gd name="T77"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78">
                      <a:moveTo>
                        <a:pt x="92" y="78"/>
                      </a:moveTo>
                      <a:cubicBezTo>
                        <a:pt x="95" y="76"/>
                        <a:pt x="97" y="74"/>
                        <a:pt x="99" y="72"/>
                      </a:cubicBezTo>
                      <a:cubicBezTo>
                        <a:pt x="99" y="72"/>
                        <a:pt x="99" y="72"/>
                        <a:pt x="99" y="72"/>
                      </a:cubicBezTo>
                      <a:cubicBezTo>
                        <a:pt x="102" y="70"/>
                        <a:pt x="107" y="67"/>
                        <a:pt x="117" y="64"/>
                      </a:cubicBezTo>
                      <a:cubicBezTo>
                        <a:pt x="115" y="52"/>
                        <a:pt x="115" y="52"/>
                        <a:pt x="115" y="52"/>
                      </a:cubicBezTo>
                      <a:cubicBezTo>
                        <a:pt x="115" y="40"/>
                        <a:pt x="115" y="40"/>
                        <a:pt x="115" y="40"/>
                      </a:cubicBezTo>
                      <a:cubicBezTo>
                        <a:pt x="117" y="46"/>
                        <a:pt x="119" y="53"/>
                        <a:pt x="121" y="63"/>
                      </a:cubicBezTo>
                      <a:cubicBezTo>
                        <a:pt x="125" y="63"/>
                        <a:pt x="130" y="62"/>
                        <a:pt x="136" y="61"/>
                      </a:cubicBezTo>
                      <a:cubicBezTo>
                        <a:pt x="132" y="32"/>
                        <a:pt x="124" y="19"/>
                        <a:pt x="108" y="8"/>
                      </a:cubicBezTo>
                      <a:cubicBezTo>
                        <a:pt x="107" y="8"/>
                        <a:pt x="102" y="5"/>
                        <a:pt x="99" y="5"/>
                      </a:cubicBezTo>
                      <a:cubicBezTo>
                        <a:pt x="94" y="10"/>
                        <a:pt x="94" y="10"/>
                        <a:pt x="94" y="10"/>
                      </a:cubicBezTo>
                      <a:cubicBezTo>
                        <a:pt x="89" y="5"/>
                        <a:pt x="89" y="5"/>
                        <a:pt x="89" y="5"/>
                      </a:cubicBezTo>
                      <a:cubicBezTo>
                        <a:pt x="89" y="5"/>
                        <a:pt x="89" y="5"/>
                        <a:pt x="89" y="5"/>
                      </a:cubicBezTo>
                      <a:cubicBezTo>
                        <a:pt x="85" y="5"/>
                        <a:pt x="76" y="11"/>
                        <a:pt x="71" y="16"/>
                      </a:cubicBezTo>
                      <a:cubicBezTo>
                        <a:pt x="68" y="11"/>
                        <a:pt x="63" y="8"/>
                        <a:pt x="57" y="4"/>
                      </a:cubicBezTo>
                      <a:cubicBezTo>
                        <a:pt x="57" y="4"/>
                        <a:pt x="51" y="1"/>
                        <a:pt x="48" y="0"/>
                      </a:cubicBezTo>
                      <a:cubicBezTo>
                        <a:pt x="43" y="5"/>
                        <a:pt x="43" y="5"/>
                        <a:pt x="43" y="5"/>
                      </a:cubicBezTo>
                      <a:cubicBezTo>
                        <a:pt x="38" y="0"/>
                        <a:pt x="38" y="0"/>
                        <a:pt x="38" y="0"/>
                      </a:cubicBezTo>
                      <a:cubicBezTo>
                        <a:pt x="38" y="0"/>
                        <a:pt x="38" y="0"/>
                        <a:pt x="38" y="0"/>
                      </a:cubicBezTo>
                      <a:cubicBezTo>
                        <a:pt x="34" y="1"/>
                        <a:pt x="31" y="3"/>
                        <a:pt x="27" y="6"/>
                      </a:cubicBezTo>
                      <a:cubicBezTo>
                        <a:pt x="12" y="16"/>
                        <a:pt x="5" y="31"/>
                        <a:pt x="0" y="61"/>
                      </a:cubicBezTo>
                      <a:cubicBezTo>
                        <a:pt x="6" y="62"/>
                        <a:pt x="12" y="62"/>
                        <a:pt x="16" y="63"/>
                      </a:cubicBezTo>
                      <a:cubicBezTo>
                        <a:pt x="18" y="53"/>
                        <a:pt x="20" y="45"/>
                        <a:pt x="22" y="39"/>
                      </a:cubicBezTo>
                      <a:cubicBezTo>
                        <a:pt x="22" y="65"/>
                        <a:pt x="22" y="65"/>
                        <a:pt x="22" y="65"/>
                      </a:cubicBezTo>
                      <a:cubicBezTo>
                        <a:pt x="22" y="65"/>
                        <a:pt x="22" y="65"/>
                        <a:pt x="22" y="65"/>
                      </a:cubicBezTo>
                      <a:cubicBezTo>
                        <a:pt x="31" y="67"/>
                        <a:pt x="35" y="71"/>
                        <a:pt x="38" y="72"/>
                      </a:cubicBezTo>
                      <a:cubicBezTo>
                        <a:pt x="38" y="72"/>
                        <a:pt x="38" y="72"/>
                        <a:pt x="38" y="72"/>
                      </a:cubicBezTo>
                      <a:cubicBezTo>
                        <a:pt x="40" y="74"/>
                        <a:pt x="42" y="76"/>
                        <a:pt x="45" y="78"/>
                      </a:cubicBezTo>
                      <a:cubicBezTo>
                        <a:pt x="51" y="64"/>
                        <a:pt x="63" y="61"/>
                        <a:pt x="65" y="60"/>
                      </a:cubicBezTo>
                      <a:cubicBezTo>
                        <a:pt x="65" y="60"/>
                        <a:pt x="65" y="60"/>
                        <a:pt x="65" y="60"/>
                      </a:cubicBezTo>
                      <a:cubicBezTo>
                        <a:pt x="68" y="64"/>
                        <a:pt x="68" y="64"/>
                        <a:pt x="68" y="64"/>
                      </a:cubicBezTo>
                      <a:cubicBezTo>
                        <a:pt x="72" y="60"/>
                        <a:pt x="72" y="60"/>
                        <a:pt x="72" y="60"/>
                      </a:cubicBezTo>
                      <a:cubicBezTo>
                        <a:pt x="72" y="60"/>
                        <a:pt x="72" y="60"/>
                        <a:pt x="72" y="60"/>
                      </a:cubicBezTo>
                      <a:cubicBezTo>
                        <a:pt x="74" y="61"/>
                        <a:pt x="86" y="64"/>
                        <a:pt x="92" y="78"/>
                      </a:cubicBezTo>
                      <a:close/>
                      <a:moveTo>
                        <a:pt x="68" y="60"/>
                      </a:moveTo>
                      <a:cubicBezTo>
                        <a:pt x="61" y="59"/>
                        <a:pt x="54" y="53"/>
                        <a:pt x="54" y="45"/>
                      </a:cubicBezTo>
                      <a:cubicBezTo>
                        <a:pt x="54" y="37"/>
                        <a:pt x="61" y="31"/>
                        <a:pt x="68" y="31"/>
                      </a:cubicBezTo>
                      <a:cubicBezTo>
                        <a:pt x="76" y="31"/>
                        <a:pt x="83" y="37"/>
                        <a:pt x="83" y="45"/>
                      </a:cubicBezTo>
                      <a:cubicBezTo>
                        <a:pt x="83" y="53"/>
                        <a:pt x="76" y="59"/>
                        <a:pt x="68" y="6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grpSp>
      <p:grpSp>
        <p:nvGrpSpPr>
          <p:cNvPr id="95" name="组合 94"/>
          <p:cNvGrpSpPr/>
          <p:nvPr/>
        </p:nvGrpSpPr>
        <p:grpSpPr>
          <a:xfrm>
            <a:off x="5034132" y="2181400"/>
            <a:ext cx="2148695" cy="3996118"/>
            <a:chOff x="5034132" y="2181400"/>
            <a:chExt cx="2148695" cy="3996118"/>
          </a:xfrm>
        </p:grpSpPr>
        <p:grpSp>
          <p:nvGrpSpPr>
            <p:cNvPr id="43" name="组合 42"/>
            <p:cNvGrpSpPr/>
            <p:nvPr/>
          </p:nvGrpSpPr>
          <p:grpSpPr>
            <a:xfrm>
              <a:off x="5034132" y="2573084"/>
              <a:ext cx="2148695" cy="3604434"/>
              <a:chOff x="5034132" y="2445491"/>
              <a:chExt cx="2148695" cy="3604434"/>
            </a:xfrm>
          </p:grpSpPr>
          <p:grpSp>
            <p:nvGrpSpPr>
              <p:cNvPr id="44" name="组合 43"/>
              <p:cNvGrpSpPr/>
              <p:nvPr/>
            </p:nvGrpSpPr>
            <p:grpSpPr>
              <a:xfrm>
                <a:off x="5034132" y="2445491"/>
                <a:ext cx="2148695" cy="3604434"/>
                <a:chOff x="674709" y="2445491"/>
                <a:chExt cx="2148695" cy="3604434"/>
              </a:xfrm>
            </p:grpSpPr>
            <p:sp>
              <p:nvSpPr>
                <p:cNvPr id="47" name="矩形 46"/>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674709" y="2663723"/>
                  <a:ext cx="2148695" cy="86177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人均预期寿命再提高</a:t>
                  </a:r>
                </a:p>
              </p:txBody>
            </p:sp>
            <p:sp>
              <p:nvSpPr>
                <p:cNvPr id="51" name="矩形 50"/>
                <p:cNvSpPr/>
                <p:nvPr/>
              </p:nvSpPr>
              <p:spPr>
                <a:xfrm>
                  <a:off x="1414130" y="4127695"/>
                  <a:ext cx="526106"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1</a:t>
                  </a:r>
                  <a:endParaRPr lang="zh-CN" altLang="en-US" sz="7000" dirty="0">
                    <a:solidFill>
                      <a:schemeClr val="bg1"/>
                    </a:solidFill>
                  </a:endParaRPr>
                </a:p>
              </p:txBody>
            </p:sp>
          </p:grpSp>
          <p:sp>
            <p:nvSpPr>
              <p:cNvPr id="45" name="矩形 44"/>
              <p:cNvSpPr/>
              <p:nvPr/>
            </p:nvSpPr>
            <p:spPr>
              <a:xfrm>
                <a:off x="6177123" y="4733736"/>
                <a:ext cx="334238" cy="369332"/>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岁</a:t>
                </a:r>
              </a:p>
            </p:txBody>
          </p:sp>
        </p:grpSp>
        <p:pic>
          <p:nvPicPr>
            <p:cNvPr id="93" name="图形 1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1899" y="2181400"/>
              <a:ext cx="573972" cy="643545"/>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wipe(down)">
                                      <p:cBhvr>
                                        <p:cTn id="21" dur="500"/>
                                        <p:tgtEl>
                                          <p:spTgt spid="97"/>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ipe(down)">
                                      <p:cBhvr>
                                        <p:cTn id="25" dur="500"/>
                                        <p:tgtEl>
                                          <p:spTgt spid="94"/>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wipe(down)">
                                      <p:cBhvr>
                                        <p:cTn id="2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9899" y="1547178"/>
            <a:ext cx="8022715" cy="377973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8357190" y="536630"/>
            <a:ext cx="2894579" cy="5784742"/>
          </a:xfrm>
          <a:prstGeom prst="rect">
            <a:avLst/>
          </a:prstGeom>
          <a:solidFill>
            <a:srgbClr val="FF3F3F"/>
          </a:solidFill>
          <a:ln>
            <a:noFill/>
          </a:ln>
          <a:effectLst>
            <a:outerShdw blurRad="762000" dist="38100" algn="l" rotWithShape="0">
              <a:schemeClr val="accent1">
                <a:alpha val="57000"/>
              </a:schemeClr>
            </a:outerShdw>
          </a:effectLst>
        </p:spPr>
        <p:txBody>
          <a:bodyPr vert="horz" wrap="square" lIns="91440" tIns="45720" rIns="91440" bIns="45720" numCol="1" anchor="t" anchorCtr="0" compatLnSpc="1"/>
          <a:lstStyle/>
          <a:p>
            <a:endParaRPr lang="zh-CN" altLang="en-US">
              <a:solidFill>
                <a:schemeClr val="tx1"/>
              </a:solidFill>
            </a:endParaRPr>
          </a:p>
        </p:txBody>
      </p:sp>
      <p:grpSp>
        <p:nvGrpSpPr>
          <p:cNvPr id="6" name="组合 5"/>
          <p:cNvGrpSpPr/>
          <p:nvPr/>
        </p:nvGrpSpPr>
        <p:grpSpPr>
          <a:xfrm>
            <a:off x="1229181" y="5502471"/>
            <a:ext cx="1705276" cy="162484"/>
            <a:chOff x="1655695" y="4448533"/>
            <a:chExt cx="1705276" cy="548884"/>
          </a:xfrm>
        </p:grpSpPr>
        <p:sp>
          <p:nvSpPr>
            <p:cNvPr id="4" name="矩形 3"/>
            <p:cNvSpPr/>
            <p:nvPr/>
          </p:nvSpPr>
          <p:spPr>
            <a:xfrm>
              <a:off x="1655695" y="4448533"/>
              <a:ext cx="1705276" cy="548884"/>
            </a:xfrm>
            <a:prstGeom prst="rect">
              <a:avLst/>
            </a:prstGeom>
            <a:gradFill>
              <a:gsLst>
                <a:gs pos="0">
                  <a:srgbClr val="F88F44"/>
                </a:gs>
                <a:gs pos="100000">
                  <a:srgbClr val="FD3B68"/>
                </a:gs>
              </a:gsLst>
              <a:lin ang="14400000" scaled="0"/>
            </a:gradFill>
            <a:ln>
              <a:noFill/>
            </a:ln>
          </p:spPr>
          <p:txBody>
            <a:bodyPr vert="horz" wrap="square" lIns="91440" tIns="45720" rIns="91440" bIns="45720" numCol="1" anchor="t" anchorCtr="0" compatLnSpc="1"/>
            <a:lstStyle/>
            <a:p>
              <a:endParaRPr lang="zh-CN" altLang="en-US">
                <a:solidFill>
                  <a:schemeClr val="tx1"/>
                </a:solidFill>
              </a:endParaRPr>
            </a:p>
          </p:txBody>
        </p:sp>
        <p:sp>
          <p:nvSpPr>
            <p:cNvPr id="5" name="文本框 4" descr="e7d195523061f1c0d318120d6aeaf1b6ccceb6ba3da59c0775C5DE19DDDEBC09ED96DBD9900D9848D623ECAD1D4904B78047D0015C22C8BE97228BE8B5BFF08FE7A3AE04126DA07312A96C0F69F9BAB7076B7E3C1FD287892DAF5EED949E4ABF23C601BF44236FCE150F9AC523C2C442AE90F76A9C3CEAFF3AA466CA879223D0D7B71F27E34882DE"/>
            <p:cNvSpPr txBox="1"/>
            <p:nvPr/>
          </p:nvSpPr>
          <p:spPr>
            <a:xfrm>
              <a:off x="1673314" y="4564414"/>
              <a:ext cx="1670038" cy="369332"/>
            </a:xfrm>
            <a:prstGeom prst="rect">
              <a:avLst/>
            </a:prstGeom>
            <a:noFill/>
          </p:spPr>
          <p:txBody>
            <a:bodyPr wrap="square" rtlCol="0">
              <a:spAutoFit/>
            </a:bodyPr>
            <a:lstStyle/>
            <a:p>
              <a:pPr algn="ctr"/>
              <a:endParaRPr lang="zh-CN" altLang="en-US" spc="300" dirty="0">
                <a:solidFill>
                  <a:schemeClr val="bg1"/>
                </a:solidFill>
                <a:latin typeface="Source Han Sans SC" panose="020B0500000000000000" pitchFamily="34" charset="-128"/>
                <a:ea typeface="Source Han Sans SC" panose="020B0500000000000000" pitchFamily="34" charset="-128"/>
                <a:cs typeface="Avenir Heavy" charset="0"/>
              </a:endParaRPr>
            </a:p>
          </p:txBody>
        </p:sp>
      </p:grpSp>
      <p:grpSp>
        <p:nvGrpSpPr>
          <p:cNvPr id="11" name="组合 10"/>
          <p:cNvGrpSpPr/>
          <p:nvPr/>
        </p:nvGrpSpPr>
        <p:grpSpPr>
          <a:xfrm>
            <a:off x="7482500" y="1828884"/>
            <a:ext cx="4688234" cy="3516176"/>
            <a:chOff x="6393054" y="1596329"/>
            <a:chExt cx="4688234" cy="3516176"/>
          </a:xfrm>
        </p:grpSpPr>
        <p:pic>
          <p:nvPicPr>
            <p:cNvPr id="10" name="图片 9"/>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485"/>
                      </a14:imgEffect>
                    </a14:imgLayer>
                  </a14:imgProps>
                </a:ext>
                <a:ext uri="{28A0092B-C50C-407E-A947-70E740481C1C}">
                  <a14:useLocalDpi xmlns:a14="http://schemas.microsoft.com/office/drawing/2010/main" val="0"/>
                </a:ext>
              </a:extLst>
            </a:blip>
            <a:stretch>
              <a:fillRect/>
            </a:stretch>
          </p:blipFill>
          <p:spPr>
            <a:xfrm>
              <a:off x="6393054" y="1596329"/>
              <a:ext cx="4688234" cy="3516176"/>
            </a:xfrm>
            <a:prstGeom prst="rect">
              <a:avLst/>
            </a:prstGeom>
            <a:effectLst>
              <a:outerShdw blurRad="139700" dist="50800" dir="5400000" algn="ctr" rotWithShape="0">
                <a:schemeClr val="accent1">
                  <a:alpha val="33000"/>
                </a:schemeClr>
              </a:outerShdw>
            </a:effectLst>
          </p:spPr>
        </p:pic>
        <p:sp>
          <p:nvSpPr>
            <p:cNvPr id="12" name="矩形 11"/>
            <p:cNvSpPr/>
            <p:nvPr/>
          </p:nvSpPr>
          <p:spPr>
            <a:xfrm>
              <a:off x="7246345" y="2340245"/>
              <a:ext cx="2997586" cy="1853383"/>
            </a:xfrm>
            <a:prstGeom prst="rect">
              <a:avLst/>
            </a:prstGeom>
            <a:blipFill>
              <a:blip r:embed="rId4"/>
              <a:stretch>
                <a:fillRect t="-2863" b="-2863"/>
              </a:stretch>
            </a:blipFill>
            <a:ln>
              <a:noFill/>
            </a:ln>
            <a:effectLst/>
          </p:spPr>
          <p:txBody>
            <a:bodyPr vert="horz" wrap="square" lIns="91440" tIns="45720" rIns="91440" bIns="45720" numCol="1" anchor="t" anchorCtr="0" compatLnSpc="1"/>
            <a:lstStyle/>
            <a:p>
              <a:endParaRPr lang="zh-CN" altLang="en-US">
                <a:solidFill>
                  <a:schemeClr val="tx1"/>
                </a:solidFill>
              </a:endParaRPr>
            </a:p>
          </p:txBody>
        </p:sp>
      </p:grpSp>
      <p:sp>
        <p:nvSpPr>
          <p:cNvPr id="14" name="TextBox 21"/>
          <p:cNvSpPr txBox="1"/>
          <p:nvPr/>
        </p:nvSpPr>
        <p:spPr>
          <a:xfrm>
            <a:off x="1092205" y="716181"/>
            <a:ext cx="38248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gradFill>
                  <a:gsLst>
                    <a:gs pos="16000">
                      <a:srgbClr val="FF5050">
                        <a:lumMod val="90000"/>
                        <a:lumOff val="10000"/>
                      </a:srgbClr>
                    </a:gs>
                    <a:gs pos="100000">
                      <a:srgbClr val="FF5050"/>
                    </a:gs>
                  </a:gsLst>
                  <a:lin ang="5400000" scaled="0"/>
                </a:gradFill>
                <a:effectLst>
                  <a:outerShdw blurRad="254000" dist="101600" dir="5400000" algn="ctr" rotWithShape="0">
                    <a:srgbClr val="D8D8D8">
                      <a:alpha val="23000"/>
                    </a:srgbClr>
                  </a:outerShdw>
                </a:effectLst>
                <a:uLnTx/>
                <a:uFillTx/>
                <a:latin typeface="字魂35号-经典雅黑" panose="00000500000000000000" pitchFamily="2" charset="-122"/>
                <a:ea typeface="字魂35号-经典雅黑" panose="00000500000000000000" pitchFamily="2" charset="-122"/>
              </a:rPr>
              <a:t>前言</a:t>
            </a:r>
            <a:endParaRPr kumimoji="0" lang="id-ID" sz="4800" b="1" i="0" u="none" strike="noStrike" kern="1200" cap="none" spc="0" normalizeH="0" baseline="0" noProof="0" dirty="0">
              <a:ln>
                <a:noFill/>
              </a:ln>
              <a:gradFill>
                <a:gsLst>
                  <a:gs pos="16000">
                    <a:srgbClr val="FF5050">
                      <a:lumMod val="90000"/>
                      <a:lumOff val="10000"/>
                    </a:srgbClr>
                  </a:gs>
                  <a:gs pos="100000">
                    <a:srgbClr val="FF5050"/>
                  </a:gs>
                </a:gsLst>
                <a:lin ang="5400000" scaled="0"/>
              </a:gradFill>
              <a:effectLst>
                <a:outerShdw blurRad="254000" dist="101600" dir="5400000" algn="ctr" rotWithShape="0">
                  <a:srgbClr val="D8D8D8">
                    <a:alpha val="23000"/>
                  </a:srgbClr>
                </a:outerShdw>
              </a:effectLst>
              <a:uLnTx/>
              <a:uFillTx/>
              <a:latin typeface="字魂35号-经典雅黑" panose="00000500000000000000" pitchFamily="2" charset="-122"/>
              <a:ea typeface="字魂35号-经典雅黑" panose="00000500000000000000" pitchFamily="2" charset="-122"/>
            </a:endParaRPr>
          </a:p>
        </p:txBody>
      </p:sp>
      <p:sp>
        <p:nvSpPr>
          <p:cNvPr id="15" name="矩形 14"/>
          <p:cNvSpPr/>
          <p:nvPr/>
        </p:nvSpPr>
        <p:spPr>
          <a:xfrm>
            <a:off x="1027159" y="1722556"/>
            <a:ext cx="7025002" cy="3416320"/>
          </a:xfrm>
          <a:prstGeom prst="rect">
            <a:avLst/>
          </a:prstGeom>
        </p:spPr>
        <p:txBody>
          <a:bodyPr wrap="square">
            <a:spAutoFit/>
          </a:bodyPr>
          <a:lstStyle/>
          <a:p>
            <a:pPr indent="457200" algn="just">
              <a:lnSpc>
                <a:spcPct val="200000"/>
              </a:lnSpc>
            </a:pPr>
            <a:r>
              <a:rPr lang="en-US" altLang="zh-CN" dirty="0">
                <a:solidFill>
                  <a:prstClr val="black"/>
                </a:solidFill>
                <a:latin typeface="微软雅黑" panose="020B0503020204020204" pitchFamily="34" charset="-122"/>
                <a:ea typeface="微软雅黑" panose="020B0503020204020204" pitchFamily="34" charset="-122"/>
              </a:rPr>
              <a:t>2021</a:t>
            </a:r>
            <a:r>
              <a:rPr lang="zh-CN" altLang="en-US" dirty="0">
                <a:solidFill>
                  <a:prstClr val="black"/>
                </a:solidFill>
                <a:latin typeface="微软雅黑" panose="020B0503020204020204" pitchFamily="34" charset="-122"/>
                <a:ea typeface="微软雅黑" panose="020B0503020204020204" pitchFamily="34" charset="-122"/>
              </a:rPr>
              <a:t>年</a:t>
            </a:r>
            <a:r>
              <a:rPr lang="en-US" altLang="zh-CN" dirty="0">
                <a:solidFill>
                  <a:prstClr val="black"/>
                </a:solidFill>
                <a:latin typeface="微软雅黑" panose="020B0503020204020204" pitchFamily="34" charset="-122"/>
                <a:ea typeface="微软雅黑" panose="020B0503020204020204" pitchFamily="34" charset="-122"/>
              </a:rPr>
              <a:t>3</a:t>
            </a:r>
            <a:r>
              <a:rPr lang="zh-CN" altLang="en-US" dirty="0">
                <a:solidFill>
                  <a:prstClr val="black"/>
                </a:solidFill>
                <a:latin typeface="微软雅黑" panose="020B0503020204020204" pitchFamily="34" charset="-122"/>
                <a:ea typeface="微软雅黑" panose="020B0503020204020204" pitchFamily="34" charset="-122"/>
              </a:rPr>
              <a:t>月</a:t>
            </a:r>
            <a:r>
              <a:rPr lang="en-US" altLang="zh-CN" dirty="0">
                <a:solidFill>
                  <a:prstClr val="black"/>
                </a:solidFill>
                <a:latin typeface="微软雅黑" panose="020B0503020204020204" pitchFamily="34" charset="-122"/>
                <a:ea typeface="微软雅黑" panose="020B0503020204020204" pitchFamily="34" charset="-122"/>
              </a:rPr>
              <a:t>5</a:t>
            </a:r>
            <a:r>
              <a:rPr lang="zh-CN" altLang="en-US" dirty="0">
                <a:solidFill>
                  <a:prstClr val="black"/>
                </a:solidFill>
                <a:latin typeface="微软雅黑" panose="020B0503020204020204" pitchFamily="34" charset="-122"/>
                <a:ea typeface="微软雅黑" panose="020B0503020204020204" pitchFamily="34" charset="-122"/>
              </a:rPr>
              <a:t>日，十三届全国人民代表大会第四次会议在人民大会堂开幕。根据会议议程，国务院总理李克强代表国务院向大会作政府工作报告。报告共分三个部分：</a:t>
            </a:r>
            <a:endParaRPr lang="en-US" altLang="zh-CN" dirty="0">
              <a:solidFill>
                <a:prstClr val="black"/>
              </a:solidFill>
              <a:latin typeface="微软雅黑" panose="020B0503020204020204" pitchFamily="34" charset="-122"/>
              <a:ea typeface="微软雅黑" panose="020B0503020204020204" pitchFamily="34" charset="-122"/>
            </a:endParaRPr>
          </a:p>
          <a:p>
            <a:pPr indent="457200" algn="just">
              <a:lnSpc>
                <a:spcPct val="200000"/>
              </a:lnSpc>
            </a:pPr>
            <a:r>
              <a:rPr lang="zh-CN" altLang="en-US" b="1" dirty="0">
                <a:solidFill>
                  <a:srgbClr val="C00000"/>
                </a:solidFill>
                <a:latin typeface="微软雅黑" panose="020B0503020204020204" pitchFamily="34" charset="-122"/>
                <a:ea typeface="微软雅黑" panose="020B0503020204020204" pitchFamily="34" charset="-122"/>
              </a:rPr>
              <a:t>一、</a:t>
            </a:r>
            <a:r>
              <a:rPr lang="en-US" altLang="zh-CN" b="1" dirty="0">
                <a:solidFill>
                  <a:srgbClr val="C00000"/>
                </a:solidFill>
                <a:latin typeface="微软雅黑" panose="020B0503020204020204" pitchFamily="34" charset="-122"/>
                <a:ea typeface="微软雅黑" panose="020B0503020204020204" pitchFamily="34" charset="-122"/>
              </a:rPr>
              <a:t>2020</a:t>
            </a:r>
            <a:r>
              <a:rPr lang="zh-CN" altLang="en-US" b="1" dirty="0">
                <a:solidFill>
                  <a:srgbClr val="C00000"/>
                </a:solidFill>
                <a:latin typeface="微软雅黑" panose="020B0503020204020204" pitchFamily="34" charset="-122"/>
                <a:ea typeface="微软雅黑" panose="020B0503020204020204" pitchFamily="34" charset="-122"/>
              </a:rPr>
              <a:t>年工作回顾；</a:t>
            </a:r>
            <a:endParaRPr lang="en-US" altLang="zh-CN" b="1" dirty="0">
              <a:solidFill>
                <a:srgbClr val="C00000"/>
              </a:solidFill>
              <a:latin typeface="微软雅黑" panose="020B0503020204020204" pitchFamily="34" charset="-122"/>
              <a:ea typeface="微软雅黑" panose="020B0503020204020204" pitchFamily="34" charset="-122"/>
            </a:endParaRPr>
          </a:p>
          <a:p>
            <a:pPr indent="457200" algn="just">
              <a:lnSpc>
                <a:spcPct val="200000"/>
              </a:lnSpc>
            </a:pPr>
            <a:r>
              <a:rPr lang="zh-CN" altLang="en-US" b="1" dirty="0">
                <a:solidFill>
                  <a:srgbClr val="C00000"/>
                </a:solidFill>
                <a:latin typeface="微软雅黑" panose="020B0503020204020204" pitchFamily="34" charset="-122"/>
                <a:ea typeface="微软雅黑" panose="020B0503020204020204" pitchFamily="34" charset="-122"/>
              </a:rPr>
              <a:t>二、“十三五”时期发展成就和“十四五”时期主要目标任务；</a:t>
            </a:r>
            <a:endParaRPr lang="en-US" altLang="zh-CN" b="1" dirty="0">
              <a:solidFill>
                <a:srgbClr val="C00000"/>
              </a:solidFill>
              <a:latin typeface="微软雅黑" panose="020B0503020204020204" pitchFamily="34" charset="-122"/>
              <a:ea typeface="微软雅黑" panose="020B0503020204020204" pitchFamily="34" charset="-122"/>
            </a:endParaRPr>
          </a:p>
          <a:p>
            <a:pPr indent="457200" algn="just">
              <a:lnSpc>
                <a:spcPct val="200000"/>
              </a:lnSpc>
            </a:pPr>
            <a:r>
              <a:rPr lang="zh-CN" altLang="en-US" b="1" dirty="0">
                <a:solidFill>
                  <a:srgbClr val="C00000"/>
                </a:solidFill>
                <a:latin typeface="微软雅黑" panose="020B0503020204020204" pitchFamily="34" charset="-122"/>
                <a:ea typeface="微软雅黑" panose="020B0503020204020204" pitchFamily="34" charset="-122"/>
              </a:rPr>
              <a:t>三、</a:t>
            </a:r>
            <a:r>
              <a:rPr lang="en-US" altLang="zh-CN" b="1" dirty="0">
                <a:solidFill>
                  <a:srgbClr val="C00000"/>
                </a:solidFill>
                <a:latin typeface="微软雅黑" panose="020B0503020204020204" pitchFamily="34" charset="-122"/>
                <a:ea typeface="微软雅黑" panose="020B0503020204020204" pitchFamily="34" charset="-122"/>
              </a:rPr>
              <a:t>2021</a:t>
            </a:r>
            <a:r>
              <a:rPr lang="zh-CN" altLang="en-US" b="1" dirty="0">
                <a:solidFill>
                  <a:srgbClr val="C00000"/>
                </a:solidFill>
                <a:latin typeface="微软雅黑" panose="020B0503020204020204" pitchFamily="34" charset="-122"/>
                <a:ea typeface="微软雅黑" panose="020B0503020204020204" pitchFamily="34" charset="-122"/>
              </a:rPr>
              <a:t>年重点工作。</a:t>
            </a:r>
            <a:endParaRPr lang="en-US" altLang="zh-CN"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14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
                                        <p:tgtEl>
                                          <p:spTgt spid="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平行四边形 19"/>
          <p:cNvSpPr/>
          <p:nvPr/>
        </p:nvSpPr>
        <p:spPr>
          <a:xfrm>
            <a:off x="1303882" y="2322066"/>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矩形 2"/>
          <p:cNvSpPr/>
          <p:nvPr/>
        </p:nvSpPr>
        <p:spPr>
          <a:xfrm>
            <a:off x="1635056" y="2322066"/>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着力提升发展质量效益，保持经济持续健康发展</a:t>
            </a:r>
          </a:p>
        </p:txBody>
      </p:sp>
      <p:grpSp>
        <p:nvGrpSpPr>
          <p:cNvPr id="4" name="组合 3"/>
          <p:cNvGrpSpPr/>
          <p:nvPr/>
        </p:nvGrpSpPr>
        <p:grpSpPr>
          <a:xfrm>
            <a:off x="794280" y="2201895"/>
            <a:ext cx="800597" cy="853392"/>
            <a:chOff x="484864" y="418745"/>
            <a:chExt cx="800597" cy="853392"/>
          </a:xfrm>
        </p:grpSpPr>
        <p:grpSp>
          <p:nvGrpSpPr>
            <p:cNvPr id="5" name="组合 4"/>
            <p:cNvGrpSpPr/>
            <p:nvPr/>
          </p:nvGrpSpPr>
          <p:grpSpPr>
            <a:xfrm>
              <a:off x="484864" y="418745"/>
              <a:ext cx="800597" cy="853392"/>
              <a:chOff x="3835400" y="1789113"/>
              <a:chExt cx="1468438" cy="1565275"/>
            </a:xfrm>
          </p:grpSpPr>
          <p:sp>
            <p:nvSpPr>
              <p:cNvPr id="7"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6"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01</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25" name="Aitds3"/>
          <p:cNvSpPr txBox="1"/>
          <p:nvPr/>
        </p:nvSpPr>
        <p:spPr>
          <a:xfrm>
            <a:off x="202910" y="1490526"/>
            <a:ext cx="8271627" cy="584775"/>
          </a:xfrm>
          <a:prstGeom prst="rect">
            <a:avLst/>
          </a:prstGeom>
          <a:noFill/>
        </p:spPr>
        <p:txBody>
          <a:bodyPr wrap="square" rtlCol="0">
            <a:spAutoFit/>
          </a:bodyPr>
          <a:lstStyle>
            <a:defPPr>
              <a:defRPr lang="zh-CN"/>
            </a:defPPr>
            <a:lvl1pPr algn="ctr">
              <a:defRPr kumimoji="1" sz="3200" b="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en-US" altLang="zh-CN" dirty="0">
                <a:sym typeface="微软雅黑" panose="020B0503020204020204" pitchFamily="34" charset="-122"/>
              </a:rPr>
              <a:t>2021</a:t>
            </a:r>
            <a:r>
              <a:rPr lang="zh-CN" altLang="en-US" dirty="0">
                <a:sym typeface="微软雅黑" panose="020B0503020204020204" pitchFamily="34" charset="-122"/>
              </a:rPr>
              <a:t>年主要目标任务</a:t>
            </a:r>
            <a:endParaRPr lang="en-US" altLang="zh-CN" dirty="0">
              <a:sym typeface="微软雅黑" panose="020B0503020204020204" pitchFamily="34" charset="-122"/>
            </a:endParaRPr>
          </a:p>
        </p:txBody>
      </p:sp>
      <p:grpSp>
        <p:nvGrpSpPr>
          <p:cNvPr id="26" name="Aitds5"/>
          <p:cNvGrpSpPr/>
          <p:nvPr/>
        </p:nvGrpSpPr>
        <p:grpSpPr>
          <a:xfrm>
            <a:off x="646790" y="1376681"/>
            <a:ext cx="2327635" cy="2531445"/>
            <a:chOff x="2694530" y="293017"/>
            <a:chExt cx="1084593" cy="1179561"/>
          </a:xfrm>
        </p:grpSpPr>
        <p:sp>
          <p:nvSpPr>
            <p:cNvPr id="27" name="Aitds5-1"/>
            <p:cNvSpPr/>
            <p:nvPr userDrawn="1"/>
          </p:nvSpPr>
          <p:spPr>
            <a:xfrm rot="18157996">
              <a:off x="2694530" y="387985"/>
              <a:ext cx="1084593" cy="1084593"/>
            </a:xfrm>
            <a:prstGeom prst="arc">
              <a:avLst>
                <a:gd name="adj1" fmla="val 16200000"/>
                <a:gd name="adj2" fmla="val 19673504"/>
              </a:avLst>
            </a:prstGeom>
            <a:ln>
              <a:solidFill>
                <a:srgbClr val="C00000"/>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组合 27"/>
            <p:cNvGrpSpPr/>
            <p:nvPr userDrawn="1"/>
          </p:nvGrpSpPr>
          <p:grpSpPr>
            <a:xfrm>
              <a:off x="2870682" y="293017"/>
              <a:ext cx="556646" cy="240297"/>
              <a:chOff x="2870682" y="293017"/>
              <a:chExt cx="556646" cy="240297"/>
            </a:xfrm>
          </p:grpSpPr>
          <p:sp>
            <p:nvSpPr>
              <p:cNvPr id="29" name="Aitds5-2"/>
              <p:cNvSpPr/>
              <p:nvPr userDrawn="1"/>
            </p:nvSpPr>
            <p:spPr>
              <a:xfrm rot="1495425">
                <a:off x="3250595" y="293017"/>
                <a:ext cx="176733" cy="176733"/>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Aitds5-3"/>
              <p:cNvSpPr/>
              <p:nvPr userDrawn="1"/>
            </p:nvSpPr>
            <p:spPr>
              <a:xfrm rot="1495425">
                <a:off x="3057570" y="459536"/>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Aitds5-4"/>
              <p:cNvSpPr/>
              <p:nvPr userDrawn="1"/>
            </p:nvSpPr>
            <p:spPr>
              <a:xfrm rot="1495425">
                <a:off x="2959572" y="323195"/>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itds5-5"/>
              <p:cNvSpPr/>
              <p:nvPr userDrawn="1"/>
            </p:nvSpPr>
            <p:spPr>
              <a:xfrm rot="1495425" flipH="1" flipV="1">
                <a:off x="2870682" y="485691"/>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Aitds5-6"/>
              <p:cNvSpPr/>
              <p:nvPr userDrawn="1"/>
            </p:nvSpPr>
            <p:spPr>
              <a:xfrm rot="1495425" flipH="1" flipV="1">
                <a:off x="3120599" y="328160"/>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4" name="平行四边形 33"/>
          <p:cNvSpPr/>
          <p:nvPr/>
        </p:nvSpPr>
        <p:spPr>
          <a:xfrm>
            <a:off x="1303882" y="3358863"/>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5" name="矩形 34"/>
          <p:cNvSpPr/>
          <p:nvPr/>
        </p:nvSpPr>
        <p:spPr>
          <a:xfrm>
            <a:off x="1635056" y="3358863"/>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坚持创新驱动发展，加快发展现代产业体系</a:t>
            </a:r>
          </a:p>
        </p:txBody>
      </p:sp>
      <p:grpSp>
        <p:nvGrpSpPr>
          <p:cNvPr id="36" name="组合 35"/>
          <p:cNvGrpSpPr/>
          <p:nvPr/>
        </p:nvGrpSpPr>
        <p:grpSpPr>
          <a:xfrm>
            <a:off x="794280" y="3238692"/>
            <a:ext cx="800597" cy="853392"/>
            <a:chOff x="484864" y="418745"/>
            <a:chExt cx="800597" cy="853392"/>
          </a:xfrm>
        </p:grpSpPr>
        <p:grpSp>
          <p:nvGrpSpPr>
            <p:cNvPr id="37" name="组合 36"/>
            <p:cNvGrpSpPr/>
            <p:nvPr/>
          </p:nvGrpSpPr>
          <p:grpSpPr>
            <a:xfrm>
              <a:off x="484864" y="418745"/>
              <a:ext cx="800597" cy="853392"/>
              <a:chOff x="3835400" y="1789113"/>
              <a:chExt cx="1468438" cy="1565275"/>
            </a:xfrm>
          </p:grpSpPr>
          <p:sp>
            <p:nvSpPr>
              <p:cNvPr id="39"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0"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1"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3"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4"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5"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6"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7"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8"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49"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0"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1"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2"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38"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02</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53" name="平行四边形 52"/>
          <p:cNvSpPr/>
          <p:nvPr/>
        </p:nvSpPr>
        <p:spPr>
          <a:xfrm>
            <a:off x="1303882" y="439566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4" name="矩形 53"/>
          <p:cNvSpPr/>
          <p:nvPr/>
        </p:nvSpPr>
        <p:spPr>
          <a:xfrm>
            <a:off x="1635056" y="4395660"/>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形成强大国内市场，构建新发展格局</a:t>
            </a:r>
          </a:p>
        </p:txBody>
      </p:sp>
      <p:grpSp>
        <p:nvGrpSpPr>
          <p:cNvPr id="55" name="组合 54"/>
          <p:cNvGrpSpPr/>
          <p:nvPr/>
        </p:nvGrpSpPr>
        <p:grpSpPr>
          <a:xfrm>
            <a:off x="794280" y="4275489"/>
            <a:ext cx="800597" cy="853392"/>
            <a:chOff x="484864" y="418745"/>
            <a:chExt cx="800597" cy="853392"/>
          </a:xfrm>
        </p:grpSpPr>
        <p:grpSp>
          <p:nvGrpSpPr>
            <p:cNvPr id="56" name="组合 55"/>
            <p:cNvGrpSpPr/>
            <p:nvPr/>
          </p:nvGrpSpPr>
          <p:grpSpPr>
            <a:xfrm>
              <a:off x="484864" y="418745"/>
              <a:ext cx="800597" cy="853392"/>
              <a:chOff x="3835400" y="1789113"/>
              <a:chExt cx="1468438" cy="1565275"/>
            </a:xfrm>
          </p:grpSpPr>
          <p:sp>
            <p:nvSpPr>
              <p:cNvPr id="5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5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03</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71" name="平行四边形 70"/>
          <p:cNvSpPr/>
          <p:nvPr/>
        </p:nvSpPr>
        <p:spPr>
          <a:xfrm>
            <a:off x="1303882" y="5492243"/>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72" name="矩形 71"/>
          <p:cNvSpPr/>
          <p:nvPr/>
        </p:nvSpPr>
        <p:spPr>
          <a:xfrm>
            <a:off x="1635056" y="5492243"/>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全面推进乡村振兴，完善新型城镇化战略</a:t>
            </a:r>
          </a:p>
        </p:txBody>
      </p:sp>
      <p:grpSp>
        <p:nvGrpSpPr>
          <p:cNvPr id="73" name="组合 72"/>
          <p:cNvGrpSpPr/>
          <p:nvPr/>
        </p:nvGrpSpPr>
        <p:grpSpPr>
          <a:xfrm>
            <a:off x="794280" y="5372072"/>
            <a:ext cx="800597" cy="853392"/>
            <a:chOff x="484864" y="418745"/>
            <a:chExt cx="800597" cy="853392"/>
          </a:xfrm>
        </p:grpSpPr>
        <p:grpSp>
          <p:nvGrpSpPr>
            <p:cNvPr id="74" name="组合 73"/>
            <p:cNvGrpSpPr/>
            <p:nvPr/>
          </p:nvGrpSpPr>
          <p:grpSpPr>
            <a:xfrm>
              <a:off x="484864" y="418745"/>
              <a:ext cx="800597" cy="853392"/>
              <a:chOff x="3835400" y="1789113"/>
              <a:chExt cx="1468438" cy="1565275"/>
            </a:xfrm>
          </p:grpSpPr>
          <p:sp>
            <p:nvSpPr>
              <p:cNvPr id="76"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7"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8"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9"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0"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1"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2"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3"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4"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5"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6"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7"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8"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5"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04</a:t>
              </a:r>
              <a:endParaRPr lang="zh-CN" altLang="en-US" sz="1800" dirty="0">
                <a:solidFill>
                  <a:schemeClr val="bg1"/>
                </a:solidFill>
                <a:latin typeface="Impact" panose="020B0806030902050204" pitchFamily="34" charset="0"/>
                <a:cs typeface="Arial" panose="0208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14:presetBounceEnd="48000">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14:bounceEnd="48000">
                                          <p:cBhvr additive="base">
                                            <p:cTn id="18" dur="5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 presetClass="entr" presetSubtype="8" decel="10000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1500" fill="hold"/>
                                            <p:tgtEl>
                                              <p:spTgt spid="36"/>
                                            </p:tgtEl>
                                            <p:attrNameLst>
                                              <p:attrName>ppt_x</p:attrName>
                                            </p:attrNameLst>
                                          </p:cBhvr>
                                          <p:tavLst>
                                            <p:tav tm="0">
                                              <p:val>
                                                <p:strVal val="0-#ppt_w/2"/>
                                              </p:val>
                                            </p:tav>
                                            <p:tav tm="100000">
                                              <p:val>
                                                <p:strVal val="#ppt_x"/>
                                              </p:val>
                                            </p:tav>
                                          </p:tavLst>
                                        </p:anim>
                                        <p:anim calcmode="lin" valueType="num">
                                          <p:cBhvr additive="base">
                                            <p:cTn id="27" dur="1500" fill="hold"/>
                                            <p:tgtEl>
                                              <p:spTgt spid="36"/>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2" fill="hold" grpId="0" nodeType="afterEffect" p14:presetBounceEnd="48000">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14:bounceEnd="48000">
                                          <p:cBhvr additive="base">
                                            <p:cTn id="31" dur="500" fill="hold"/>
                                            <p:tgtEl>
                                              <p:spTgt spid="34"/>
                                            </p:tgtEl>
                                            <p:attrNameLst>
                                              <p:attrName>ppt_x</p:attrName>
                                            </p:attrNameLst>
                                          </p:cBhvr>
                                          <p:tavLst>
                                            <p:tav tm="0">
                                              <p:val>
                                                <p:strVal val="1+#ppt_w/2"/>
                                              </p:val>
                                            </p:tav>
                                            <p:tav tm="100000">
                                              <p:val>
                                                <p:strVal val="#ppt_x"/>
                                              </p:val>
                                            </p:tav>
                                          </p:tavLst>
                                        </p:anim>
                                        <p:anim calcmode="lin" valueType="num" p14:bounceEnd="48000">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 presetClass="entr" presetSubtype="8" decel="10000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1500" fill="hold"/>
                                            <p:tgtEl>
                                              <p:spTgt spid="55"/>
                                            </p:tgtEl>
                                            <p:attrNameLst>
                                              <p:attrName>ppt_x</p:attrName>
                                            </p:attrNameLst>
                                          </p:cBhvr>
                                          <p:tavLst>
                                            <p:tav tm="0">
                                              <p:val>
                                                <p:strVal val="0-#ppt_w/2"/>
                                              </p:val>
                                            </p:tav>
                                            <p:tav tm="100000">
                                              <p:val>
                                                <p:strVal val="#ppt_x"/>
                                              </p:val>
                                            </p:tav>
                                          </p:tavLst>
                                        </p:anim>
                                        <p:anim calcmode="lin" valueType="num">
                                          <p:cBhvr additive="base">
                                            <p:cTn id="40" dur="1500" fill="hold"/>
                                            <p:tgtEl>
                                              <p:spTgt spid="55"/>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2" presetClass="entr" presetSubtype="2" fill="hold" grpId="0" nodeType="afterEffect" p14:presetBounceEnd="48000">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14:bounceEnd="48000">
                                          <p:cBhvr additive="base">
                                            <p:cTn id="44" dur="500" fill="hold"/>
                                            <p:tgtEl>
                                              <p:spTgt spid="53"/>
                                            </p:tgtEl>
                                            <p:attrNameLst>
                                              <p:attrName>ppt_x</p:attrName>
                                            </p:attrNameLst>
                                          </p:cBhvr>
                                          <p:tavLst>
                                            <p:tav tm="0">
                                              <p:val>
                                                <p:strVal val="1+#ppt_w/2"/>
                                              </p:val>
                                            </p:tav>
                                            <p:tav tm="100000">
                                              <p:val>
                                                <p:strVal val="#ppt_x"/>
                                              </p:val>
                                            </p:tav>
                                          </p:tavLst>
                                        </p:anim>
                                        <p:anim calcmode="lin" valueType="num" p14:bounceEnd="48000">
                                          <p:cBhvr additive="base">
                                            <p:cTn id="45" dur="500" fill="hold"/>
                                            <p:tgtEl>
                                              <p:spTgt spid="53"/>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500"/>
                                            <p:tgtEl>
                                              <p:spTgt spid="54"/>
                                            </p:tgtEl>
                                          </p:cBhvr>
                                        </p:animEffect>
                                      </p:childTnLst>
                                    </p:cTn>
                                  </p:par>
                                  <p:par>
                                    <p:cTn id="50" presetID="2" presetClass="entr" presetSubtype="8" decel="100000"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1500" fill="hold"/>
                                            <p:tgtEl>
                                              <p:spTgt spid="73"/>
                                            </p:tgtEl>
                                            <p:attrNameLst>
                                              <p:attrName>ppt_x</p:attrName>
                                            </p:attrNameLst>
                                          </p:cBhvr>
                                          <p:tavLst>
                                            <p:tav tm="0">
                                              <p:val>
                                                <p:strVal val="0-#ppt_w/2"/>
                                              </p:val>
                                            </p:tav>
                                            <p:tav tm="100000">
                                              <p:val>
                                                <p:strVal val="#ppt_x"/>
                                              </p:val>
                                            </p:tav>
                                          </p:tavLst>
                                        </p:anim>
                                        <p:anim calcmode="lin" valueType="num">
                                          <p:cBhvr additive="base">
                                            <p:cTn id="53" dur="150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3500"/>
                                </p:stCondLst>
                                <p:childTnLst>
                                  <p:par>
                                    <p:cTn id="55" presetID="2" presetClass="entr" presetSubtype="2" fill="hold" grpId="0" nodeType="afterEffect" p14:presetBounceEnd="48000">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14:bounceEnd="48000">
                                          <p:cBhvr additive="base">
                                            <p:cTn id="57" dur="500" fill="hold"/>
                                            <p:tgtEl>
                                              <p:spTgt spid="71"/>
                                            </p:tgtEl>
                                            <p:attrNameLst>
                                              <p:attrName>ppt_x</p:attrName>
                                            </p:attrNameLst>
                                          </p:cBhvr>
                                          <p:tavLst>
                                            <p:tav tm="0">
                                              <p:val>
                                                <p:strVal val="1+#ppt_w/2"/>
                                              </p:val>
                                            </p:tav>
                                            <p:tav tm="100000">
                                              <p:val>
                                                <p:strVal val="#ppt_x"/>
                                              </p:val>
                                            </p:tav>
                                          </p:tavLst>
                                        </p:anim>
                                        <p:anim calcmode="lin" valueType="num" p14:bounceEnd="48000">
                                          <p:cBhvr additive="base">
                                            <p:cTn id="58" dur="500" fill="hold"/>
                                            <p:tgtEl>
                                              <p:spTgt spid="71"/>
                                            </p:tgtEl>
                                            <p:attrNameLst>
                                              <p:attrName>ppt_y</p:attrName>
                                            </p:attrNameLst>
                                          </p:cBhvr>
                                          <p:tavLst>
                                            <p:tav tm="0">
                                              <p:val>
                                                <p:strVal val="#ppt_y"/>
                                              </p:val>
                                            </p:tav>
                                            <p:tav tm="100000">
                                              <p:val>
                                                <p:strVal val="#ppt_y"/>
                                              </p:val>
                                            </p:tav>
                                          </p:tavLst>
                                        </p:anim>
                                      </p:childTnLst>
                                    </p:cTn>
                                  </p:par>
                                </p:childTnLst>
                              </p:cTn>
                            </p:par>
                            <p:par>
                              <p:cTn id="59" fill="hold">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wipe(left)">
                                          <p:cBhvr>
                                            <p:cTn id="6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25" grpId="0"/>
          <p:bldP spid="34" grpId="0" animBg="1"/>
          <p:bldP spid="35" grpId="0"/>
          <p:bldP spid="53" grpId="0" animBg="1"/>
          <p:bldP spid="54" grpId="0"/>
          <p:bldP spid="71" grpId="0" animBg="1"/>
          <p:bldP spid="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 presetClass="entr" presetSubtype="8" decel="10000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1500" fill="hold"/>
                                            <p:tgtEl>
                                              <p:spTgt spid="36"/>
                                            </p:tgtEl>
                                            <p:attrNameLst>
                                              <p:attrName>ppt_x</p:attrName>
                                            </p:attrNameLst>
                                          </p:cBhvr>
                                          <p:tavLst>
                                            <p:tav tm="0">
                                              <p:val>
                                                <p:strVal val="0-#ppt_w/2"/>
                                              </p:val>
                                            </p:tav>
                                            <p:tav tm="100000">
                                              <p:val>
                                                <p:strVal val="#ppt_x"/>
                                              </p:val>
                                            </p:tav>
                                          </p:tavLst>
                                        </p:anim>
                                        <p:anim calcmode="lin" valueType="num">
                                          <p:cBhvr additive="base">
                                            <p:cTn id="27" dur="1500" fill="hold"/>
                                            <p:tgtEl>
                                              <p:spTgt spid="36"/>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2"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 presetClass="entr" presetSubtype="8" decel="10000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1500" fill="hold"/>
                                            <p:tgtEl>
                                              <p:spTgt spid="55"/>
                                            </p:tgtEl>
                                            <p:attrNameLst>
                                              <p:attrName>ppt_x</p:attrName>
                                            </p:attrNameLst>
                                          </p:cBhvr>
                                          <p:tavLst>
                                            <p:tav tm="0">
                                              <p:val>
                                                <p:strVal val="0-#ppt_w/2"/>
                                              </p:val>
                                            </p:tav>
                                            <p:tav tm="100000">
                                              <p:val>
                                                <p:strVal val="#ppt_x"/>
                                              </p:val>
                                            </p:tav>
                                          </p:tavLst>
                                        </p:anim>
                                        <p:anim calcmode="lin" valueType="num">
                                          <p:cBhvr additive="base">
                                            <p:cTn id="40" dur="1500" fill="hold"/>
                                            <p:tgtEl>
                                              <p:spTgt spid="55"/>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2" presetClass="entr" presetSubtype="2"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additive="base">
                                            <p:cTn id="44" dur="500" fill="hold"/>
                                            <p:tgtEl>
                                              <p:spTgt spid="53"/>
                                            </p:tgtEl>
                                            <p:attrNameLst>
                                              <p:attrName>ppt_x</p:attrName>
                                            </p:attrNameLst>
                                          </p:cBhvr>
                                          <p:tavLst>
                                            <p:tav tm="0">
                                              <p:val>
                                                <p:strVal val="1+#ppt_w/2"/>
                                              </p:val>
                                            </p:tav>
                                            <p:tav tm="100000">
                                              <p:val>
                                                <p:strVal val="#ppt_x"/>
                                              </p:val>
                                            </p:tav>
                                          </p:tavLst>
                                        </p:anim>
                                        <p:anim calcmode="lin" valueType="num">
                                          <p:cBhvr additive="base">
                                            <p:cTn id="45" dur="500" fill="hold"/>
                                            <p:tgtEl>
                                              <p:spTgt spid="53"/>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500"/>
                                            <p:tgtEl>
                                              <p:spTgt spid="54"/>
                                            </p:tgtEl>
                                          </p:cBhvr>
                                        </p:animEffect>
                                      </p:childTnLst>
                                    </p:cTn>
                                  </p:par>
                                  <p:par>
                                    <p:cTn id="50" presetID="2" presetClass="entr" presetSubtype="8" decel="100000"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1500" fill="hold"/>
                                            <p:tgtEl>
                                              <p:spTgt spid="73"/>
                                            </p:tgtEl>
                                            <p:attrNameLst>
                                              <p:attrName>ppt_x</p:attrName>
                                            </p:attrNameLst>
                                          </p:cBhvr>
                                          <p:tavLst>
                                            <p:tav tm="0">
                                              <p:val>
                                                <p:strVal val="0-#ppt_w/2"/>
                                              </p:val>
                                            </p:tav>
                                            <p:tav tm="100000">
                                              <p:val>
                                                <p:strVal val="#ppt_x"/>
                                              </p:val>
                                            </p:tav>
                                          </p:tavLst>
                                        </p:anim>
                                        <p:anim calcmode="lin" valueType="num">
                                          <p:cBhvr additive="base">
                                            <p:cTn id="53" dur="150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3500"/>
                                </p:stCondLst>
                                <p:childTnLst>
                                  <p:par>
                                    <p:cTn id="55" presetID="2" presetClass="entr" presetSubtype="2" fill="hold" grpId="0" nodeType="after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500" fill="hold"/>
                                            <p:tgtEl>
                                              <p:spTgt spid="71"/>
                                            </p:tgtEl>
                                            <p:attrNameLst>
                                              <p:attrName>ppt_x</p:attrName>
                                            </p:attrNameLst>
                                          </p:cBhvr>
                                          <p:tavLst>
                                            <p:tav tm="0">
                                              <p:val>
                                                <p:strVal val="1+#ppt_w/2"/>
                                              </p:val>
                                            </p:tav>
                                            <p:tav tm="100000">
                                              <p:val>
                                                <p:strVal val="#ppt_x"/>
                                              </p:val>
                                            </p:tav>
                                          </p:tavLst>
                                        </p:anim>
                                        <p:anim calcmode="lin" valueType="num">
                                          <p:cBhvr additive="base">
                                            <p:cTn id="58" dur="500" fill="hold"/>
                                            <p:tgtEl>
                                              <p:spTgt spid="71"/>
                                            </p:tgtEl>
                                            <p:attrNameLst>
                                              <p:attrName>ppt_y</p:attrName>
                                            </p:attrNameLst>
                                          </p:cBhvr>
                                          <p:tavLst>
                                            <p:tav tm="0">
                                              <p:val>
                                                <p:strVal val="#ppt_y"/>
                                              </p:val>
                                            </p:tav>
                                            <p:tav tm="100000">
                                              <p:val>
                                                <p:strVal val="#ppt_y"/>
                                              </p:val>
                                            </p:tav>
                                          </p:tavLst>
                                        </p:anim>
                                      </p:childTnLst>
                                    </p:cTn>
                                  </p:par>
                                </p:childTnLst>
                              </p:cTn>
                            </p:par>
                            <p:par>
                              <p:cTn id="59" fill="hold">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wipe(left)">
                                          <p:cBhvr>
                                            <p:cTn id="6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25" grpId="0"/>
          <p:bldP spid="34" grpId="0" animBg="1"/>
          <p:bldP spid="35" grpId="0"/>
          <p:bldP spid="53" grpId="0" animBg="1"/>
          <p:bldP spid="54" grpId="0"/>
          <p:bldP spid="71" grpId="0" animBg="1"/>
          <p:bldP spid="7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49" name="平行四边形 48"/>
          <p:cNvSpPr/>
          <p:nvPr/>
        </p:nvSpPr>
        <p:spPr>
          <a:xfrm>
            <a:off x="1303882" y="1524623"/>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0" name="矩形 49"/>
          <p:cNvSpPr/>
          <p:nvPr/>
        </p:nvSpPr>
        <p:spPr>
          <a:xfrm>
            <a:off x="1635056" y="1524623"/>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优化区域经济布局，促进区域协调发展</a:t>
            </a:r>
          </a:p>
        </p:txBody>
      </p:sp>
      <p:grpSp>
        <p:nvGrpSpPr>
          <p:cNvPr id="51" name="组合 50"/>
          <p:cNvGrpSpPr/>
          <p:nvPr/>
        </p:nvGrpSpPr>
        <p:grpSpPr>
          <a:xfrm>
            <a:off x="794280" y="1404452"/>
            <a:ext cx="800597" cy="853392"/>
            <a:chOff x="484864" y="418745"/>
            <a:chExt cx="800597" cy="853392"/>
          </a:xfrm>
        </p:grpSpPr>
        <p:grpSp>
          <p:nvGrpSpPr>
            <p:cNvPr id="52" name="组合 51"/>
            <p:cNvGrpSpPr/>
            <p:nvPr/>
          </p:nvGrpSpPr>
          <p:grpSpPr>
            <a:xfrm>
              <a:off x="484864" y="418745"/>
              <a:ext cx="800597" cy="853392"/>
              <a:chOff x="3835400" y="1789113"/>
              <a:chExt cx="1468438" cy="1565275"/>
            </a:xfrm>
          </p:grpSpPr>
          <p:sp>
            <p:nvSpPr>
              <p:cNvPr id="54"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5"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6"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7"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8"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9"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0"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1"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2"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3"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4"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5"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6"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53"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05</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67" name="平行四边形 66"/>
          <p:cNvSpPr/>
          <p:nvPr/>
        </p:nvSpPr>
        <p:spPr>
          <a:xfrm>
            <a:off x="1303882" y="2518696"/>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8" name="矩形 67"/>
          <p:cNvSpPr/>
          <p:nvPr/>
        </p:nvSpPr>
        <p:spPr>
          <a:xfrm>
            <a:off x="1635056" y="2518696"/>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全面深化改革开放，持续增强发展动力和活力</a:t>
            </a:r>
          </a:p>
        </p:txBody>
      </p:sp>
      <p:grpSp>
        <p:nvGrpSpPr>
          <p:cNvPr id="69" name="组合 68"/>
          <p:cNvGrpSpPr/>
          <p:nvPr/>
        </p:nvGrpSpPr>
        <p:grpSpPr>
          <a:xfrm>
            <a:off x="794280" y="2398525"/>
            <a:ext cx="800597" cy="853392"/>
            <a:chOff x="484864" y="418745"/>
            <a:chExt cx="800597" cy="853392"/>
          </a:xfrm>
        </p:grpSpPr>
        <p:grpSp>
          <p:nvGrpSpPr>
            <p:cNvPr id="70" name="组合 69"/>
            <p:cNvGrpSpPr/>
            <p:nvPr/>
          </p:nvGrpSpPr>
          <p:grpSpPr>
            <a:xfrm>
              <a:off x="484864" y="418745"/>
              <a:ext cx="800597" cy="853392"/>
              <a:chOff x="3835400" y="1789113"/>
              <a:chExt cx="1468438" cy="1565275"/>
            </a:xfrm>
          </p:grpSpPr>
          <p:sp>
            <p:nvSpPr>
              <p:cNvPr id="72"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3"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4"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5"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6"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7"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8"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79"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0"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1"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2"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3"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84"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1"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06</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85" name="平行四边形 84"/>
          <p:cNvSpPr/>
          <p:nvPr/>
        </p:nvSpPr>
        <p:spPr>
          <a:xfrm>
            <a:off x="1303882" y="3510527"/>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86" name="矩形 85"/>
          <p:cNvSpPr/>
          <p:nvPr/>
        </p:nvSpPr>
        <p:spPr>
          <a:xfrm>
            <a:off x="1635056" y="3510527"/>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推动绿色发展，促进人与自然和谐共生</a:t>
            </a:r>
          </a:p>
        </p:txBody>
      </p:sp>
      <p:grpSp>
        <p:nvGrpSpPr>
          <p:cNvPr id="87" name="组合 86"/>
          <p:cNvGrpSpPr/>
          <p:nvPr/>
        </p:nvGrpSpPr>
        <p:grpSpPr>
          <a:xfrm>
            <a:off x="794280" y="3390356"/>
            <a:ext cx="800597" cy="853392"/>
            <a:chOff x="484864" y="418745"/>
            <a:chExt cx="800597" cy="853392"/>
          </a:xfrm>
        </p:grpSpPr>
        <p:grpSp>
          <p:nvGrpSpPr>
            <p:cNvPr id="88" name="组合 87"/>
            <p:cNvGrpSpPr/>
            <p:nvPr/>
          </p:nvGrpSpPr>
          <p:grpSpPr>
            <a:xfrm>
              <a:off x="484864" y="418745"/>
              <a:ext cx="800597" cy="853392"/>
              <a:chOff x="3835400" y="1789113"/>
              <a:chExt cx="1468438" cy="1565275"/>
            </a:xfrm>
          </p:grpSpPr>
          <p:sp>
            <p:nvSpPr>
              <p:cNvPr id="90"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1"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2"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3"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4"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5"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6"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7"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8"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9"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0"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1"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2"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89"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07</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103" name="平行四边形 102"/>
          <p:cNvSpPr/>
          <p:nvPr/>
        </p:nvSpPr>
        <p:spPr>
          <a:xfrm>
            <a:off x="1303882" y="4507319"/>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4" name="矩形 103"/>
          <p:cNvSpPr/>
          <p:nvPr/>
        </p:nvSpPr>
        <p:spPr>
          <a:xfrm>
            <a:off x="1635056" y="4507319"/>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持续增进民生福祉，扎实推动共同富裕</a:t>
            </a:r>
          </a:p>
        </p:txBody>
      </p:sp>
      <p:grpSp>
        <p:nvGrpSpPr>
          <p:cNvPr id="105" name="组合 104"/>
          <p:cNvGrpSpPr/>
          <p:nvPr/>
        </p:nvGrpSpPr>
        <p:grpSpPr>
          <a:xfrm>
            <a:off x="794280" y="4387148"/>
            <a:ext cx="800597" cy="853392"/>
            <a:chOff x="484864" y="418745"/>
            <a:chExt cx="800597" cy="853392"/>
          </a:xfrm>
        </p:grpSpPr>
        <p:grpSp>
          <p:nvGrpSpPr>
            <p:cNvPr id="106" name="组合 105"/>
            <p:cNvGrpSpPr/>
            <p:nvPr/>
          </p:nvGrpSpPr>
          <p:grpSpPr>
            <a:xfrm>
              <a:off x="484864" y="418745"/>
              <a:ext cx="800597" cy="853392"/>
              <a:chOff x="3835400" y="1789113"/>
              <a:chExt cx="1468438" cy="1565275"/>
            </a:xfrm>
          </p:grpSpPr>
          <p:sp>
            <p:nvSpPr>
              <p:cNvPr id="10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10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08</a:t>
              </a:r>
              <a:endParaRPr lang="zh-CN" altLang="en-US" sz="1800" dirty="0">
                <a:solidFill>
                  <a:schemeClr val="bg1"/>
                </a:solidFill>
                <a:latin typeface="Impact" panose="020B0806030902050204" pitchFamily="34" charset="0"/>
                <a:cs typeface="Arial" panose="02080604020202020204" pitchFamily="34" charset="0"/>
              </a:endParaRPr>
            </a:p>
          </p:txBody>
        </p:sp>
      </p:grpSp>
      <p:sp>
        <p:nvSpPr>
          <p:cNvPr id="121" name="平行四边形 120"/>
          <p:cNvSpPr/>
          <p:nvPr/>
        </p:nvSpPr>
        <p:spPr>
          <a:xfrm>
            <a:off x="1303882" y="5495936"/>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22" name="矩形 121"/>
          <p:cNvSpPr/>
          <p:nvPr/>
        </p:nvSpPr>
        <p:spPr>
          <a:xfrm>
            <a:off x="1635056" y="5495936"/>
            <a:ext cx="9773173" cy="553998"/>
          </a:xfrm>
          <a:prstGeom prst="rect">
            <a:avLst/>
          </a:prstGeom>
          <a:noFill/>
        </p:spPr>
        <p:txBody>
          <a:bodyPr wrap="square" rtlCol="0">
            <a:spAutoFit/>
          </a:bodyPr>
          <a:lstStyle/>
          <a:p>
            <a:r>
              <a:rPr kumimoji="1" lang="zh-CN" altLang="en-US" sz="30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统筹发展和安全，建设更高水平的平安中国</a:t>
            </a:r>
          </a:p>
        </p:txBody>
      </p:sp>
      <p:grpSp>
        <p:nvGrpSpPr>
          <p:cNvPr id="123" name="组合 122"/>
          <p:cNvGrpSpPr/>
          <p:nvPr/>
        </p:nvGrpSpPr>
        <p:grpSpPr>
          <a:xfrm>
            <a:off x="794280" y="5375765"/>
            <a:ext cx="800597" cy="853392"/>
            <a:chOff x="484864" y="418745"/>
            <a:chExt cx="800597" cy="853392"/>
          </a:xfrm>
        </p:grpSpPr>
        <p:grpSp>
          <p:nvGrpSpPr>
            <p:cNvPr id="124" name="组合 123"/>
            <p:cNvGrpSpPr/>
            <p:nvPr/>
          </p:nvGrpSpPr>
          <p:grpSpPr>
            <a:xfrm>
              <a:off x="484864" y="418745"/>
              <a:ext cx="800597" cy="853392"/>
              <a:chOff x="3835400" y="1789113"/>
              <a:chExt cx="1468438" cy="1565275"/>
            </a:xfrm>
          </p:grpSpPr>
          <p:sp>
            <p:nvSpPr>
              <p:cNvPr id="126"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7"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8"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9"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0"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1"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2"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3"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4"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5"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6"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7"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8"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125"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09</a:t>
              </a:r>
              <a:endParaRPr lang="zh-CN" altLang="en-US" sz="1800" dirty="0">
                <a:solidFill>
                  <a:schemeClr val="bg1"/>
                </a:solidFill>
                <a:latin typeface="Impact" panose="020B0806030902050204" pitchFamily="34" charset="0"/>
                <a:cs typeface="Arial" panose="0208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500" fill="hold"/>
                                            <p:tgtEl>
                                              <p:spTgt spid="51"/>
                                            </p:tgtEl>
                                            <p:attrNameLst>
                                              <p:attrName>ppt_x</p:attrName>
                                            </p:attrNameLst>
                                          </p:cBhvr>
                                          <p:tavLst>
                                            <p:tav tm="0">
                                              <p:val>
                                                <p:strVal val="0-#ppt_w/2"/>
                                              </p:val>
                                            </p:tav>
                                            <p:tav tm="100000">
                                              <p:val>
                                                <p:strVal val="#ppt_x"/>
                                              </p:val>
                                            </p:tav>
                                          </p:tavLst>
                                        </p:anim>
                                        <p:anim calcmode="lin" valueType="num">
                                          <p:cBhvr additive="base">
                                            <p:cTn id="8" dur="150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14:bounceEnd="48000">
                                          <p:cBhvr additive="base">
                                            <p:cTn id="12" dur="500" fill="hold"/>
                                            <p:tgtEl>
                                              <p:spTgt spid="49"/>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4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par>
                                    <p:cTn id="18" presetID="2" presetClass="entr" presetSubtype="8" decel="100000" fill="hold"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1500" fill="hold"/>
                                            <p:tgtEl>
                                              <p:spTgt spid="69"/>
                                            </p:tgtEl>
                                            <p:attrNameLst>
                                              <p:attrName>ppt_x</p:attrName>
                                            </p:attrNameLst>
                                          </p:cBhvr>
                                          <p:tavLst>
                                            <p:tav tm="0">
                                              <p:val>
                                                <p:strVal val="0-#ppt_w/2"/>
                                              </p:val>
                                            </p:tav>
                                            <p:tav tm="100000">
                                              <p:val>
                                                <p:strVal val="#ppt_x"/>
                                              </p:val>
                                            </p:tav>
                                          </p:tavLst>
                                        </p:anim>
                                        <p:anim calcmode="lin" valueType="num">
                                          <p:cBhvr additive="base">
                                            <p:cTn id="21" dur="1500" fill="hold"/>
                                            <p:tgtEl>
                                              <p:spTgt spid="69"/>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14:presetBounceEnd="48000">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14:bounceEnd="48000">
                                          <p:cBhvr additive="base">
                                            <p:cTn id="25" dur="500" fill="hold"/>
                                            <p:tgtEl>
                                              <p:spTgt spid="67"/>
                                            </p:tgtEl>
                                            <p:attrNameLst>
                                              <p:attrName>ppt_x</p:attrName>
                                            </p:attrNameLst>
                                          </p:cBhvr>
                                          <p:tavLst>
                                            <p:tav tm="0">
                                              <p:val>
                                                <p:strVal val="1+#ppt_w/2"/>
                                              </p:val>
                                            </p:tav>
                                            <p:tav tm="100000">
                                              <p:val>
                                                <p:strVal val="#ppt_x"/>
                                              </p:val>
                                            </p:tav>
                                          </p:tavLst>
                                        </p:anim>
                                        <p:anim calcmode="lin" valueType="num" p14:bounceEnd="48000">
                                          <p:cBhvr additive="base">
                                            <p:cTn id="26" dur="500" fill="hold"/>
                                            <p:tgtEl>
                                              <p:spTgt spid="67"/>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wipe(left)">
                                          <p:cBhvr>
                                            <p:cTn id="30" dur="500"/>
                                            <p:tgtEl>
                                              <p:spTgt spid="68"/>
                                            </p:tgtEl>
                                          </p:cBhvr>
                                        </p:animEffect>
                                      </p:childTnLst>
                                    </p:cTn>
                                  </p:par>
                                  <p:par>
                                    <p:cTn id="31" presetID="2" presetClass="entr" presetSubtype="8" decel="10000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anim calcmode="lin" valueType="num">
                                          <p:cBhvr additive="base">
                                            <p:cTn id="33" dur="1500" fill="hold"/>
                                            <p:tgtEl>
                                              <p:spTgt spid="87"/>
                                            </p:tgtEl>
                                            <p:attrNameLst>
                                              <p:attrName>ppt_x</p:attrName>
                                            </p:attrNameLst>
                                          </p:cBhvr>
                                          <p:tavLst>
                                            <p:tav tm="0">
                                              <p:val>
                                                <p:strVal val="0-#ppt_w/2"/>
                                              </p:val>
                                            </p:tav>
                                            <p:tav tm="100000">
                                              <p:val>
                                                <p:strVal val="#ppt_x"/>
                                              </p:val>
                                            </p:tav>
                                          </p:tavLst>
                                        </p:anim>
                                        <p:anim calcmode="lin" valueType="num">
                                          <p:cBhvr additive="base">
                                            <p:cTn id="34" dur="1500" fill="hold"/>
                                            <p:tgtEl>
                                              <p:spTgt spid="87"/>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grpId="0" nodeType="afterEffect" p14:presetBounceEnd="48000">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14:bounceEnd="48000">
                                          <p:cBhvr additive="base">
                                            <p:cTn id="38" dur="500" fill="hold"/>
                                            <p:tgtEl>
                                              <p:spTgt spid="85"/>
                                            </p:tgtEl>
                                            <p:attrNameLst>
                                              <p:attrName>ppt_x</p:attrName>
                                            </p:attrNameLst>
                                          </p:cBhvr>
                                          <p:tavLst>
                                            <p:tav tm="0">
                                              <p:val>
                                                <p:strVal val="1+#ppt_w/2"/>
                                              </p:val>
                                            </p:tav>
                                            <p:tav tm="100000">
                                              <p:val>
                                                <p:strVal val="#ppt_x"/>
                                              </p:val>
                                            </p:tav>
                                          </p:tavLst>
                                        </p:anim>
                                        <p:anim calcmode="lin" valueType="num" p14:bounceEnd="48000">
                                          <p:cBhvr additive="base">
                                            <p:cTn id="39" dur="500" fill="hold"/>
                                            <p:tgtEl>
                                              <p:spTgt spid="85"/>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wipe(left)">
                                          <p:cBhvr>
                                            <p:cTn id="43" dur="500"/>
                                            <p:tgtEl>
                                              <p:spTgt spid="86"/>
                                            </p:tgtEl>
                                          </p:cBhvr>
                                        </p:animEffect>
                                      </p:childTnLst>
                                    </p:cTn>
                                  </p:par>
                                  <p:par>
                                    <p:cTn id="44" presetID="2" presetClass="entr" presetSubtype="8" decel="100000" fill="hold" nodeType="withEffect">
                                      <p:stCondLst>
                                        <p:cond delay="0"/>
                                      </p:stCondLst>
                                      <p:childTnLst>
                                        <p:set>
                                          <p:cBhvr>
                                            <p:cTn id="45" dur="1" fill="hold">
                                              <p:stCondLst>
                                                <p:cond delay="0"/>
                                              </p:stCondLst>
                                            </p:cTn>
                                            <p:tgtEl>
                                              <p:spTgt spid="105"/>
                                            </p:tgtEl>
                                            <p:attrNameLst>
                                              <p:attrName>style.visibility</p:attrName>
                                            </p:attrNameLst>
                                          </p:cBhvr>
                                          <p:to>
                                            <p:strVal val="visible"/>
                                          </p:to>
                                        </p:set>
                                        <p:anim calcmode="lin" valueType="num">
                                          <p:cBhvr additive="base">
                                            <p:cTn id="46" dur="1500" fill="hold"/>
                                            <p:tgtEl>
                                              <p:spTgt spid="105"/>
                                            </p:tgtEl>
                                            <p:attrNameLst>
                                              <p:attrName>ppt_x</p:attrName>
                                            </p:attrNameLst>
                                          </p:cBhvr>
                                          <p:tavLst>
                                            <p:tav tm="0">
                                              <p:val>
                                                <p:strVal val="0-#ppt_w/2"/>
                                              </p:val>
                                            </p:tav>
                                            <p:tav tm="100000">
                                              <p:val>
                                                <p:strVal val="#ppt_x"/>
                                              </p:val>
                                            </p:tav>
                                          </p:tavLst>
                                        </p:anim>
                                        <p:anim calcmode="lin" valueType="num">
                                          <p:cBhvr additive="base">
                                            <p:cTn id="47" dur="1500" fill="hold"/>
                                            <p:tgtEl>
                                              <p:spTgt spid="105"/>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2" fill="hold" grpId="0" nodeType="afterEffect" p14:presetBounceEnd="48000">
                                      <p:stCondLst>
                                        <p:cond delay="0"/>
                                      </p:stCondLst>
                                      <p:childTnLst>
                                        <p:set>
                                          <p:cBhvr>
                                            <p:cTn id="50" dur="1" fill="hold">
                                              <p:stCondLst>
                                                <p:cond delay="0"/>
                                              </p:stCondLst>
                                            </p:cTn>
                                            <p:tgtEl>
                                              <p:spTgt spid="103"/>
                                            </p:tgtEl>
                                            <p:attrNameLst>
                                              <p:attrName>style.visibility</p:attrName>
                                            </p:attrNameLst>
                                          </p:cBhvr>
                                          <p:to>
                                            <p:strVal val="visible"/>
                                          </p:to>
                                        </p:set>
                                        <p:anim calcmode="lin" valueType="num" p14:bounceEnd="48000">
                                          <p:cBhvr additive="base">
                                            <p:cTn id="51" dur="500" fill="hold"/>
                                            <p:tgtEl>
                                              <p:spTgt spid="103"/>
                                            </p:tgtEl>
                                            <p:attrNameLst>
                                              <p:attrName>ppt_x</p:attrName>
                                            </p:attrNameLst>
                                          </p:cBhvr>
                                          <p:tavLst>
                                            <p:tav tm="0">
                                              <p:val>
                                                <p:strVal val="1+#ppt_w/2"/>
                                              </p:val>
                                            </p:tav>
                                            <p:tav tm="100000">
                                              <p:val>
                                                <p:strVal val="#ppt_x"/>
                                              </p:val>
                                            </p:tav>
                                          </p:tavLst>
                                        </p:anim>
                                        <p:anim calcmode="lin" valueType="num" p14:bounceEnd="48000">
                                          <p:cBhvr additive="base">
                                            <p:cTn id="52" dur="500" fill="hold"/>
                                            <p:tgtEl>
                                              <p:spTgt spid="103"/>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104"/>
                                            </p:tgtEl>
                                            <p:attrNameLst>
                                              <p:attrName>style.visibility</p:attrName>
                                            </p:attrNameLst>
                                          </p:cBhvr>
                                          <p:to>
                                            <p:strVal val="visible"/>
                                          </p:to>
                                        </p:set>
                                        <p:animEffect transition="in" filter="wipe(left)">
                                          <p:cBhvr>
                                            <p:cTn id="56" dur="500"/>
                                            <p:tgtEl>
                                              <p:spTgt spid="104"/>
                                            </p:tgtEl>
                                          </p:cBhvr>
                                        </p:animEffect>
                                      </p:childTnLst>
                                    </p:cTn>
                                  </p:par>
                                  <p:par>
                                    <p:cTn id="57" presetID="2" presetClass="entr" presetSubtype="8" decel="10000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anim calcmode="lin" valueType="num">
                                          <p:cBhvr additive="base">
                                            <p:cTn id="59" dur="1500" fill="hold"/>
                                            <p:tgtEl>
                                              <p:spTgt spid="123"/>
                                            </p:tgtEl>
                                            <p:attrNameLst>
                                              <p:attrName>ppt_x</p:attrName>
                                            </p:attrNameLst>
                                          </p:cBhvr>
                                          <p:tavLst>
                                            <p:tav tm="0">
                                              <p:val>
                                                <p:strVal val="0-#ppt_w/2"/>
                                              </p:val>
                                            </p:tav>
                                            <p:tav tm="100000">
                                              <p:val>
                                                <p:strVal val="#ppt_x"/>
                                              </p:val>
                                            </p:tav>
                                          </p:tavLst>
                                        </p:anim>
                                        <p:anim calcmode="lin" valueType="num">
                                          <p:cBhvr additive="base">
                                            <p:cTn id="60" dur="1500" fill="hold"/>
                                            <p:tgtEl>
                                              <p:spTgt spid="123"/>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2" presetClass="entr" presetSubtype="2" fill="hold" grpId="0" nodeType="afterEffect" p14:presetBounceEnd="48000">
                                      <p:stCondLst>
                                        <p:cond delay="0"/>
                                      </p:stCondLst>
                                      <p:childTnLst>
                                        <p:set>
                                          <p:cBhvr>
                                            <p:cTn id="63" dur="1" fill="hold">
                                              <p:stCondLst>
                                                <p:cond delay="0"/>
                                              </p:stCondLst>
                                            </p:cTn>
                                            <p:tgtEl>
                                              <p:spTgt spid="121"/>
                                            </p:tgtEl>
                                            <p:attrNameLst>
                                              <p:attrName>style.visibility</p:attrName>
                                            </p:attrNameLst>
                                          </p:cBhvr>
                                          <p:to>
                                            <p:strVal val="visible"/>
                                          </p:to>
                                        </p:set>
                                        <p:anim calcmode="lin" valueType="num" p14:bounceEnd="48000">
                                          <p:cBhvr additive="base">
                                            <p:cTn id="64" dur="500" fill="hold"/>
                                            <p:tgtEl>
                                              <p:spTgt spid="121"/>
                                            </p:tgtEl>
                                            <p:attrNameLst>
                                              <p:attrName>ppt_x</p:attrName>
                                            </p:attrNameLst>
                                          </p:cBhvr>
                                          <p:tavLst>
                                            <p:tav tm="0">
                                              <p:val>
                                                <p:strVal val="1+#ppt_w/2"/>
                                              </p:val>
                                            </p:tav>
                                            <p:tav tm="100000">
                                              <p:val>
                                                <p:strVal val="#ppt_x"/>
                                              </p:val>
                                            </p:tav>
                                          </p:tavLst>
                                        </p:anim>
                                        <p:anim calcmode="lin" valueType="num" p14:bounceEnd="48000">
                                          <p:cBhvr additive="base">
                                            <p:cTn id="65" dur="500" fill="hold"/>
                                            <p:tgtEl>
                                              <p:spTgt spid="121"/>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22"/>
                                            </p:tgtEl>
                                            <p:attrNameLst>
                                              <p:attrName>style.visibility</p:attrName>
                                            </p:attrNameLst>
                                          </p:cBhvr>
                                          <p:to>
                                            <p:strVal val="visible"/>
                                          </p:to>
                                        </p:set>
                                        <p:animEffect transition="in" filter="wipe(left)">
                                          <p:cBhvr>
                                            <p:cTn id="69"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67" grpId="0" animBg="1"/>
          <p:bldP spid="68" grpId="0"/>
          <p:bldP spid="85" grpId="0" animBg="1"/>
          <p:bldP spid="86" grpId="0"/>
          <p:bldP spid="103" grpId="0" animBg="1"/>
          <p:bldP spid="104" grpId="0"/>
          <p:bldP spid="121" grpId="0" animBg="1"/>
          <p:bldP spid="1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500" fill="hold"/>
                                            <p:tgtEl>
                                              <p:spTgt spid="51"/>
                                            </p:tgtEl>
                                            <p:attrNameLst>
                                              <p:attrName>ppt_x</p:attrName>
                                            </p:attrNameLst>
                                          </p:cBhvr>
                                          <p:tavLst>
                                            <p:tav tm="0">
                                              <p:val>
                                                <p:strVal val="0-#ppt_w/2"/>
                                              </p:val>
                                            </p:tav>
                                            <p:tav tm="100000">
                                              <p:val>
                                                <p:strVal val="#ppt_x"/>
                                              </p:val>
                                            </p:tav>
                                          </p:tavLst>
                                        </p:anim>
                                        <p:anim calcmode="lin" valueType="num">
                                          <p:cBhvr additive="base">
                                            <p:cTn id="8" dur="150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1+#ppt_w/2"/>
                                              </p:val>
                                            </p:tav>
                                            <p:tav tm="100000">
                                              <p:val>
                                                <p:strVal val="#ppt_x"/>
                                              </p:val>
                                            </p:tav>
                                          </p:tavLst>
                                        </p:anim>
                                        <p:anim calcmode="lin" valueType="num">
                                          <p:cBhvr additive="base">
                                            <p:cTn id="13" dur="500" fill="hold"/>
                                            <p:tgtEl>
                                              <p:spTgt spid="4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par>
                                    <p:cTn id="18" presetID="2" presetClass="entr" presetSubtype="8" decel="100000" fill="hold"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1500" fill="hold"/>
                                            <p:tgtEl>
                                              <p:spTgt spid="69"/>
                                            </p:tgtEl>
                                            <p:attrNameLst>
                                              <p:attrName>ppt_x</p:attrName>
                                            </p:attrNameLst>
                                          </p:cBhvr>
                                          <p:tavLst>
                                            <p:tav tm="0">
                                              <p:val>
                                                <p:strVal val="0-#ppt_w/2"/>
                                              </p:val>
                                            </p:tav>
                                            <p:tav tm="100000">
                                              <p:val>
                                                <p:strVal val="#ppt_x"/>
                                              </p:val>
                                            </p:tav>
                                          </p:tavLst>
                                        </p:anim>
                                        <p:anim calcmode="lin" valueType="num">
                                          <p:cBhvr additive="base">
                                            <p:cTn id="21" dur="1500" fill="hold"/>
                                            <p:tgtEl>
                                              <p:spTgt spid="69"/>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1+#ppt_w/2"/>
                                              </p:val>
                                            </p:tav>
                                            <p:tav tm="100000">
                                              <p:val>
                                                <p:strVal val="#ppt_x"/>
                                              </p:val>
                                            </p:tav>
                                          </p:tavLst>
                                        </p:anim>
                                        <p:anim calcmode="lin" valueType="num">
                                          <p:cBhvr additive="base">
                                            <p:cTn id="26" dur="500" fill="hold"/>
                                            <p:tgtEl>
                                              <p:spTgt spid="67"/>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wipe(left)">
                                          <p:cBhvr>
                                            <p:cTn id="30" dur="500"/>
                                            <p:tgtEl>
                                              <p:spTgt spid="68"/>
                                            </p:tgtEl>
                                          </p:cBhvr>
                                        </p:animEffect>
                                      </p:childTnLst>
                                    </p:cTn>
                                  </p:par>
                                  <p:par>
                                    <p:cTn id="31" presetID="2" presetClass="entr" presetSubtype="8" decel="10000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anim calcmode="lin" valueType="num">
                                          <p:cBhvr additive="base">
                                            <p:cTn id="33" dur="1500" fill="hold"/>
                                            <p:tgtEl>
                                              <p:spTgt spid="87"/>
                                            </p:tgtEl>
                                            <p:attrNameLst>
                                              <p:attrName>ppt_x</p:attrName>
                                            </p:attrNameLst>
                                          </p:cBhvr>
                                          <p:tavLst>
                                            <p:tav tm="0">
                                              <p:val>
                                                <p:strVal val="0-#ppt_w/2"/>
                                              </p:val>
                                            </p:tav>
                                            <p:tav tm="100000">
                                              <p:val>
                                                <p:strVal val="#ppt_x"/>
                                              </p:val>
                                            </p:tav>
                                          </p:tavLst>
                                        </p:anim>
                                        <p:anim calcmode="lin" valueType="num">
                                          <p:cBhvr additive="base">
                                            <p:cTn id="34" dur="1500" fill="hold"/>
                                            <p:tgtEl>
                                              <p:spTgt spid="87"/>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grpId="0" nodeType="after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500" fill="hold"/>
                                            <p:tgtEl>
                                              <p:spTgt spid="85"/>
                                            </p:tgtEl>
                                            <p:attrNameLst>
                                              <p:attrName>ppt_x</p:attrName>
                                            </p:attrNameLst>
                                          </p:cBhvr>
                                          <p:tavLst>
                                            <p:tav tm="0">
                                              <p:val>
                                                <p:strVal val="1+#ppt_w/2"/>
                                              </p:val>
                                            </p:tav>
                                            <p:tav tm="100000">
                                              <p:val>
                                                <p:strVal val="#ppt_x"/>
                                              </p:val>
                                            </p:tav>
                                          </p:tavLst>
                                        </p:anim>
                                        <p:anim calcmode="lin" valueType="num">
                                          <p:cBhvr additive="base">
                                            <p:cTn id="39" dur="500" fill="hold"/>
                                            <p:tgtEl>
                                              <p:spTgt spid="85"/>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wipe(left)">
                                          <p:cBhvr>
                                            <p:cTn id="43" dur="500"/>
                                            <p:tgtEl>
                                              <p:spTgt spid="86"/>
                                            </p:tgtEl>
                                          </p:cBhvr>
                                        </p:animEffect>
                                      </p:childTnLst>
                                    </p:cTn>
                                  </p:par>
                                  <p:par>
                                    <p:cTn id="44" presetID="2" presetClass="entr" presetSubtype="8" decel="100000" fill="hold" nodeType="withEffect">
                                      <p:stCondLst>
                                        <p:cond delay="0"/>
                                      </p:stCondLst>
                                      <p:childTnLst>
                                        <p:set>
                                          <p:cBhvr>
                                            <p:cTn id="45" dur="1" fill="hold">
                                              <p:stCondLst>
                                                <p:cond delay="0"/>
                                              </p:stCondLst>
                                            </p:cTn>
                                            <p:tgtEl>
                                              <p:spTgt spid="105"/>
                                            </p:tgtEl>
                                            <p:attrNameLst>
                                              <p:attrName>style.visibility</p:attrName>
                                            </p:attrNameLst>
                                          </p:cBhvr>
                                          <p:to>
                                            <p:strVal val="visible"/>
                                          </p:to>
                                        </p:set>
                                        <p:anim calcmode="lin" valueType="num">
                                          <p:cBhvr additive="base">
                                            <p:cTn id="46" dur="1500" fill="hold"/>
                                            <p:tgtEl>
                                              <p:spTgt spid="105"/>
                                            </p:tgtEl>
                                            <p:attrNameLst>
                                              <p:attrName>ppt_x</p:attrName>
                                            </p:attrNameLst>
                                          </p:cBhvr>
                                          <p:tavLst>
                                            <p:tav tm="0">
                                              <p:val>
                                                <p:strVal val="0-#ppt_w/2"/>
                                              </p:val>
                                            </p:tav>
                                            <p:tav tm="100000">
                                              <p:val>
                                                <p:strVal val="#ppt_x"/>
                                              </p:val>
                                            </p:tav>
                                          </p:tavLst>
                                        </p:anim>
                                        <p:anim calcmode="lin" valueType="num">
                                          <p:cBhvr additive="base">
                                            <p:cTn id="47" dur="1500" fill="hold"/>
                                            <p:tgtEl>
                                              <p:spTgt spid="105"/>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2" fill="hold" grpId="0" nodeType="afterEffect">
                                      <p:stCondLst>
                                        <p:cond delay="0"/>
                                      </p:stCondLst>
                                      <p:childTnLst>
                                        <p:set>
                                          <p:cBhvr>
                                            <p:cTn id="50" dur="1" fill="hold">
                                              <p:stCondLst>
                                                <p:cond delay="0"/>
                                              </p:stCondLst>
                                            </p:cTn>
                                            <p:tgtEl>
                                              <p:spTgt spid="103"/>
                                            </p:tgtEl>
                                            <p:attrNameLst>
                                              <p:attrName>style.visibility</p:attrName>
                                            </p:attrNameLst>
                                          </p:cBhvr>
                                          <p:to>
                                            <p:strVal val="visible"/>
                                          </p:to>
                                        </p:set>
                                        <p:anim calcmode="lin" valueType="num">
                                          <p:cBhvr additive="base">
                                            <p:cTn id="51" dur="500" fill="hold"/>
                                            <p:tgtEl>
                                              <p:spTgt spid="103"/>
                                            </p:tgtEl>
                                            <p:attrNameLst>
                                              <p:attrName>ppt_x</p:attrName>
                                            </p:attrNameLst>
                                          </p:cBhvr>
                                          <p:tavLst>
                                            <p:tav tm="0">
                                              <p:val>
                                                <p:strVal val="1+#ppt_w/2"/>
                                              </p:val>
                                            </p:tav>
                                            <p:tav tm="100000">
                                              <p:val>
                                                <p:strVal val="#ppt_x"/>
                                              </p:val>
                                            </p:tav>
                                          </p:tavLst>
                                        </p:anim>
                                        <p:anim calcmode="lin" valueType="num">
                                          <p:cBhvr additive="base">
                                            <p:cTn id="52" dur="500" fill="hold"/>
                                            <p:tgtEl>
                                              <p:spTgt spid="103"/>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104"/>
                                            </p:tgtEl>
                                            <p:attrNameLst>
                                              <p:attrName>style.visibility</p:attrName>
                                            </p:attrNameLst>
                                          </p:cBhvr>
                                          <p:to>
                                            <p:strVal val="visible"/>
                                          </p:to>
                                        </p:set>
                                        <p:animEffect transition="in" filter="wipe(left)">
                                          <p:cBhvr>
                                            <p:cTn id="56" dur="500"/>
                                            <p:tgtEl>
                                              <p:spTgt spid="104"/>
                                            </p:tgtEl>
                                          </p:cBhvr>
                                        </p:animEffect>
                                      </p:childTnLst>
                                    </p:cTn>
                                  </p:par>
                                  <p:par>
                                    <p:cTn id="57" presetID="2" presetClass="entr" presetSubtype="8" decel="10000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anim calcmode="lin" valueType="num">
                                          <p:cBhvr additive="base">
                                            <p:cTn id="59" dur="1500" fill="hold"/>
                                            <p:tgtEl>
                                              <p:spTgt spid="123"/>
                                            </p:tgtEl>
                                            <p:attrNameLst>
                                              <p:attrName>ppt_x</p:attrName>
                                            </p:attrNameLst>
                                          </p:cBhvr>
                                          <p:tavLst>
                                            <p:tav tm="0">
                                              <p:val>
                                                <p:strVal val="0-#ppt_w/2"/>
                                              </p:val>
                                            </p:tav>
                                            <p:tav tm="100000">
                                              <p:val>
                                                <p:strVal val="#ppt_x"/>
                                              </p:val>
                                            </p:tav>
                                          </p:tavLst>
                                        </p:anim>
                                        <p:anim calcmode="lin" valueType="num">
                                          <p:cBhvr additive="base">
                                            <p:cTn id="60" dur="1500" fill="hold"/>
                                            <p:tgtEl>
                                              <p:spTgt spid="123"/>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2" presetClass="entr" presetSubtype="2" fill="hold" grpId="0" nodeType="afterEffect">
                                      <p:stCondLst>
                                        <p:cond delay="0"/>
                                      </p:stCondLst>
                                      <p:childTnLst>
                                        <p:set>
                                          <p:cBhvr>
                                            <p:cTn id="63" dur="1" fill="hold">
                                              <p:stCondLst>
                                                <p:cond delay="0"/>
                                              </p:stCondLst>
                                            </p:cTn>
                                            <p:tgtEl>
                                              <p:spTgt spid="121"/>
                                            </p:tgtEl>
                                            <p:attrNameLst>
                                              <p:attrName>style.visibility</p:attrName>
                                            </p:attrNameLst>
                                          </p:cBhvr>
                                          <p:to>
                                            <p:strVal val="visible"/>
                                          </p:to>
                                        </p:set>
                                        <p:anim calcmode="lin" valueType="num">
                                          <p:cBhvr additive="base">
                                            <p:cTn id="64" dur="500" fill="hold"/>
                                            <p:tgtEl>
                                              <p:spTgt spid="121"/>
                                            </p:tgtEl>
                                            <p:attrNameLst>
                                              <p:attrName>ppt_x</p:attrName>
                                            </p:attrNameLst>
                                          </p:cBhvr>
                                          <p:tavLst>
                                            <p:tav tm="0">
                                              <p:val>
                                                <p:strVal val="1+#ppt_w/2"/>
                                              </p:val>
                                            </p:tav>
                                            <p:tav tm="100000">
                                              <p:val>
                                                <p:strVal val="#ppt_x"/>
                                              </p:val>
                                            </p:tav>
                                          </p:tavLst>
                                        </p:anim>
                                        <p:anim calcmode="lin" valueType="num">
                                          <p:cBhvr additive="base">
                                            <p:cTn id="65" dur="500" fill="hold"/>
                                            <p:tgtEl>
                                              <p:spTgt spid="121"/>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22"/>
                                            </p:tgtEl>
                                            <p:attrNameLst>
                                              <p:attrName>style.visibility</p:attrName>
                                            </p:attrNameLst>
                                          </p:cBhvr>
                                          <p:to>
                                            <p:strVal val="visible"/>
                                          </p:to>
                                        </p:set>
                                        <p:animEffect transition="in" filter="wipe(left)">
                                          <p:cBhvr>
                                            <p:cTn id="69"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67" grpId="0" animBg="1"/>
          <p:bldP spid="68" grpId="0"/>
          <p:bldP spid="85" grpId="0" animBg="1"/>
          <p:bldP spid="86" grpId="0"/>
          <p:bldP spid="103" grpId="0" animBg="1"/>
          <p:bldP spid="104" grpId="0"/>
          <p:bldP spid="121" grpId="0" animBg="1"/>
          <p:bldP spid="12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同心圆 11"/>
          <p:cNvSpPr/>
          <p:nvPr/>
        </p:nvSpPr>
        <p:spPr>
          <a:xfrm>
            <a:off x="-1857775" y="-1575369"/>
            <a:ext cx="10008738" cy="10008738"/>
          </a:xfrm>
          <a:prstGeom prst="donut">
            <a:avLst>
              <a:gd name="adj" fmla="val 21009"/>
            </a:avLst>
          </a:prstGeom>
          <a:solidFill>
            <a:srgbClr val="FF3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chemeClr val="tx1"/>
              </a:solidFill>
            </a:endParaRPr>
          </a:p>
        </p:txBody>
      </p:sp>
      <p:sp>
        <p:nvSpPr>
          <p:cNvPr id="3" name="椭圆 2"/>
          <p:cNvSpPr/>
          <p:nvPr/>
        </p:nvSpPr>
        <p:spPr>
          <a:xfrm rot="3600000">
            <a:off x="10816520" y="5640928"/>
            <a:ext cx="2554113" cy="2554113"/>
          </a:xfrm>
          <a:prstGeom prst="ellipse">
            <a:avLst/>
          </a:prstGeom>
          <a:gradFill>
            <a:gsLst>
              <a:gs pos="0">
                <a:srgbClr val="F88F44"/>
              </a:gs>
              <a:gs pos="100000">
                <a:srgbClr val="FD3B68"/>
              </a:gs>
            </a:gsLst>
            <a:lin ang="14400000" scaled="0"/>
          </a:gradFill>
          <a:ln>
            <a:noFill/>
          </a:ln>
        </p:spPr>
        <p:txBody>
          <a:bodyPr vert="horz" wrap="square" lIns="91440" tIns="45720" rIns="91440" bIns="45720" numCol="1" anchor="t" anchorCtr="0" compatLnSpc="1"/>
          <a:lstStyle/>
          <a:p>
            <a:endParaRPr lang="zh-CN" altLang="en-US">
              <a:solidFill>
                <a:schemeClr val="tx1"/>
              </a:solidFill>
            </a:endParaRPr>
          </a:p>
        </p:txBody>
      </p:sp>
      <p:sp>
        <p:nvSpPr>
          <p:cNvPr id="4" name="圆角矩形 3"/>
          <p:cNvSpPr/>
          <p:nvPr/>
        </p:nvSpPr>
        <p:spPr>
          <a:xfrm rot="16200000">
            <a:off x="5343763" y="-509336"/>
            <a:ext cx="3488984" cy="7876672"/>
          </a:xfrm>
          <a:prstGeom prst="roundRect">
            <a:avLst>
              <a:gd name="adj" fmla="val 50000"/>
            </a:avLst>
          </a:prstGeom>
          <a:solidFill>
            <a:schemeClr val="bg1"/>
          </a:solidFill>
          <a:ln>
            <a:noFill/>
          </a:ln>
          <a:effectLst>
            <a:outerShdw blurRad="482600" dist="165100" dir="5400000" algn="t" rotWithShape="0">
              <a:schemeClr val="tx1">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lt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856617" y="2151943"/>
            <a:ext cx="2573867" cy="2554113"/>
            <a:chOff x="1856617" y="2151943"/>
            <a:chExt cx="2573867" cy="2554113"/>
          </a:xfrm>
        </p:grpSpPr>
        <p:sp>
          <p:nvSpPr>
            <p:cNvPr id="6" name="椭圆 5"/>
            <p:cNvSpPr/>
            <p:nvPr/>
          </p:nvSpPr>
          <p:spPr>
            <a:xfrm rot="3600000">
              <a:off x="1872861" y="2151943"/>
              <a:ext cx="2554113" cy="2554113"/>
            </a:xfrm>
            <a:prstGeom prst="ellipse">
              <a:avLst/>
            </a:prstGeom>
            <a:gradFill>
              <a:gsLst>
                <a:gs pos="0">
                  <a:srgbClr val="F88F44"/>
                </a:gs>
                <a:gs pos="100000">
                  <a:srgbClr val="FD3B68"/>
                </a:gs>
              </a:gsLst>
              <a:lin ang="14400000" scaled="0"/>
            </a:gradFill>
            <a:ln>
              <a:noFill/>
            </a:ln>
          </p:spPr>
          <p:txBody>
            <a:bodyPr vert="horz" wrap="square" lIns="91440" tIns="45720" rIns="91440" bIns="45720" numCol="1" anchor="t" anchorCtr="0" compatLnSpc="1"/>
            <a:lstStyle/>
            <a:p>
              <a:endParaRPr lang="zh-CN" altLang="en-US">
                <a:solidFill>
                  <a:schemeClr val="tx1"/>
                </a:solidFill>
              </a:endParaRPr>
            </a:p>
          </p:txBody>
        </p:sp>
        <p:sp>
          <p:nvSpPr>
            <p:cNvPr id="7" name="文本框 6"/>
            <p:cNvSpPr txBox="1"/>
            <p:nvPr/>
          </p:nvSpPr>
          <p:spPr>
            <a:xfrm>
              <a:off x="1856617" y="2828834"/>
              <a:ext cx="2573867" cy="1200329"/>
            </a:xfrm>
            <a:prstGeom prst="rect">
              <a:avLst/>
            </a:prstGeom>
            <a:noFill/>
          </p:spPr>
          <p:txBody>
            <a:bodyPr wrap="square" rtlCol="0">
              <a:spAutoFit/>
            </a:bodyPr>
            <a:lstStyle/>
            <a:p>
              <a:pPr algn="ctr"/>
              <a:r>
                <a:rPr kumimoji="1" lang="en-US" altLang="zh-CN" sz="7200" b="1" dirty="0">
                  <a:solidFill>
                    <a:schemeClr val="bg1"/>
                  </a:solidFill>
                  <a:latin typeface="Source Han Sans SC" panose="020B0500000000000000" pitchFamily="34" charset="-128"/>
                  <a:ea typeface="Source Han Sans SC" panose="020B0500000000000000" pitchFamily="34" charset="-128"/>
                </a:rPr>
                <a:t>03</a:t>
              </a:r>
              <a:endParaRPr kumimoji="1" lang="zh-CN" altLang="en-US" sz="7200" b="1" dirty="0">
                <a:solidFill>
                  <a:schemeClr val="bg1"/>
                </a:solidFill>
                <a:latin typeface="Source Han Sans SC" panose="020B0500000000000000" pitchFamily="34" charset="-128"/>
                <a:ea typeface="Source Han Sans SC" panose="020B0500000000000000" pitchFamily="34" charset="-128"/>
              </a:endParaRPr>
            </a:p>
          </p:txBody>
        </p:sp>
      </p:grpSp>
      <p:sp>
        <p:nvSpPr>
          <p:cNvPr id="13" name="矩形 12"/>
          <p:cNvSpPr/>
          <p:nvPr/>
        </p:nvSpPr>
        <p:spPr>
          <a:xfrm>
            <a:off x="4179919" y="2860733"/>
            <a:ext cx="6745141" cy="984885"/>
          </a:xfrm>
          <a:prstGeom prst="rect">
            <a:avLst/>
          </a:prstGeom>
          <a:noFill/>
        </p:spPr>
        <p:txBody>
          <a:bodyPr wrap="square" rtlCol="0">
            <a:spAutoFit/>
          </a:bodyPr>
          <a:lstStyle/>
          <a:p>
            <a:pPr algn="ctr"/>
            <a:r>
              <a:rPr kumimoji="1" lang="en-US" altLang="zh-CN" sz="58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2021</a:t>
            </a:r>
            <a:r>
              <a:rPr kumimoji="1" lang="zh-CN" altLang="en-US" sz="58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年重点工作</a:t>
            </a:r>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par>
                                <p:cTn id="8" presetID="2" presetClass="entr" presetSubtype="8" decel="10000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22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
                                        <p:tgtEl>
                                          <p:spTgt spid="3"/>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48" name="组合 47"/>
          <p:cNvGrpSpPr/>
          <p:nvPr/>
        </p:nvGrpSpPr>
        <p:grpSpPr>
          <a:xfrm>
            <a:off x="7198487" y="2104316"/>
            <a:ext cx="2148695" cy="4094468"/>
            <a:chOff x="9366613" y="1955457"/>
            <a:chExt cx="2148695" cy="4094468"/>
          </a:xfrm>
        </p:grpSpPr>
        <p:grpSp>
          <p:nvGrpSpPr>
            <p:cNvPr id="49" name="组合 48"/>
            <p:cNvGrpSpPr/>
            <p:nvPr/>
          </p:nvGrpSpPr>
          <p:grpSpPr>
            <a:xfrm>
              <a:off x="9366613" y="2445491"/>
              <a:ext cx="2148695" cy="3604434"/>
              <a:chOff x="653443" y="2445491"/>
              <a:chExt cx="2148695" cy="3604434"/>
            </a:xfrm>
          </p:grpSpPr>
          <p:sp>
            <p:nvSpPr>
              <p:cNvPr id="52" name="矩形 51"/>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653443" y="2887010"/>
                <a:ext cx="2148695" cy="707886"/>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居民消费</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价格涨幅</a:t>
                </a:r>
              </a:p>
            </p:txBody>
          </p:sp>
        </p:grpSp>
        <p:sp>
          <p:nvSpPr>
            <p:cNvPr id="50" name="矩形 49"/>
            <p:cNvSpPr/>
            <p:nvPr/>
          </p:nvSpPr>
          <p:spPr>
            <a:xfrm>
              <a:off x="10063206" y="4054534"/>
              <a:ext cx="875561"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3</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pic>
          <p:nvPicPr>
            <p:cNvPr id="51" name="图形 4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4221" y="1955457"/>
              <a:ext cx="737331" cy="826319"/>
            </a:xfrm>
            <a:prstGeom prst="rect">
              <a:avLst/>
            </a:prstGeom>
          </p:spPr>
        </p:pic>
      </p:grpSp>
      <p:grpSp>
        <p:nvGrpSpPr>
          <p:cNvPr id="56" name="组合 55"/>
          <p:cNvGrpSpPr/>
          <p:nvPr/>
        </p:nvGrpSpPr>
        <p:grpSpPr>
          <a:xfrm>
            <a:off x="2327011" y="1255283"/>
            <a:ext cx="7880163" cy="707886"/>
            <a:chOff x="2327011" y="1127690"/>
            <a:chExt cx="7880163" cy="707886"/>
          </a:xfrm>
        </p:grpSpPr>
        <p:sp>
          <p:nvSpPr>
            <p:cNvPr id="57" name="矩形 56"/>
            <p:cNvSpPr/>
            <p:nvPr/>
          </p:nvSpPr>
          <p:spPr>
            <a:xfrm>
              <a:off x="3109225" y="1127690"/>
              <a:ext cx="6255290" cy="707886"/>
            </a:xfrm>
            <a:prstGeom prst="rect">
              <a:avLst/>
            </a:prstGeom>
            <a:noFill/>
          </p:spPr>
          <p:txBody>
            <a:bodyPr wrap="square" rtlCol="0">
              <a:spAutoFit/>
            </a:bodyPr>
            <a:lstStyle/>
            <a:p>
              <a:pPr algn="ctr"/>
              <a:r>
                <a:rPr kumimoji="1" lang="en-US" altLang="zh-CN" sz="4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2021</a:t>
              </a:r>
              <a:r>
                <a:rPr kumimoji="1" lang="zh-CN" altLang="en-US" sz="4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年发展主要预期目标</a:t>
              </a:r>
            </a:p>
          </p:txBody>
        </p:sp>
        <p:sp>
          <p:nvSpPr>
            <p:cNvPr id="58" name="箭头: 燕尾形 21"/>
            <p:cNvSpPr/>
            <p:nvPr/>
          </p:nvSpPr>
          <p:spPr>
            <a:xfrm>
              <a:off x="2327011" y="1209456"/>
              <a:ext cx="797700" cy="613907"/>
            </a:xfrm>
            <a:prstGeom prst="notchedRightArrow">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59" name="箭头: 燕尾形 21"/>
            <p:cNvSpPr/>
            <p:nvPr/>
          </p:nvSpPr>
          <p:spPr>
            <a:xfrm rot="10800000">
              <a:off x="9409474" y="1179859"/>
              <a:ext cx="797700" cy="613907"/>
            </a:xfrm>
            <a:prstGeom prst="notchedRightArrow">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82" name="组合 81"/>
          <p:cNvGrpSpPr/>
          <p:nvPr/>
        </p:nvGrpSpPr>
        <p:grpSpPr>
          <a:xfrm>
            <a:off x="664076" y="2378907"/>
            <a:ext cx="2148695" cy="3819877"/>
            <a:chOff x="664076" y="2357641"/>
            <a:chExt cx="2148695" cy="3819877"/>
          </a:xfrm>
        </p:grpSpPr>
        <p:grpSp>
          <p:nvGrpSpPr>
            <p:cNvPr id="3" name="组合 2"/>
            <p:cNvGrpSpPr/>
            <p:nvPr/>
          </p:nvGrpSpPr>
          <p:grpSpPr>
            <a:xfrm>
              <a:off x="664076" y="2357641"/>
              <a:ext cx="2148695" cy="3819877"/>
              <a:chOff x="664076" y="2230048"/>
              <a:chExt cx="2148695" cy="3819877"/>
            </a:xfrm>
          </p:grpSpPr>
          <p:sp>
            <p:nvSpPr>
              <p:cNvPr id="4" name="矩形 3"/>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7" name="TextBox 44"/>
              <p:cNvSpPr txBox="1"/>
              <p:nvPr/>
            </p:nvSpPr>
            <p:spPr>
              <a:xfrm>
                <a:off x="1360965" y="2230048"/>
                <a:ext cx="793486" cy="430886"/>
              </a:xfrm>
              <a:prstGeom prst="rect">
                <a:avLst/>
              </a:prstGeom>
              <a:noFill/>
            </p:spPr>
            <p:txBody>
              <a:bodyPr wrap="none" lIns="0" tIns="0" rIns="0" bIns="0" rtlCol="0" anchor="ctr">
                <a:spAutoFit/>
              </a:bodyPr>
              <a:lstStyle/>
              <a:p>
                <a:pPr marL="0" marR="0" lvl="0" indent="0" algn="ctr" defTabSz="1219200" rtl="0" eaLnBrk="1" fontAlgn="auto" latinLnBrk="0" hangingPunct="1">
                  <a:lnSpc>
                    <a:spcPct val="100000"/>
                  </a:lnSpc>
                  <a:spcBef>
                    <a:spcPct val="20000"/>
                  </a:spcBef>
                  <a:spcAft>
                    <a:spcPts val="0"/>
                  </a:spcAft>
                  <a:buClrTx/>
                  <a:buSzTx/>
                  <a:buFontTx/>
                  <a:buNone/>
                  <a:defRPr/>
                </a:pPr>
                <a:r>
                  <a:rPr kumimoji="0" lang="en-US" altLang="zh-CN" sz="2800" b="1" i="0" u="none" strike="noStrike" kern="1200" cap="none" spc="0" normalizeH="0" baseline="0" noProof="0" dirty="0">
                    <a:ln>
                      <a:noFill/>
                    </a:ln>
                    <a:solidFill>
                      <a:srgbClr val="E60000"/>
                    </a:solidFill>
                    <a:effectLst/>
                    <a:uLnTx/>
                    <a:uFillTx/>
                    <a:latin typeface="微软雅黑" panose="020B0503020204020204" pitchFamily="34" charset="-122"/>
                    <a:ea typeface="微软雅黑" panose="020B0503020204020204" pitchFamily="34" charset="-122"/>
                  </a:rPr>
                  <a:t>GDP</a:t>
                </a:r>
                <a:endParaRPr kumimoji="0" lang="en-US" altLang="zh-CN" sz="2800" b="0" i="0" u="none" strike="noStrike" kern="1200" cap="none" spc="0" normalizeH="0" baseline="0" noProof="0" dirty="0">
                  <a:ln>
                    <a:noFill/>
                  </a:ln>
                  <a:solidFill>
                    <a:srgbClr val="E60000"/>
                  </a:solidFill>
                  <a:effectLst/>
                  <a:uLnTx/>
                  <a:uFillTx/>
                  <a:latin typeface="微软雅黑" panose="020B0503020204020204" pitchFamily="34" charset="-122"/>
                  <a:ea typeface="微软雅黑" panose="020B0503020204020204" pitchFamily="34" charset="-122"/>
                </a:endParaRPr>
              </a:p>
            </p:txBody>
          </p:sp>
          <p:sp>
            <p:nvSpPr>
              <p:cNvPr id="8" name="矩形 7"/>
              <p:cNvSpPr/>
              <p:nvPr/>
            </p:nvSpPr>
            <p:spPr>
              <a:xfrm>
                <a:off x="664076" y="2684988"/>
                <a:ext cx="2148695" cy="861774"/>
              </a:xfrm>
              <a:prstGeom prst="rect">
                <a:avLst/>
              </a:prstGeom>
              <a:noFill/>
            </p:spPr>
            <p:txBody>
              <a:bodyPr wrap="square" rtlCol="0">
                <a:spAutoFit/>
              </a:bodyPr>
              <a:lstStyle/>
              <a:p>
                <a:pPr algn="ctr"/>
                <a:r>
                  <a:rPr kumimoji="1" lang="zh-CN" altLang="en-US"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国内生产总值</a:t>
                </a:r>
                <a:endParaRPr kumimoji="1" lang="en-US" altLang="zh-CN" sz="2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30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增长</a:t>
                </a:r>
              </a:p>
            </p:txBody>
          </p:sp>
          <p:sp>
            <p:nvSpPr>
              <p:cNvPr id="9" name="矩形 8"/>
              <p:cNvSpPr/>
              <p:nvPr/>
            </p:nvSpPr>
            <p:spPr>
              <a:xfrm>
                <a:off x="1315118" y="4066963"/>
                <a:ext cx="885179"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6</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grpSp>
        <p:sp>
          <p:nvSpPr>
            <p:cNvPr id="2" name="矩形 1"/>
            <p:cNvSpPr/>
            <p:nvPr/>
          </p:nvSpPr>
          <p:spPr>
            <a:xfrm>
              <a:off x="1349816" y="5200708"/>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以上</a:t>
              </a:r>
              <a:endParaRPr lang="zh-CN" altLang="en-US" dirty="0">
                <a:solidFill>
                  <a:schemeClr val="bg1"/>
                </a:solidFill>
              </a:endParaRPr>
            </a:p>
          </p:txBody>
        </p:sp>
      </p:grpSp>
      <p:grpSp>
        <p:nvGrpSpPr>
          <p:cNvPr id="83" name="组合 82"/>
          <p:cNvGrpSpPr/>
          <p:nvPr/>
        </p:nvGrpSpPr>
        <p:grpSpPr>
          <a:xfrm>
            <a:off x="2868735" y="2174818"/>
            <a:ext cx="2148695" cy="4023966"/>
            <a:chOff x="2868735" y="2153552"/>
            <a:chExt cx="2148695" cy="4023966"/>
          </a:xfrm>
        </p:grpSpPr>
        <p:grpSp>
          <p:nvGrpSpPr>
            <p:cNvPr id="24" name="组合 23"/>
            <p:cNvGrpSpPr/>
            <p:nvPr/>
          </p:nvGrpSpPr>
          <p:grpSpPr>
            <a:xfrm>
              <a:off x="2868735" y="2153552"/>
              <a:ext cx="2148695" cy="4023966"/>
              <a:chOff x="5034132" y="2025959"/>
              <a:chExt cx="2148695" cy="4023966"/>
            </a:xfrm>
          </p:grpSpPr>
          <p:grpSp>
            <p:nvGrpSpPr>
              <p:cNvPr id="25" name="组合 24"/>
              <p:cNvGrpSpPr/>
              <p:nvPr/>
            </p:nvGrpSpPr>
            <p:grpSpPr>
              <a:xfrm>
                <a:off x="5034132" y="2445491"/>
                <a:ext cx="2148695" cy="3604434"/>
                <a:chOff x="674709" y="2445491"/>
                <a:chExt cx="2148695" cy="3604434"/>
              </a:xfrm>
            </p:grpSpPr>
            <p:sp>
              <p:nvSpPr>
                <p:cNvPr id="28" name="矩形 27"/>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674709" y="2887010"/>
                  <a:ext cx="2148695" cy="47705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城镇新增就业</a:t>
                  </a:r>
                </a:p>
              </p:txBody>
            </p:sp>
            <p:sp>
              <p:nvSpPr>
                <p:cNvPr id="32" name="矩形 31"/>
                <p:cNvSpPr/>
                <p:nvPr/>
              </p:nvSpPr>
              <p:spPr>
                <a:xfrm>
                  <a:off x="778233" y="4141394"/>
                  <a:ext cx="1713931" cy="1092607"/>
                </a:xfrm>
                <a:prstGeom prst="rect">
                  <a:avLst/>
                </a:prstGeom>
              </p:spPr>
              <p:txBody>
                <a:bodyPr wrap="none">
                  <a:spAutoFit/>
                </a:bodyPr>
                <a:lstStyle/>
                <a:p>
                  <a:r>
                    <a:rPr lang="en-US" altLang="zh-CN" sz="65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1100</a:t>
                  </a:r>
                  <a:endParaRPr lang="zh-CN" altLang="en-US" sz="6500" dirty="0">
                    <a:solidFill>
                      <a:schemeClr val="bg1"/>
                    </a:solidFill>
                  </a:endParaRPr>
                </a:p>
              </p:txBody>
            </p:sp>
          </p:grpSp>
          <p:sp>
            <p:nvSpPr>
              <p:cNvPr id="26" name="矩形 25"/>
              <p:cNvSpPr/>
              <p:nvPr/>
            </p:nvSpPr>
            <p:spPr>
              <a:xfrm>
                <a:off x="6670626" y="4428896"/>
                <a:ext cx="334238" cy="646331"/>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万人</a:t>
                </a:r>
              </a:p>
            </p:txBody>
          </p:sp>
          <p:pic>
            <p:nvPicPr>
              <p:cNvPr id="27" name="图形 2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6085" y="2025959"/>
                <a:ext cx="711999" cy="736550"/>
              </a:xfrm>
              <a:prstGeom prst="rect">
                <a:avLst/>
              </a:prstGeom>
            </p:spPr>
          </p:pic>
        </p:grpSp>
        <p:sp>
          <p:nvSpPr>
            <p:cNvPr id="60" name="矩形 59"/>
            <p:cNvSpPr/>
            <p:nvPr/>
          </p:nvSpPr>
          <p:spPr>
            <a:xfrm>
              <a:off x="3623549" y="5226188"/>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以上</a:t>
              </a:r>
              <a:endParaRPr lang="zh-CN" altLang="en-US" dirty="0">
                <a:solidFill>
                  <a:schemeClr val="bg1"/>
                </a:solidFill>
              </a:endParaRPr>
            </a:p>
          </p:txBody>
        </p:sp>
      </p:grpSp>
      <p:grpSp>
        <p:nvGrpSpPr>
          <p:cNvPr id="84" name="组合 83"/>
          <p:cNvGrpSpPr/>
          <p:nvPr/>
        </p:nvGrpSpPr>
        <p:grpSpPr>
          <a:xfrm>
            <a:off x="4990143" y="2142808"/>
            <a:ext cx="2148695" cy="4055976"/>
            <a:chOff x="4990143" y="2121542"/>
            <a:chExt cx="2148695" cy="4055976"/>
          </a:xfrm>
        </p:grpSpPr>
        <p:grpSp>
          <p:nvGrpSpPr>
            <p:cNvPr id="33" name="组合 32"/>
            <p:cNvGrpSpPr/>
            <p:nvPr/>
          </p:nvGrpSpPr>
          <p:grpSpPr>
            <a:xfrm>
              <a:off x="4990143" y="2121542"/>
              <a:ext cx="2148695" cy="4055976"/>
              <a:chOff x="7158269" y="1993949"/>
              <a:chExt cx="2148695" cy="4055976"/>
            </a:xfrm>
          </p:grpSpPr>
          <p:grpSp>
            <p:nvGrpSpPr>
              <p:cNvPr id="34" name="组合 33"/>
              <p:cNvGrpSpPr/>
              <p:nvPr/>
            </p:nvGrpSpPr>
            <p:grpSpPr>
              <a:xfrm>
                <a:off x="7158269" y="2445491"/>
                <a:ext cx="2148695" cy="3604434"/>
                <a:chOff x="628885" y="2445491"/>
                <a:chExt cx="2148695" cy="3604434"/>
              </a:xfrm>
            </p:grpSpPr>
            <p:sp>
              <p:nvSpPr>
                <p:cNvPr id="44" name="矩形 43"/>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28885" y="2810066"/>
                  <a:ext cx="2148695" cy="86177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城镇调查</a:t>
                  </a:r>
                  <a:endParaRPr kumimoji="1" lang="en-US" altLang="zh-CN"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失业率</a:t>
                  </a:r>
                </a:p>
              </p:txBody>
            </p:sp>
          </p:grpSp>
          <p:sp>
            <p:nvSpPr>
              <p:cNvPr id="35" name="矩形 34"/>
              <p:cNvSpPr/>
              <p:nvPr/>
            </p:nvSpPr>
            <p:spPr>
              <a:xfrm>
                <a:off x="7543516" y="4075800"/>
                <a:ext cx="1529586"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5.5</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grpSp>
            <p:nvGrpSpPr>
              <p:cNvPr id="36" name="Group 8"/>
              <p:cNvGrpSpPr>
                <a:grpSpLocks noChangeAspect="1"/>
              </p:cNvGrpSpPr>
              <p:nvPr/>
            </p:nvGrpSpPr>
            <p:grpSpPr bwMode="auto">
              <a:xfrm>
                <a:off x="7797071" y="1993949"/>
                <a:ext cx="783821" cy="758038"/>
                <a:chOff x="6763" y="-404"/>
                <a:chExt cx="760" cy="735"/>
              </a:xfrm>
              <a:solidFill>
                <a:srgbClr val="C00000"/>
              </a:solidFill>
            </p:grpSpPr>
            <p:sp>
              <p:nvSpPr>
                <p:cNvPr id="37" name="Freeform 9"/>
                <p:cNvSpPr>
                  <a:spLocks noEditPoints="1"/>
                </p:cNvSpPr>
                <p:nvPr/>
              </p:nvSpPr>
              <p:spPr bwMode="auto">
                <a:xfrm>
                  <a:off x="6815" y="131"/>
                  <a:ext cx="129" cy="198"/>
                </a:xfrm>
                <a:custGeom>
                  <a:avLst/>
                  <a:gdLst>
                    <a:gd name="T0" fmla="*/ 0 w 54"/>
                    <a:gd name="T1" fmla="*/ 83 h 83"/>
                    <a:gd name="T2" fmla="*/ 54 w 54"/>
                    <a:gd name="T3" fmla="*/ 83 h 83"/>
                    <a:gd name="T4" fmla="*/ 54 w 54"/>
                    <a:gd name="T5" fmla="*/ 16 h 83"/>
                    <a:gd name="T6" fmla="*/ 46 w 54"/>
                    <a:gd name="T7" fmla="*/ 16 h 83"/>
                    <a:gd name="T8" fmla="*/ 46 w 54"/>
                    <a:gd name="T9" fmla="*/ 6 h 83"/>
                    <a:gd name="T10" fmla="*/ 40 w 54"/>
                    <a:gd name="T11" fmla="*/ 0 h 83"/>
                    <a:gd name="T12" fmla="*/ 14 w 54"/>
                    <a:gd name="T13" fmla="*/ 0 h 83"/>
                    <a:gd name="T14" fmla="*/ 8 w 54"/>
                    <a:gd name="T15" fmla="*/ 6 h 83"/>
                    <a:gd name="T16" fmla="*/ 8 w 54"/>
                    <a:gd name="T17" fmla="*/ 16 h 83"/>
                    <a:gd name="T18" fmla="*/ 0 w 54"/>
                    <a:gd name="T19" fmla="*/ 16 h 83"/>
                    <a:gd name="T20" fmla="*/ 0 w 54"/>
                    <a:gd name="T21" fmla="*/ 83 h 83"/>
                    <a:gd name="T22" fmla="*/ 15 w 54"/>
                    <a:gd name="T23" fmla="*/ 7 h 83"/>
                    <a:gd name="T24" fmla="*/ 39 w 54"/>
                    <a:gd name="T25" fmla="*/ 7 h 83"/>
                    <a:gd name="T26" fmla="*/ 39 w 54"/>
                    <a:gd name="T27" fmla="*/ 16 h 83"/>
                    <a:gd name="T28" fmla="*/ 15 w 54"/>
                    <a:gd name="T29" fmla="*/ 16 h 83"/>
                    <a:gd name="T30" fmla="*/ 15 w 54"/>
                    <a:gd name="T31"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83">
                      <a:moveTo>
                        <a:pt x="0" y="83"/>
                      </a:moveTo>
                      <a:cubicBezTo>
                        <a:pt x="54" y="83"/>
                        <a:pt x="54" y="83"/>
                        <a:pt x="54" y="83"/>
                      </a:cubicBezTo>
                      <a:cubicBezTo>
                        <a:pt x="54" y="16"/>
                        <a:pt x="54" y="16"/>
                        <a:pt x="54" y="16"/>
                      </a:cubicBezTo>
                      <a:cubicBezTo>
                        <a:pt x="46" y="16"/>
                        <a:pt x="46" y="16"/>
                        <a:pt x="46" y="16"/>
                      </a:cubicBezTo>
                      <a:cubicBezTo>
                        <a:pt x="46" y="6"/>
                        <a:pt x="46" y="6"/>
                        <a:pt x="46" y="6"/>
                      </a:cubicBezTo>
                      <a:cubicBezTo>
                        <a:pt x="46" y="3"/>
                        <a:pt x="43" y="0"/>
                        <a:pt x="40" y="0"/>
                      </a:cubicBezTo>
                      <a:cubicBezTo>
                        <a:pt x="14" y="0"/>
                        <a:pt x="14" y="0"/>
                        <a:pt x="14" y="0"/>
                      </a:cubicBezTo>
                      <a:cubicBezTo>
                        <a:pt x="11" y="0"/>
                        <a:pt x="8" y="3"/>
                        <a:pt x="8" y="6"/>
                      </a:cubicBezTo>
                      <a:cubicBezTo>
                        <a:pt x="8" y="16"/>
                        <a:pt x="8" y="16"/>
                        <a:pt x="8" y="16"/>
                      </a:cubicBezTo>
                      <a:cubicBezTo>
                        <a:pt x="0" y="16"/>
                        <a:pt x="0" y="16"/>
                        <a:pt x="0" y="16"/>
                      </a:cubicBezTo>
                      <a:lnTo>
                        <a:pt x="0" y="83"/>
                      </a:lnTo>
                      <a:close/>
                      <a:moveTo>
                        <a:pt x="15" y="7"/>
                      </a:moveTo>
                      <a:cubicBezTo>
                        <a:pt x="39" y="7"/>
                        <a:pt x="39" y="7"/>
                        <a:pt x="39" y="7"/>
                      </a:cubicBezTo>
                      <a:cubicBezTo>
                        <a:pt x="39" y="16"/>
                        <a:pt x="39" y="16"/>
                        <a:pt x="39" y="16"/>
                      </a:cubicBezTo>
                      <a:cubicBezTo>
                        <a:pt x="15" y="16"/>
                        <a:pt x="15" y="16"/>
                        <a:pt x="15" y="16"/>
                      </a:cubicBezTo>
                      <a:lnTo>
                        <a:pt x="15"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10"/>
                <p:cNvSpPr/>
                <p:nvPr/>
              </p:nvSpPr>
              <p:spPr bwMode="auto">
                <a:xfrm>
                  <a:off x="6763" y="169"/>
                  <a:ext cx="36" cy="160"/>
                </a:xfrm>
                <a:custGeom>
                  <a:avLst/>
                  <a:gdLst>
                    <a:gd name="T0" fmla="*/ 15 w 15"/>
                    <a:gd name="T1" fmla="*/ 0 h 67"/>
                    <a:gd name="T2" fmla="*/ 7 w 15"/>
                    <a:gd name="T3" fmla="*/ 0 h 67"/>
                    <a:gd name="T4" fmla="*/ 0 w 15"/>
                    <a:gd name="T5" fmla="*/ 7 h 67"/>
                    <a:gd name="T6" fmla="*/ 0 w 15"/>
                    <a:gd name="T7" fmla="*/ 60 h 67"/>
                    <a:gd name="T8" fmla="*/ 7 w 15"/>
                    <a:gd name="T9" fmla="*/ 67 h 67"/>
                    <a:gd name="T10" fmla="*/ 15 w 15"/>
                    <a:gd name="T11" fmla="*/ 67 h 67"/>
                    <a:gd name="T12" fmla="*/ 15 w 15"/>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15" y="0"/>
                      </a:moveTo>
                      <a:cubicBezTo>
                        <a:pt x="7" y="0"/>
                        <a:pt x="7" y="0"/>
                        <a:pt x="7" y="0"/>
                      </a:cubicBezTo>
                      <a:cubicBezTo>
                        <a:pt x="3" y="0"/>
                        <a:pt x="0" y="3"/>
                        <a:pt x="0" y="7"/>
                      </a:cubicBezTo>
                      <a:cubicBezTo>
                        <a:pt x="0" y="60"/>
                        <a:pt x="0" y="60"/>
                        <a:pt x="0" y="60"/>
                      </a:cubicBezTo>
                      <a:cubicBezTo>
                        <a:pt x="0" y="64"/>
                        <a:pt x="3" y="67"/>
                        <a:pt x="7" y="67"/>
                      </a:cubicBezTo>
                      <a:cubicBezTo>
                        <a:pt x="15" y="67"/>
                        <a:pt x="15" y="67"/>
                        <a:pt x="15" y="67"/>
                      </a:cubicBez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11"/>
                <p:cNvSpPr/>
                <p:nvPr/>
              </p:nvSpPr>
              <p:spPr bwMode="auto">
                <a:xfrm>
                  <a:off x="6961" y="169"/>
                  <a:ext cx="36" cy="160"/>
                </a:xfrm>
                <a:custGeom>
                  <a:avLst/>
                  <a:gdLst>
                    <a:gd name="T0" fmla="*/ 8 w 15"/>
                    <a:gd name="T1" fmla="*/ 0 h 67"/>
                    <a:gd name="T2" fmla="*/ 0 w 15"/>
                    <a:gd name="T3" fmla="*/ 0 h 67"/>
                    <a:gd name="T4" fmla="*/ 0 w 15"/>
                    <a:gd name="T5" fmla="*/ 67 h 67"/>
                    <a:gd name="T6" fmla="*/ 8 w 15"/>
                    <a:gd name="T7" fmla="*/ 67 h 67"/>
                    <a:gd name="T8" fmla="*/ 15 w 15"/>
                    <a:gd name="T9" fmla="*/ 60 h 67"/>
                    <a:gd name="T10" fmla="*/ 15 w 15"/>
                    <a:gd name="T11" fmla="*/ 7 h 67"/>
                    <a:gd name="T12" fmla="*/ 8 w 15"/>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8" y="0"/>
                      </a:moveTo>
                      <a:cubicBezTo>
                        <a:pt x="0" y="0"/>
                        <a:pt x="0" y="0"/>
                        <a:pt x="0" y="0"/>
                      </a:cubicBezTo>
                      <a:cubicBezTo>
                        <a:pt x="0" y="67"/>
                        <a:pt x="0" y="67"/>
                        <a:pt x="0" y="67"/>
                      </a:cubicBezTo>
                      <a:cubicBezTo>
                        <a:pt x="8" y="67"/>
                        <a:pt x="8" y="67"/>
                        <a:pt x="8" y="67"/>
                      </a:cubicBezTo>
                      <a:cubicBezTo>
                        <a:pt x="12" y="67"/>
                        <a:pt x="15" y="64"/>
                        <a:pt x="15" y="60"/>
                      </a:cubicBezTo>
                      <a:cubicBezTo>
                        <a:pt x="15" y="7"/>
                        <a:pt x="15" y="7"/>
                        <a:pt x="15" y="7"/>
                      </a:cubicBezTo>
                      <a:cubicBezTo>
                        <a:pt x="15" y="3"/>
                        <a:pt x="12"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12"/>
                <p:cNvSpPr/>
                <p:nvPr/>
              </p:nvSpPr>
              <p:spPr bwMode="auto">
                <a:xfrm>
                  <a:off x="7175" y="-170"/>
                  <a:ext cx="348" cy="496"/>
                </a:xfrm>
                <a:custGeom>
                  <a:avLst/>
                  <a:gdLst>
                    <a:gd name="T0" fmla="*/ 348 w 348"/>
                    <a:gd name="T1" fmla="*/ 5 h 496"/>
                    <a:gd name="T2" fmla="*/ 315 w 348"/>
                    <a:gd name="T3" fmla="*/ 0 h 496"/>
                    <a:gd name="T4" fmla="*/ 260 w 348"/>
                    <a:gd name="T5" fmla="*/ 289 h 496"/>
                    <a:gd name="T6" fmla="*/ 0 w 348"/>
                    <a:gd name="T7" fmla="*/ 289 h 496"/>
                    <a:gd name="T8" fmla="*/ 0 w 348"/>
                    <a:gd name="T9" fmla="*/ 324 h 496"/>
                    <a:gd name="T10" fmla="*/ 46 w 348"/>
                    <a:gd name="T11" fmla="*/ 324 h 496"/>
                    <a:gd name="T12" fmla="*/ 46 w 348"/>
                    <a:gd name="T13" fmla="*/ 496 h 496"/>
                    <a:gd name="T14" fmla="*/ 72 w 348"/>
                    <a:gd name="T15" fmla="*/ 496 h 496"/>
                    <a:gd name="T16" fmla="*/ 72 w 348"/>
                    <a:gd name="T17" fmla="*/ 324 h 496"/>
                    <a:gd name="T18" fmla="*/ 236 w 348"/>
                    <a:gd name="T19" fmla="*/ 324 h 496"/>
                    <a:gd name="T20" fmla="*/ 236 w 348"/>
                    <a:gd name="T21" fmla="*/ 496 h 496"/>
                    <a:gd name="T22" fmla="*/ 262 w 348"/>
                    <a:gd name="T23" fmla="*/ 496 h 496"/>
                    <a:gd name="T24" fmla="*/ 262 w 348"/>
                    <a:gd name="T25" fmla="*/ 324 h 496"/>
                    <a:gd name="T26" fmla="*/ 291 w 348"/>
                    <a:gd name="T27" fmla="*/ 324 h 496"/>
                    <a:gd name="T28" fmla="*/ 348 w 348"/>
                    <a:gd name="T29" fmla="*/ 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496">
                      <a:moveTo>
                        <a:pt x="348" y="5"/>
                      </a:moveTo>
                      <a:lnTo>
                        <a:pt x="315" y="0"/>
                      </a:lnTo>
                      <a:lnTo>
                        <a:pt x="260" y="289"/>
                      </a:lnTo>
                      <a:lnTo>
                        <a:pt x="0" y="289"/>
                      </a:lnTo>
                      <a:lnTo>
                        <a:pt x="0" y="324"/>
                      </a:lnTo>
                      <a:lnTo>
                        <a:pt x="46" y="324"/>
                      </a:lnTo>
                      <a:lnTo>
                        <a:pt x="46" y="496"/>
                      </a:lnTo>
                      <a:lnTo>
                        <a:pt x="72" y="496"/>
                      </a:lnTo>
                      <a:lnTo>
                        <a:pt x="72" y="324"/>
                      </a:lnTo>
                      <a:lnTo>
                        <a:pt x="236" y="324"/>
                      </a:lnTo>
                      <a:lnTo>
                        <a:pt x="236" y="496"/>
                      </a:lnTo>
                      <a:lnTo>
                        <a:pt x="262" y="496"/>
                      </a:lnTo>
                      <a:lnTo>
                        <a:pt x="262" y="324"/>
                      </a:lnTo>
                      <a:lnTo>
                        <a:pt x="291" y="324"/>
                      </a:lnTo>
                      <a:lnTo>
                        <a:pt x="348"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13"/>
                <p:cNvSpPr/>
                <p:nvPr/>
              </p:nvSpPr>
              <p:spPr bwMode="auto">
                <a:xfrm>
                  <a:off x="6963" y="-404"/>
                  <a:ext cx="167" cy="165"/>
                </a:xfrm>
                <a:custGeom>
                  <a:avLst/>
                  <a:gdLst>
                    <a:gd name="T0" fmla="*/ 12 w 70"/>
                    <a:gd name="T1" fmla="*/ 34 h 69"/>
                    <a:gd name="T2" fmla="*/ 15 w 70"/>
                    <a:gd name="T3" fmla="*/ 34 h 69"/>
                    <a:gd name="T4" fmla="*/ 34 w 70"/>
                    <a:gd name="T5" fmla="*/ 50 h 69"/>
                    <a:gd name="T6" fmla="*/ 37 w 70"/>
                    <a:gd name="T7" fmla="*/ 69 h 69"/>
                    <a:gd name="T8" fmla="*/ 56 w 70"/>
                    <a:gd name="T9" fmla="*/ 60 h 69"/>
                    <a:gd name="T10" fmla="*/ 58 w 70"/>
                    <a:gd name="T11" fmla="*/ 14 h 69"/>
                    <a:gd name="T12" fmla="*/ 11 w 70"/>
                    <a:gd name="T13" fmla="*/ 13 h 69"/>
                    <a:gd name="T14" fmla="*/ 1 w 70"/>
                    <a:gd name="T15" fmla="*/ 40 h 69"/>
                    <a:gd name="T16" fmla="*/ 12 w 70"/>
                    <a:gd name="T17"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9">
                      <a:moveTo>
                        <a:pt x="12" y="34"/>
                      </a:moveTo>
                      <a:cubicBezTo>
                        <a:pt x="13" y="34"/>
                        <a:pt x="14" y="34"/>
                        <a:pt x="15" y="34"/>
                      </a:cubicBezTo>
                      <a:cubicBezTo>
                        <a:pt x="24" y="34"/>
                        <a:pt x="32" y="41"/>
                        <a:pt x="34" y="50"/>
                      </a:cubicBezTo>
                      <a:cubicBezTo>
                        <a:pt x="37" y="69"/>
                        <a:pt x="37" y="69"/>
                        <a:pt x="37" y="69"/>
                      </a:cubicBezTo>
                      <a:cubicBezTo>
                        <a:pt x="44" y="68"/>
                        <a:pt x="51" y="66"/>
                        <a:pt x="56" y="60"/>
                      </a:cubicBezTo>
                      <a:cubicBezTo>
                        <a:pt x="70" y="48"/>
                        <a:pt x="70" y="27"/>
                        <a:pt x="58" y="14"/>
                      </a:cubicBezTo>
                      <a:cubicBezTo>
                        <a:pt x="45" y="1"/>
                        <a:pt x="24" y="0"/>
                        <a:pt x="11" y="13"/>
                      </a:cubicBezTo>
                      <a:cubicBezTo>
                        <a:pt x="4" y="20"/>
                        <a:pt x="0" y="30"/>
                        <a:pt x="1" y="40"/>
                      </a:cubicBezTo>
                      <a:cubicBezTo>
                        <a:pt x="4" y="37"/>
                        <a:pt x="8" y="35"/>
                        <a:pt x="1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14"/>
                <p:cNvSpPr/>
                <p:nvPr/>
              </p:nvSpPr>
              <p:spPr bwMode="auto">
                <a:xfrm>
                  <a:off x="6966" y="-318"/>
                  <a:ext cx="464" cy="649"/>
                </a:xfrm>
                <a:custGeom>
                  <a:avLst/>
                  <a:gdLst>
                    <a:gd name="T0" fmla="*/ 169 w 195"/>
                    <a:gd name="T1" fmla="*/ 100 h 272"/>
                    <a:gd name="T2" fmla="*/ 145 w 195"/>
                    <a:gd name="T3" fmla="*/ 49 h 272"/>
                    <a:gd name="T4" fmla="*/ 75 w 195"/>
                    <a:gd name="T5" fmla="*/ 17 h 272"/>
                    <a:gd name="T6" fmla="*/ 34 w 195"/>
                    <a:gd name="T7" fmla="*/ 53 h 272"/>
                    <a:gd name="T8" fmla="*/ 26 w 195"/>
                    <a:gd name="T9" fmla="*/ 15 h 272"/>
                    <a:gd name="T10" fmla="*/ 12 w 195"/>
                    <a:gd name="T11" fmla="*/ 4 h 272"/>
                    <a:gd name="T12" fmla="*/ 1 w 195"/>
                    <a:gd name="T13" fmla="*/ 19 h 272"/>
                    <a:gd name="T14" fmla="*/ 8 w 195"/>
                    <a:gd name="T15" fmla="*/ 84 h 272"/>
                    <a:gd name="T16" fmla="*/ 24 w 195"/>
                    <a:gd name="T17" fmla="*/ 98 h 272"/>
                    <a:gd name="T18" fmla="*/ 34 w 195"/>
                    <a:gd name="T19" fmla="*/ 94 h 272"/>
                    <a:gd name="T20" fmla="*/ 75 w 195"/>
                    <a:gd name="T21" fmla="*/ 60 h 272"/>
                    <a:gd name="T22" fmla="*/ 110 w 195"/>
                    <a:gd name="T23" fmla="*/ 128 h 272"/>
                    <a:gd name="T24" fmla="*/ 63 w 195"/>
                    <a:gd name="T25" fmla="*/ 133 h 272"/>
                    <a:gd name="T26" fmla="*/ 42 w 195"/>
                    <a:gd name="T27" fmla="*/ 153 h 272"/>
                    <a:gd name="T28" fmla="*/ 32 w 195"/>
                    <a:gd name="T29" fmla="*/ 253 h 272"/>
                    <a:gd name="T30" fmla="*/ 43 w 195"/>
                    <a:gd name="T31" fmla="*/ 270 h 272"/>
                    <a:gd name="T32" fmla="*/ 61 w 195"/>
                    <a:gd name="T33" fmla="*/ 259 h 272"/>
                    <a:gd name="T34" fmla="*/ 78 w 195"/>
                    <a:gd name="T35" fmla="*/ 177 h 272"/>
                    <a:gd name="T36" fmla="*/ 149 w 195"/>
                    <a:gd name="T37" fmla="*/ 177 h 272"/>
                    <a:gd name="T38" fmla="*/ 169 w 195"/>
                    <a:gd name="T39" fmla="*/ 10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72">
                      <a:moveTo>
                        <a:pt x="169" y="100"/>
                      </a:moveTo>
                      <a:cubicBezTo>
                        <a:pt x="145" y="49"/>
                        <a:pt x="145" y="49"/>
                        <a:pt x="145" y="49"/>
                      </a:cubicBezTo>
                      <a:cubicBezTo>
                        <a:pt x="124" y="2"/>
                        <a:pt x="94" y="0"/>
                        <a:pt x="75" y="17"/>
                      </a:cubicBezTo>
                      <a:cubicBezTo>
                        <a:pt x="34" y="53"/>
                        <a:pt x="34" y="53"/>
                        <a:pt x="34" y="53"/>
                      </a:cubicBezTo>
                      <a:cubicBezTo>
                        <a:pt x="26" y="15"/>
                        <a:pt x="26" y="15"/>
                        <a:pt x="26" y="15"/>
                      </a:cubicBezTo>
                      <a:cubicBezTo>
                        <a:pt x="25" y="8"/>
                        <a:pt x="19" y="3"/>
                        <a:pt x="12" y="4"/>
                      </a:cubicBezTo>
                      <a:cubicBezTo>
                        <a:pt x="5" y="5"/>
                        <a:pt x="0" y="12"/>
                        <a:pt x="1" y="19"/>
                      </a:cubicBezTo>
                      <a:cubicBezTo>
                        <a:pt x="8" y="84"/>
                        <a:pt x="8" y="84"/>
                        <a:pt x="8" y="84"/>
                      </a:cubicBezTo>
                      <a:cubicBezTo>
                        <a:pt x="9" y="93"/>
                        <a:pt x="16" y="98"/>
                        <a:pt x="24" y="98"/>
                      </a:cubicBezTo>
                      <a:cubicBezTo>
                        <a:pt x="28" y="98"/>
                        <a:pt x="31" y="96"/>
                        <a:pt x="34" y="94"/>
                      </a:cubicBezTo>
                      <a:cubicBezTo>
                        <a:pt x="75" y="60"/>
                        <a:pt x="75" y="60"/>
                        <a:pt x="75" y="60"/>
                      </a:cubicBezTo>
                      <a:cubicBezTo>
                        <a:pt x="110" y="128"/>
                        <a:pt x="110" y="128"/>
                        <a:pt x="110" y="128"/>
                      </a:cubicBezTo>
                      <a:cubicBezTo>
                        <a:pt x="63" y="133"/>
                        <a:pt x="63" y="133"/>
                        <a:pt x="63" y="133"/>
                      </a:cubicBezTo>
                      <a:cubicBezTo>
                        <a:pt x="54" y="135"/>
                        <a:pt x="45" y="137"/>
                        <a:pt x="42" y="153"/>
                      </a:cubicBezTo>
                      <a:cubicBezTo>
                        <a:pt x="32" y="253"/>
                        <a:pt x="32" y="253"/>
                        <a:pt x="32" y="253"/>
                      </a:cubicBezTo>
                      <a:cubicBezTo>
                        <a:pt x="30" y="261"/>
                        <a:pt x="35" y="269"/>
                        <a:pt x="43" y="270"/>
                      </a:cubicBezTo>
                      <a:cubicBezTo>
                        <a:pt x="51" y="272"/>
                        <a:pt x="59" y="267"/>
                        <a:pt x="61" y="259"/>
                      </a:cubicBezTo>
                      <a:cubicBezTo>
                        <a:pt x="78" y="177"/>
                        <a:pt x="78" y="177"/>
                        <a:pt x="78" y="177"/>
                      </a:cubicBezTo>
                      <a:cubicBezTo>
                        <a:pt x="149" y="177"/>
                        <a:pt x="149" y="177"/>
                        <a:pt x="149" y="177"/>
                      </a:cubicBezTo>
                      <a:cubicBezTo>
                        <a:pt x="173" y="177"/>
                        <a:pt x="195" y="149"/>
                        <a:pt x="169"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61" name="矩形 60"/>
            <p:cNvSpPr/>
            <p:nvPr/>
          </p:nvSpPr>
          <p:spPr>
            <a:xfrm>
              <a:off x="5754122" y="5229689"/>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左右</a:t>
              </a:r>
            </a:p>
          </p:txBody>
        </p:sp>
      </p:grpSp>
      <p:grpSp>
        <p:nvGrpSpPr>
          <p:cNvPr id="85" name="组合 84"/>
          <p:cNvGrpSpPr/>
          <p:nvPr/>
        </p:nvGrpSpPr>
        <p:grpSpPr>
          <a:xfrm>
            <a:off x="9367542" y="2046957"/>
            <a:ext cx="2148695" cy="4151827"/>
            <a:chOff x="9367542" y="2025691"/>
            <a:chExt cx="2148695" cy="4151827"/>
          </a:xfrm>
        </p:grpSpPr>
        <p:grpSp>
          <p:nvGrpSpPr>
            <p:cNvPr id="63" name="组合 62"/>
            <p:cNvGrpSpPr/>
            <p:nvPr/>
          </p:nvGrpSpPr>
          <p:grpSpPr>
            <a:xfrm>
              <a:off x="9367542" y="2573084"/>
              <a:ext cx="2148695" cy="3604434"/>
              <a:chOff x="653443" y="2445491"/>
              <a:chExt cx="2148695" cy="3604434"/>
            </a:xfrm>
          </p:grpSpPr>
          <p:sp>
            <p:nvSpPr>
              <p:cNvPr id="66" name="矩形 65"/>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653443" y="2993338"/>
                <a:ext cx="2148695" cy="47705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居民收入</a:t>
                </a:r>
              </a:p>
            </p:txBody>
          </p:sp>
        </p:grpSp>
        <p:sp>
          <p:nvSpPr>
            <p:cNvPr id="70" name="矩形 69"/>
            <p:cNvSpPr/>
            <p:nvPr/>
          </p:nvSpPr>
          <p:spPr>
            <a:xfrm>
              <a:off x="9848712" y="4302757"/>
              <a:ext cx="1210588" cy="1323439"/>
            </a:xfrm>
            <a:prstGeom prst="rect">
              <a:avLst/>
            </a:prstGeom>
          </p:spPr>
          <p:txBody>
            <a:bodyPr wrap="none">
              <a:spAutoFit/>
            </a:bodyPr>
            <a:lstStyle/>
            <a:p>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稳步</a:t>
              </a:r>
              <a:endParaRPr lang="en-US" altLang="zh-CN"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增长</a:t>
              </a:r>
            </a:p>
          </p:txBody>
        </p:sp>
        <p:grpSp>
          <p:nvGrpSpPr>
            <p:cNvPr id="71" name="Aitds2"/>
            <p:cNvGrpSpPr>
              <a:grpSpLocks noChangeAspect="1"/>
            </p:cNvGrpSpPr>
            <p:nvPr/>
          </p:nvGrpSpPr>
          <p:grpSpPr bwMode="auto">
            <a:xfrm>
              <a:off x="10128825" y="2025691"/>
              <a:ext cx="614514" cy="983568"/>
              <a:chOff x="1161" y="1975"/>
              <a:chExt cx="711" cy="1138"/>
            </a:xfrm>
          </p:grpSpPr>
          <p:sp>
            <p:nvSpPr>
              <p:cNvPr id="72" name="Aitds2-1"/>
              <p:cNvSpPr>
                <a:spLocks noChangeAspect="1" noChangeArrowheads="1" noTextEdit="1"/>
              </p:cNvSpPr>
              <p:nvPr/>
            </p:nvSpPr>
            <p:spPr bwMode="auto">
              <a:xfrm>
                <a:off x="1161" y="1975"/>
                <a:ext cx="711"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Aitds2-2"/>
              <p:cNvSpPr/>
              <p:nvPr/>
            </p:nvSpPr>
            <p:spPr bwMode="auto">
              <a:xfrm>
                <a:off x="1361" y="1970"/>
                <a:ext cx="378" cy="685"/>
              </a:xfrm>
              <a:custGeom>
                <a:avLst/>
                <a:gdLst>
                  <a:gd name="T0" fmla="*/ 191 w 277"/>
                  <a:gd name="T1" fmla="*/ 506 h 506"/>
                  <a:gd name="T2" fmla="*/ 40 w 277"/>
                  <a:gd name="T3" fmla="*/ 506 h 506"/>
                  <a:gd name="T4" fmla="*/ 1 w 277"/>
                  <a:gd name="T5" fmla="*/ 104 h 506"/>
                  <a:gd name="T6" fmla="*/ 10 w 277"/>
                  <a:gd name="T7" fmla="*/ 79 h 506"/>
                  <a:gd name="T8" fmla="*/ 57 w 277"/>
                  <a:gd name="T9" fmla="*/ 36 h 506"/>
                  <a:gd name="T10" fmla="*/ 84 w 277"/>
                  <a:gd name="T11" fmla="*/ 29 h 506"/>
                  <a:gd name="T12" fmla="*/ 132 w 277"/>
                  <a:gd name="T13" fmla="*/ 40 h 506"/>
                  <a:gd name="T14" fmla="*/ 159 w 277"/>
                  <a:gd name="T15" fmla="*/ 33 h 506"/>
                  <a:gd name="T16" fmla="*/ 184 w 277"/>
                  <a:gd name="T17" fmla="*/ 10 h 506"/>
                  <a:gd name="T18" fmla="*/ 220 w 277"/>
                  <a:gd name="T19" fmla="*/ 7 h 506"/>
                  <a:gd name="T20" fmla="*/ 261 w 277"/>
                  <a:gd name="T21" fmla="*/ 33 h 506"/>
                  <a:gd name="T22" fmla="*/ 275 w 277"/>
                  <a:gd name="T23" fmla="*/ 64 h 506"/>
                  <a:gd name="T24" fmla="*/ 191 w 277"/>
                  <a:gd name="T25" fmla="*/ 50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506">
                    <a:moveTo>
                      <a:pt x="191" y="506"/>
                    </a:moveTo>
                    <a:cubicBezTo>
                      <a:pt x="40" y="506"/>
                      <a:pt x="40" y="506"/>
                      <a:pt x="40" y="506"/>
                    </a:cubicBezTo>
                    <a:cubicBezTo>
                      <a:pt x="1" y="104"/>
                      <a:pt x="1" y="104"/>
                      <a:pt x="1" y="104"/>
                    </a:cubicBezTo>
                    <a:cubicBezTo>
                      <a:pt x="0" y="94"/>
                      <a:pt x="3" y="85"/>
                      <a:pt x="10" y="79"/>
                    </a:cubicBezTo>
                    <a:cubicBezTo>
                      <a:pt x="57" y="36"/>
                      <a:pt x="57" y="36"/>
                      <a:pt x="57" y="36"/>
                    </a:cubicBezTo>
                    <a:cubicBezTo>
                      <a:pt x="64" y="29"/>
                      <a:pt x="74" y="27"/>
                      <a:pt x="84" y="29"/>
                    </a:cubicBezTo>
                    <a:cubicBezTo>
                      <a:pt x="132" y="40"/>
                      <a:pt x="132" y="40"/>
                      <a:pt x="132" y="40"/>
                    </a:cubicBezTo>
                    <a:cubicBezTo>
                      <a:pt x="141" y="43"/>
                      <a:pt x="151" y="40"/>
                      <a:pt x="159" y="33"/>
                    </a:cubicBezTo>
                    <a:cubicBezTo>
                      <a:pt x="184" y="10"/>
                      <a:pt x="184" y="10"/>
                      <a:pt x="184" y="10"/>
                    </a:cubicBezTo>
                    <a:cubicBezTo>
                      <a:pt x="194" y="1"/>
                      <a:pt x="209" y="0"/>
                      <a:pt x="220" y="7"/>
                    </a:cubicBezTo>
                    <a:cubicBezTo>
                      <a:pt x="261" y="33"/>
                      <a:pt x="261" y="33"/>
                      <a:pt x="261" y="33"/>
                    </a:cubicBezTo>
                    <a:cubicBezTo>
                      <a:pt x="272" y="40"/>
                      <a:pt x="277" y="52"/>
                      <a:pt x="275" y="64"/>
                    </a:cubicBezTo>
                    <a:lnTo>
                      <a:pt x="191" y="506"/>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Aitds2-3"/>
              <p:cNvSpPr>
                <a:spLocks noChangeArrowheads="1"/>
              </p:cNvSpPr>
              <p:nvPr/>
            </p:nvSpPr>
            <p:spPr bwMode="auto">
              <a:xfrm>
                <a:off x="1194" y="2394"/>
                <a:ext cx="648" cy="719"/>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Aitds2-4"/>
              <p:cNvSpPr/>
              <p:nvPr/>
            </p:nvSpPr>
            <p:spPr bwMode="auto">
              <a:xfrm>
                <a:off x="1510" y="2163"/>
                <a:ext cx="362" cy="405"/>
              </a:xfrm>
              <a:custGeom>
                <a:avLst/>
                <a:gdLst>
                  <a:gd name="T0" fmla="*/ 266 w 266"/>
                  <a:gd name="T1" fmla="*/ 121 h 299"/>
                  <a:gd name="T2" fmla="*/ 227 w 266"/>
                  <a:gd name="T3" fmla="*/ 74 h 299"/>
                  <a:gd name="T4" fmla="*/ 235 w 266"/>
                  <a:gd name="T5" fmla="*/ 47 h 299"/>
                  <a:gd name="T6" fmla="*/ 188 w 266"/>
                  <a:gd name="T7" fmla="*/ 0 h 299"/>
                  <a:gd name="T8" fmla="*/ 47 w 266"/>
                  <a:gd name="T9" fmla="*/ 0 h 299"/>
                  <a:gd name="T10" fmla="*/ 0 w 266"/>
                  <a:gd name="T11" fmla="*/ 47 h 299"/>
                  <a:gd name="T12" fmla="*/ 17 w 266"/>
                  <a:gd name="T13" fmla="*/ 84 h 299"/>
                  <a:gd name="T14" fmla="*/ 0 w 266"/>
                  <a:gd name="T15" fmla="*/ 121 h 299"/>
                  <a:gd name="T16" fmla="*/ 17 w 266"/>
                  <a:gd name="T17" fmla="*/ 158 h 299"/>
                  <a:gd name="T18" fmla="*/ 0 w 266"/>
                  <a:gd name="T19" fmla="*/ 195 h 299"/>
                  <a:gd name="T20" fmla="*/ 20 w 266"/>
                  <a:gd name="T21" fmla="*/ 234 h 299"/>
                  <a:gd name="T22" fmla="*/ 9 w 266"/>
                  <a:gd name="T23" fmla="*/ 261 h 299"/>
                  <a:gd name="T24" fmla="*/ 47 w 266"/>
                  <a:gd name="T25" fmla="*/ 299 h 299"/>
                  <a:gd name="T26" fmla="*/ 173 w 266"/>
                  <a:gd name="T27" fmla="*/ 299 h 299"/>
                  <a:gd name="T28" fmla="*/ 211 w 266"/>
                  <a:gd name="T29" fmla="*/ 261 h 299"/>
                  <a:gd name="T30" fmla="*/ 204 w 266"/>
                  <a:gd name="T31" fmla="*/ 239 h 299"/>
                  <a:gd name="T32" fmla="*/ 235 w 266"/>
                  <a:gd name="T33" fmla="*/ 195 h 299"/>
                  <a:gd name="T34" fmla="*/ 227 w 266"/>
                  <a:gd name="T35" fmla="*/ 168 h 299"/>
                  <a:gd name="T36" fmla="*/ 266 w 266"/>
                  <a:gd name="T37" fmla="*/ 12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299">
                    <a:moveTo>
                      <a:pt x="266" y="121"/>
                    </a:moveTo>
                    <a:cubicBezTo>
                      <a:pt x="266" y="98"/>
                      <a:pt x="249" y="78"/>
                      <a:pt x="227" y="74"/>
                    </a:cubicBezTo>
                    <a:cubicBezTo>
                      <a:pt x="232" y="67"/>
                      <a:pt x="235" y="57"/>
                      <a:pt x="235" y="47"/>
                    </a:cubicBezTo>
                    <a:cubicBezTo>
                      <a:pt x="235" y="21"/>
                      <a:pt x="214" y="0"/>
                      <a:pt x="188" y="0"/>
                    </a:cubicBezTo>
                    <a:cubicBezTo>
                      <a:pt x="47" y="0"/>
                      <a:pt x="47" y="0"/>
                      <a:pt x="47" y="0"/>
                    </a:cubicBezTo>
                    <a:cubicBezTo>
                      <a:pt x="21" y="0"/>
                      <a:pt x="0" y="21"/>
                      <a:pt x="0" y="47"/>
                    </a:cubicBezTo>
                    <a:cubicBezTo>
                      <a:pt x="0" y="62"/>
                      <a:pt x="6" y="75"/>
                      <a:pt x="17" y="84"/>
                    </a:cubicBezTo>
                    <a:cubicBezTo>
                      <a:pt x="6" y="93"/>
                      <a:pt x="0" y="106"/>
                      <a:pt x="0" y="121"/>
                    </a:cubicBezTo>
                    <a:cubicBezTo>
                      <a:pt x="0" y="136"/>
                      <a:pt x="6" y="149"/>
                      <a:pt x="17" y="158"/>
                    </a:cubicBezTo>
                    <a:cubicBezTo>
                      <a:pt x="6" y="167"/>
                      <a:pt x="0" y="180"/>
                      <a:pt x="0" y="195"/>
                    </a:cubicBezTo>
                    <a:cubicBezTo>
                      <a:pt x="0" y="211"/>
                      <a:pt x="8" y="226"/>
                      <a:pt x="20" y="234"/>
                    </a:cubicBezTo>
                    <a:cubicBezTo>
                      <a:pt x="13" y="241"/>
                      <a:pt x="9" y="251"/>
                      <a:pt x="9" y="261"/>
                    </a:cubicBezTo>
                    <a:cubicBezTo>
                      <a:pt x="9" y="282"/>
                      <a:pt x="26" y="299"/>
                      <a:pt x="47" y="299"/>
                    </a:cubicBezTo>
                    <a:cubicBezTo>
                      <a:pt x="173" y="299"/>
                      <a:pt x="173" y="299"/>
                      <a:pt x="173" y="299"/>
                    </a:cubicBezTo>
                    <a:cubicBezTo>
                      <a:pt x="194" y="299"/>
                      <a:pt x="211" y="282"/>
                      <a:pt x="211" y="261"/>
                    </a:cubicBezTo>
                    <a:cubicBezTo>
                      <a:pt x="211" y="253"/>
                      <a:pt x="208" y="246"/>
                      <a:pt x="204" y="239"/>
                    </a:cubicBezTo>
                    <a:cubicBezTo>
                      <a:pt x="222" y="233"/>
                      <a:pt x="235" y="215"/>
                      <a:pt x="235" y="195"/>
                    </a:cubicBezTo>
                    <a:cubicBezTo>
                      <a:pt x="235" y="185"/>
                      <a:pt x="232" y="175"/>
                      <a:pt x="227" y="168"/>
                    </a:cubicBezTo>
                    <a:cubicBezTo>
                      <a:pt x="249" y="164"/>
                      <a:pt x="266" y="144"/>
                      <a:pt x="266" y="121"/>
                    </a:cubicBezTo>
                    <a:close/>
                  </a:path>
                </a:pathLst>
              </a:custGeom>
              <a:solidFill>
                <a:srgbClr val="F7C0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Aitds2-5"/>
              <p:cNvSpPr/>
              <p:nvPr/>
            </p:nvSpPr>
            <p:spPr bwMode="auto">
              <a:xfrm>
                <a:off x="1229" y="2163"/>
                <a:ext cx="451" cy="405"/>
              </a:xfrm>
              <a:custGeom>
                <a:avLst/>
                <a:gdLst>
                  <a:gd name="T0" fmla="*/ 198 w 331"/>
                  <a:gd name="T1" fmla="*/ 0 h 299"/>
                  <a:gd name="T2" fmla="*/ 44 w 331"/>
                  <a:gd name="T3" fmla="*/ 36 h 299"/>
                  <a:gd name="T4" fmla="*/ 0 w 331"/>
                  <a:gd name="T5" fmla="*/ 57 h 299"/>
                  <a:gd name="T6" fmla="*/ 0 w 331"/>
                  <a:gd name="T7" fmla="*/ 249 h 299"/>
                  <a:gd name="T8" fmla="*/ 56 w 331"/>
                  <a:gd name="T9" fmla="*/ 271 h 299"/>
                  <a:gd name="T10" fmla="*/ 181 w 331"/>
                  <a:gd name="T11" fmla="*/ 299 h 299"/>
                  <a:gd name="T12" fmla="*/ 329 w 331"/>
                  <a:gd name="T13" fmla="*/ 299 h 299"/>
                  <a:gd name="T14" fmla="*/ 331 w 331"/>
                  <a:gd name="T15" fmla="*/ 0 h 299"/>
                  <a:gd name="T16" fmla="*/ 198 w 331"/>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 h="299">
                    <a:moveTo>
                      <a:pt x="198" y="0"/>
                    </a:moveTo>
                    <a:cubicBezTo>
                      <a:pt x="145" y="0"/>
                      <a:pt x="92" y="12"/>
                      <a:pt x="44" y="36"/>
                    </a:cubicBezTo>
                    <a:cubicBezTo>
                      <a:pt x="0" y="57"/>
                      <a:pt x="0" y="57"/>
                      <a:pt x="0" y="57"/>
                    </a:cubicBezTo>
                    <a:cubicBezTo>
                      <a:pt x="0" y="249"/>
                      <a:pt x="0" y="249"/>
                      <a:pt x="0" y="249"/>
                    </a:cubicBezTo>
                    <a:cubicBezTo>
                      <a:pt x="56" y="271"/>
                      <a:pt x="56" y="271"/>
                      <a:pt x="56" y="271"/>
                    </a:cubicBezTo>
                    <a:cubicBezTo>
                      <a:pt x="96" y="287"/>
                      <a:pt x="137" y="299"/>
                      <a:pt x="181" y="299"/>
                    </a:cubicBezTo>
                    <a:cubicBezTo>
                      <a:pt x="329" y="299"/>
                      <a:pt x="329" y="299"/>
                      <a:pt x="329" y="299"/>
                    </a:cubicBezTo>
                    <a:cubicBezTo>
                      <a:pt x="331" y="0"/>
                      <a:pt x="331" y="0"/>
                      <a:pt x="331" y="0"/>
                    </a:cubicBezTo>
                    <a:lnTo>
                      <a:pt x="198" y="0"/>
                    </a:lnTo>
                    <a:close/>
                  </a:path>
                </a:pathLst>
              </a:custGeom>
              <a:solidFill>
                <a:srgbClr val="F7C0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Aitds2-6"/>
              <p:cNvSpPr/>
              <p:nvPr/>
            </p:nvSpPr>
            <p:spPr bwMode="auto">
              <a:xfrm>
                <a:off x="1160" y="2211"/>
                <a:ext cx="69" cy="322"/>
              </a:xfrm>
              <a:custGeom>
                <a:avLst/>
                <a:gdLst>
                  <a:gd name="T0" fmla="*/ 51 w 51"/>
                  <a:gd name="T1" fmla="*/ 208 h 238"/>
                  <a:gd name="T2" fmla="*/ 21 w 51"/>
                  <a:gd name="T3" fmla="*/ 238 h 238"/>
                  <a:gd name="T4" fmla="*/ 0 w 51"/>
                  <a:gd name="T5" fmla="*/ 238 h 238"/>
                  <a:gd name="T6" fmla="*/ 0 w 51"/>
                  <a:gd name="T7" fmla="*/ 0 h 238"/>
                  <a:gd name="T8" fmla="*/ 21 w 51"/>
                  <a:gd name="T9" fmla="*/ 0 h 238"/>
                  <a:gd name="T10" fmla="*/ 51 w 51"/>
                  <a:gd name="T11" fmla="*/ 30 h 238"/>
                  <a:gd name="T12" fmla="*/ 51 w 51"/>
                  <a:gd name="T13" fmla="*/ 208 h 238"/>
                </a:gdLst>
                <a:ahLst/>
                <a:cxnLst>
                  <a:cxn ang="0">
                    <a:pos x="T0" y="T1"/>
                  </a:cxn>
                  <a:cxn ang="0">
                    <a:pos x="T2" y="T3"/>
                  </a:cxn>
                  <a:cxn ang="0">
                    <a:pos x="T4" y="T5"/>
                  </a:cxn>
                  <a:cxn ang="0">
                    <a:pos x="T6" y="T7"/>
                  </a:cxn>
                  <a:cxn ang="0">
                    <a:pos x="T8" y="T9"/>
                  </a:cxn>
                  <a:cxn ang="0">
                    <a:pos x="T10" y="T11"/>
                  </a:cxn>
                  <a:cxn ang="0">
                    <a:pos x="T12" y="T13"/>
                  </a:cxn>
                </a:cxnLst>
                <a:rect l="0" t="0" r="r" b="b"/>
                <a:pathLst>
                  <a:path w="51" h="238">
                    <a:moveTo>
                      <a:pt x="51" y="208"/>
                    </a:moveTo>
                    <a:cubicBezTo>
                      <a:pt x="51" y="225"/>
                      <a:pt x="37" y="238"/>
                      <a:pt x="21" y="238"/>
                    </a:cubicBezTo>
                    <a:cubicBezTo>
                      <a:pt x="0" y="238"/>
                      <a:pt x="0" y="238"/>
                      <a:pt x="0" y="238"/>
                    </a:cubicBezTo>
                    <a:cubicBezTo>
                      <a:pt x="0" y="0"/>
                      <a:pt x="0" y="0"/>
                      <a:pt x="0" y="0"/>
                    </a:cubicBezTo>
                    <a:cubicBezTo>
                      <a:pt x="21" y="0"/>
                      <a:pt x="21" y="0"/>
                      <a:pt x="21" y="0"/>
                    </a:cubicBezTo>
                    <a:cubicBezTo>
                      <a:pt x="37" y="0"/>
                      <a:pt x="51" y="14"/>
                      <a:pt x="51" y="30"/>
                    </a:cubicBezTo>
                    <a:lnTo>
                      <a:pt x="51" y="208"/>
                    </a:lnTo>
                    <a:close/>
                  </a:path>
                </a:pathLst>
              </a:custGeom>
              <a:solidFill>
                <a:srgbClr val="F4D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Aitds2-7"/>
              <p:cNvSpPr>
                <a:spLocks noChangeArrowheads="1"/>
              </p:cNvSpPr>
              <p:nvPr/>
            </p:nvSpPr>
            <p:spPr bwMode="auto">
              <a:xfrm>
                <a:off x="1408" y="2689"/>
                <a:ext cx="267" cy="264"/>
              </a:xfrm>
              <a:prstGeom prst="ellipse">
                <a:avLst/>
              </a:prstGeom>
              <a:solidFill>
                <a:srgbClr val="6166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Aitds2-8"/>
              <p:cNvSpPr>
                <a:spLocks noChangeArrowheads="1"/>
              </p:cNvSpPr>
              <p:nvPr/>
            </p:nvSpPr>
            <p:spPr bwMode="auto">
              <a:xfrm>
                <a:off x="1388" y="2655"/>
                <a:ext cx="267" cy="266"/>
              </a:xfrm>
              <a:prstGeom prst="ellipse">
                <a:avLst/>
              </a:prstGeom>
              <a:solidFill>
                <a:srgbClr val="E5BF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Aitds2-9"/>
              <p:cNvSpPr>
                <a:spLocks noChangeArrowheads="1"/>
              </p:cNvSpPr>
              <p:nvPr/>
            </p:nvSpPr>
            <p:spPr bwMode="auto">
              <a:xfrm>
                <a:off x="1416" y="2682"/>
                <a:ext cx="212" cy="21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Aitds2-10"/>
              <p:cNvSpPr/>
              <p:nvPr/>
            </p:nvSpPr>
            <p:spPr bwMode="auto">
              <a:xfrm>
                <a:off x="1476" y="2702"/>
                <a:ext cx="94" cy="171"/>
              </a:xfrm>
              <a:custGeom>
                <a:avLst/>
                <a:gdLst>
                  <a:gd name="T0" fmla="*/ 26 w 69"/>
                  <a:gd name="T1" fmla="*/ 126 h 126"/>
                  <a:gd name="T2" fmla="*/ 26 w 69"/>
                  <a:gd name="T3" fmla="*/ 111 h 126"/>
                  <a:gd name="T4" fmla="*/ 0 w 69"/>
                  <a:gd name="T5" fmla="*/ 105 h 126"/>
                  <a:gd name="T6" fmla="*/ 4 w 69"/>
                  <a:gd name="T7" fmla="*/ 86 h 126"/>
                  <a:gd name="T8" fmla="*/ 30 w 69"/>
                  <a:gd name="T9" fmla="*/ 93 h 126"/>
                  <a:gd name="T10" fmla="*/ 45 w 69"/>
                  <a:gd name="T11" fmla="*/ 84 h 126"/>
                  <a:gd name="T12" fmla="*/ 29 w 69"/>
                  <a:gd name="T13" fmla="*/ 70 h 126"/>
                  <a:gd name="T14" fmla="*/ 1 w 69"/>
                  <a:gd name="T15" fmla="*/ 42 h 126"/>
                  <a:gd name="T16" fmla="*/ 27 w 69"/>
                  <a:gd name="T17" fmla="*/ 15 h 126"/>
                  <a:gd name="T18" fmla="*/ 27 w 69"/>
                  <a:gd name="T19" fmla="*/ 0 h 126"/>
                  <a:gd name="T20" fmla="*/ 42 w 69"/>
                  <a:gd name="T21" fmla="*/ 0 h 126"/>
                  <a:gd name="T22" fmla="*/ 42 w 69"/>
                  <a:gd name="T23" fmla="*/ 14 h 126"/>
                  <a:gd name="T24" fmla="*/ 64 w 69"/>
                  <a:gd name="T25" fmla="*/ 19 h 126"/>
                  <a:gd name="T26" fmla="*/ 60 w 69"/>
                  <a:gd name="T27" fmla="*/ 36 h 126"/>
                  <a:gd name="T28" fmla="*/ 38 w 69"/>
                  <a:gd name="T29" fmla="*/ 31 h 126"/>
                  <a:gd name="T30" fmla="*/ 24 w 69"/>
                  <a:gd name="T31" fmla="*/ 39 h 126"/>
                  <a:gd name="T32" fmla="*/ 43 w 69"/>
                  <a:gd name="T33" fmla="*/ 53 h 126"/>
                  <a:gd name="T34" fmla="*/ 69 w 69"/>
                  <a:gd name="T35" fmla="*/ 82 h 126"/>
                  <a:gd name="T36" fmla="*/ 41 w 69"/>
                  <a:gd name="T37" fmla="*/ 110 h 126"/>
                  <a:gd name="T38" fmla="*/ 41 w 69"/>
                  <a:gd name="T39" fmla="*/ 126 h 126"/>
                  <a:gd name="T40" fmla="*/ 26 w 69"/>
                  <a:gd name="T4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126">
                    <a:moveTo>
                      <a:pt x="26" y="126"/>
                    </a:moveTo>
                    <a:cubicBezTo>
                      <a:pt x="26" y="111"/>
                      <a:pt x="26" y="111"/>
                      <a:pt x="26" y="111"/>
                    </a:cubicBezTo>
                    <a:cubicBezTo>
                      <a:pt x="16" y="111"/>
                      <a:pt x="6" y="108"/>
                      <a:pt x="0" y="105"/>
                    </a:cubicBezTo>
                    <a:cubicBezTo>
                      <a:pt x="4" y="86"/>
                      <a:pt x="4" y="86"/>
                      <a:pt x="4" y="86"/>
                    </a:cubicBezTo>
                    <a:cubicBezTo>
                      <a:pt x="11" y="90"/>
                      <a:pt x="20" y="93"/>
                      <a:pt x="30" y="93"/>
                    </a:cubicBezTo>
                    <a:cubicBezTo>
                      <a:pt x="39" y="93"/>
                      <a:pt x="45" y="90"/>
                      <a:pt x="45" y="84"/>
                    </a:cubicBezTo>
                    <a:cubicBezTo>
                      <a:pt x="45" y="78"/>
                      <a:pt x="40" y="74"/>
                      <a:pt x="29" y="70"/>
                    </a:cubicBezTo>
                    <a:cubicBezTo>
                      <a:pt x="12" y="65"/>
                      <a:pt x="1" y="57"/>
                      <a:pt x="1" y="42"/>
                    </a:cubicBezTo>
                    <a:cubicBezTo>
                      <a:pt x="1" y="28"/>
                      <a:pt x="10" y="18"/>
                      <a:pt x="27" y="15"/>
                    </a:cubicBezTo>
                    <a:cubicBezTo>
                      <a:pt x="27" y="0"/>
                      <a:pt x="27" y="0"/>
                      <a:pt x="27" y="0"/>
                    </a:cubicBezTo>
                    <a:cubicBezTo>
                      <a:pt x="42" y="0"/>
                      <a:pt x="42" y="0"/>
                      <a:pt x="42" y="0"/>
                    </a:cubicBezTo>
                    <a:cubicBezTo>
                      <a:pt x="42" y="14"/>
                      <a:pt x="42" y="14"/>
                      <a:pt x="42" y="14"/>
                    </a:cubicBezTo>
                    <a:cubicBezTo>
                      <a:pt x="52" y="14"/>
                      <a:pt x="59" y="16"/>
                      <a:pt x="64" y="19"/>
                    </a:cubicBezTo>
                    <a:cubicBezTo>
                      <a:pt x="60" y="36"/>
                      <a:pt x="60" y="36"/>
                      <a:pt x="60" y="36"/>
                    </a:cubicBezTo>
                    <a:cubicBezTo>
                      <a:pt x="56" y="34"/>
                      <a:pt x="49" y="31"/>
                      <a:pt x="38" y="31"/>
                    </a:cubicBezTo>
                    <a:cubicBezTo>
                      <a:pt x="28" y="31"/>
                      <a:pt x="24" y="35"/>
                      <a:pt x="24" y="39"/>
                    </a:cubicBezTo>
                    <a:cubicBezTo>
                      <a:pt x="24" y="45"/>
                      <a:pt x="30" y="48"/>
                      <a:pt x="43" y="53"/>
                    </a:cubicBezTo>
                    <a:cubicBezTo>
                      <a:pt x="61" y="59"/>
                      <a:pt x="69" y="68"/>
                      <a:pt x="69" y="82"/>
                    </a:cubicBezTo>
                    <a:cubicBezTo>
                      <a:pt x="69" y="95"/>
                      <a:pt x="59" y="107"/>
                      <a:pt x="41" y="110"/>
                    </a:cubicBezTo>
                    <a:cubicBezTo>
                      <a:pt x="41" y="126"/>
                      <a:pt x="41" y="126"/>
                      <a:pt x="41" y="126"/>
                    </a:cubicBezTo>
                    <a:lnTo>
                      <a:pt x="26" y="126"/>
                    </a:lnTo>
                    <a:close/>
                  </a:path>
                </a:pathLst>
              </a:custGeom>
              <a:solidFill>
                <a:srgbClr val="E5BF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down)">
                                      <p:cBhvr>
                                        <p:cTn id="17" dur="500"/>
                                        <p:tgtEl>
                                          <p:spTgt spid="82"/>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down)">
                                      <p:cBhvr>
                                        <p:cTn id="21" dur="500"/>
                                        <p:tgtEl>
                                          <p:spTgt spid="83"/>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down)">
                                      <p:cBhvr>
                                        <p:cTn id="25" dur="500"/>
                                        <p:tgtEl>
                                          <p:spTgt spid="84"/>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81" name="组合 80"/>
          <p:cNvGrpSpPr/>
          <p:nvPr/>
        </p:nvGrpSpPr>
        <p:grpSpPr>
          <a:xfrm>
            <a:off x="9287723" y="1823963"/>
            <a:ext cx="2148695" cy="4066474"/>
            <a:chOff x="9287723" y="1823963"/>
            <a:chExt cx="2148695" cy="4066474"/>
          </a:xfrm>
        </p:grpSpPr>
        <p:grpSp>
          <p:nvGrpSpPr>
            <p:cNvPr id="50" name="组合 49"/>
            <p:cNvGrpSpPr/>
            <p:nvPr/>
          </p:nvGrpSpPr>
          <p:grpSpPr>
            <a:xfrm>
              <a:off x="9287723" y="2286003"/>
              <a:ext cx="2148695" cy="3604434"/>
              <a:chOff x="653443" y="2445491"/>
              <a:chExt cx="2148695" cy="3604434"/>
            </a:xfrm>
          </p:grpSpPr>
          <p:sp>
            <p:nvSpPr>
              <p:cNvPr id="51" name="矩形 50"/>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51"/>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653443" y="2669374"/>
                <a:ext cx="2148695" cy="86177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粮食产量</a:t>
                </a:r>
                <a:endParaRPr kumimoji="1" lang="en-US" altLang="zh-CN"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保持在</a:t>
                </a:r>
              </a:p>
            </p:txBody>
          </p:sp>
        </p:grpSp>
        <p:sp>
          <p:nvSpPr>
            <p:cNvPr id="56" name="矩形 55"/>
            <p:cNvSpPr/>
            <p:nvPr/>
          </p:nvSpPr>
          <p:spPr>
            <a:xfrm>
              <a:off x="9710100" y="3979968"/>
              <a:ext cx="1167307"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1.3</a:t>
              </a:r>
              <a:endParaRPr lang="zh-CN" altLang="en-US" sz="7000" dirty="0">
                <a:solidFill>
                  <a:schemeClr val="bg1"/>
                </a:solidFill>
              </a:endParaRPr>
            </a:p>
          </p:txBody>
        </p:sp>
        <p:sp>
          <p:nvSpPr>
            <p:cNvPr id="57" name="矩形 56"/>
            <p:cNvSpPr/>
            <p:nvPr/>
          </p:nvSpPr>
          <p:spPr>
            <a:xfrm>
              <a:off x="10703496" y="4103079"/>
              <a:ext cx="334238" cy="923330"/>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万亿斤</a:t>
              </a:r>
            </a:p>
          </p:txBody>
        </p:sp>
        <p:sp>
          <p:nvSpPr>
            <p:cNvPr id="58" name="矩形 57"/>
            <p:cNvSpPr/>
            <p:nvPr/>
          </p:nvSpPr>
          <p:spPr>
            <a:xfrm>
              <a:off x="10061748" y="5000387"/>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以上</a:t>
              </a:r>
              <a:endParaRPr lang="zh-CN" altLang="en-US" dirty="0">
                <a:solidFill>
                  <a:schemeClr val="bg1"/>
                </a:solidFill>
              </a:endParaRPr>
            </a:p>
          </p:txBody>
        </p:sp>
        <p:grpSp>
          <p:nvGrpSpPr>
            <p:cNvPr id="59" name="Aitds12"/>
            <p:cNvGrpSpPr>
              <a:grpSpLocks noChangeAspect="1"/>
            </p:cNvGrpSpPr>
            <p:nvPr/>
          </p:nvGrpSpPr>
          <p:grpSpPr bwMode="auto">
            <a:xfrm>
              <a:off x="10027144" y="1823963"/>
              <a:ext cx="587935" cy="685923"/>
              <a:chOff x="3559" y="2984"/>
              <a:chExt cx="432" cy="504"/>
            </a:xfrm>
          </p:grpSpPr>
          <p:sp>
            <p:nvSpPr>
              <p:cNvPr id="60" name="Aitds12-1"/>
              <p:cNvSpPr>
                <a:spLocks noChangeAspect="1" noChangeArrowheads="1" noTextEdit="1"/>
              </p:cNvSpPr>
              <p:nvPr/>
            </p:nvSpPr>
            <p:spPr bwMode="auto">
              <a:xfrm>
                <a:off x="3568" y="2984"/>
                <a:ext cx="423"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 name="Aitds12-2"/>
              <p:cNvSpPr/>
              <p:nvPr/>
            </p:nvSpPr>
            <p:spPr bwMode="auto">
              <a:xfrm>
                <a:off x="3895" y="3026"/>
                <a:ext cx="96" cy="124"/>
              </a:xfrm>
              <a:custGeom>
                <a:avLst/>
                <a:gdLst>
                  <a:gd name="T0" fmla="*/ 131 w 133"/>
                  <a:gd name="T1" fmla="*/ 51 h 172"/>
                  <a:gd name="T2" fmla="*/ 119 w 133"/>
                  <a:gd name="T3" fmla="*/ 45 h 172"/>
                  <a:gd name="T4" fmla="*/ 127 w 133"/>
                  <a:gd name="T5" fmla="*/ 23 h 172"/>
                  <a:gd name="T6" fmla="*/ 102 w 133"/>
                  <a:gd name="T7" fmla="*/ 12 h 172"/>
                  <a:gd name="T8" fmla="*/ 99 w 133"/>
                  <a:gd name="T9" fmla="*/ 0 h 172"/>
                  <a:gd name="T10" fmla="*/ 78 w 133"/>
                  <a:gd name="T11" fmla="*/ 41 h 172"/>
                  <a:gd name="T12" fmla="*/ 73 w 133"/>
                  <a:gd name="T13" fmla="*/ 26 h 172"/>
                  <a:gd name="T14" fmla="*/ 50 w 133"/>
                  <a:gd name="T15" fmla="*/ 66 h 172"/>
                  <a:gd name="T16" fmla="*/ 41 w 133"/>
                  <a:gd name="T17" fmla="*/ 63 h 172"/>
                  <a:gd name="T18" fmla="*/ 24 w 133"/>
                  <a:gd name="T19" fmla="*/ 146 h 172"/>
                  <a:gd name="T20" fmla="*/ 67 w 133"/>
                  <a:gd name="T21" fmla="*/ 164 h 172"/>
                  <a:gd name="T22" fmla="*/ 113 w 133"/>
                  <a:gd name="T23" fmla="*/ 123 h 172"/>
                  <a:gd name="T24" fmla="*/ 133 w 133"/>
                  <a:gd name="T25" fmla="*/ 84 h 172"/>
                  <a:gd name="T26" fmla="*/ 117 w 133"/>
                  <a:gd name="T27" fmla="*/ 78 h 172"/>
                  <a:gd name="T28" fmla="*/ 131 w 133"/>
                  <a:gd name="T29" fmla="*/ 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2">
                    <a:moveTo>
                      <a:pt x="131" y="51"/>
                    </a:moveTo>
                    <a:cubicBezTo>
                      <a:pt x="119" y="45"/>
                      <a:pt x="119" y="45"/>
                      <a:pt x="119" y="45"/>
                    </a:cubicBezTo>
                    <a:cubicBezTo>
                      <a:pt x="127" y="23"/>
                      <a:pt x="127" y="23"/>
                      <a:pt x="127" y="23"/>
                    </a:cubicBezTo>
                    <a:cubicBezTo>
                      <a:pt x="119" y="18"/>
                      <a:pt x="99" y="35"/>
                      <a:pt x="102" y="12"/>
                    </a:cubicBezTo>
                    <a:cubicBezTo>
                      <a:pt x="101" y="7"/>
                      <a:pt x="105" y="2"/>
                      <a:pt x="99" y="0"/>
                    </a:cubicBezTo>
                    <a:cubicBezTo>
                      <a:pt x="88" y="12"/>
                      <a:pt x="93" y="30"/>
                      <a:pt x="78" y="41"/>
                    </a:cubicBezTo>
                    <a:cubicBezTo>
                      <a:pt x="77" y="36"/>
                      <a:pt x="71" y="32"/>
                      <a:pt x="73" y="26"/>
                    </a:cubicBezTo>
                    <a:cubicBezTo>
                      <a:pt x="58" y="31"/>
                      <a:pt x="67" y="56"/>
                      <a:pt x="50" y="66"/>
                    </a:cubicBezTo>
                    <a:cubicBezTo>
                      <a:pt x="48" y="62"/>
                      <a:pt x="45" y="63"/>
                      <a:pt x="41" y="63"/>
                    </a:cubicBezTo>
                    <a:cubicBezTo>
                      <a:pt x="57" y="104"/>
                      <a:pt x="0" y="109"/>
                      <a:pt x="24" y="146"/>
                    </a:cubicBezTo>
                    <a:cubicBezTo>
                      <a:pt x="32" y="163"/>
                      <a:pt x="51" y="172"/>
                      <a:pt x="67" y="164"/>
                    </a:cubicBezTo>
                    <a:cubicBezTo>
                      <a:pt x="100" y="166"/>
                      <a:pt x="83" y="127"/>
                      <a:pt x="113" y="123"/>
                    </a:cubicBezTo>
                    <a:cubicBezTo>
                      <a:pt x="85" y="106"/>
                      <a:pt x="130" y="98"/>
                      <a:pt x="133" y="84"/>
                    </a:cubicBezTo>
                    <a:cubicBezTo>
                      <a:pt x="117" y="78"/>
                      <a:pt x="117" y="78"/>
                      <a:pt x="117" y="78"/>
                    </a:cubicBezTo>
                    <a:lnTo>
                      <a:pt x="131"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 name="Aitds12-3"/>
              <p:cNvSpPr/>
              <p:nvPr/>
            </p:nvSpPr>
            <p:spPr bwMode="auto">
              <a:xfrm>
                <a:off x="3631" y="3132"/>
                <a:ext cx="304" cy="356"/>
              </a:xfrm>
              <a:custGeom>
                <a:avLst/>
                <a:gdLst>
                  <a:gd name="T0" fmla="*/ 328 w 422"/>
                  <a:gd name="T1" fmla="*/ 204 h 496"/>
                  <a:gd name="T2" fmla="*/ 385 w 422"/>
                  <a:gd name="T3" fmla="*/ 60 h 496"/>
                  <a:gd name="T4" fmla="*/ 279 w 422"/>
                  <a:gd name="T5" fmla="*/ 200 h 496"/>
                  <a:gd name="T6" fmla="*/ 342 w 422"/>
                  <a:gd name="T7" fmla="*/ 37 h 496"/>
                  <a:gd name="T8" fmla="*/ 221 w 422"/>
                  <a:gd name="T9" fmla="*/ 198 h 496"/>
                  <a:gd name="T10" fmla="*/ 299 w 422"/>
                  <a:gd name="T11" fmla="*/ 23 h 496"/>
                  <a:gd name="T12" fmla="*/ 176 w 422"/>
                  <a:gd name="T13" fmla="*/ 200 h 496"/>
                  <a:gd name="T14" fmla="*/ 225 w 422"/>
                  <a:gd name="T15" fmla="*/ 40 h 496"/>
                  <a:gd name="T16" fmla="*/ 196 w 422"/>
                  <a:gd name="T17" fmla="*/ 46 h 496"/>
                  <a:gd name="T18" fmla="*/ 192 w 422"/>
                  <a:gd name="T19" fmla="*/ 120 h 496"/>
                  <a:gd name="T20" fmla="*/ 112 w 422"/>
                  <a:gd name="T21" fmla="*/ 25 h 496"/>
                  <a:gd name="T22" fmla="*/ 158 w 422"/>
                  <a:gd name="T23" fmla="*/ 163 h 496"/>
                  <a:gd name="T24" fmla="*/ 69 w 422"/>
                  <a:gd name="T25" fmla="*/ 34 h 496"/>
                  <a:gd name="T26" fmla="*/ 143 w 422"/>
                  <a:gd name="T27" fmla="*/ 198 h 496"/>
                  <a:gd name="T28" fmla="*/ 40 w 422"/>
                  <a:gd name="T29" fmla="*/ 52 h 496"/>
                  <a:gd name="T30" fmla="*/ 100 w 422"/>
                  <a:gd name="T31" fmla="*/ 264 h 496"/>
                  <a:gd name="T32" fmla="*/ 0 w 422"/>
                  <a:gd name="T33" fmla="*/ 483 h 496"/>
                  <a:gd name="T34" fmla="*/ 141 w 422"/>
                  <a:gd name="T35" fmla="*/ 270 h 496"/>
                  <a:gd name="T36" fmla="*/ 46 w 422"/>
                  <a:gd name="T37" fmla="*/ 485 h 496"/>
                  <a:gd name="T38" fmla="*/ 186 w 422"/>
                  <a:gd name="T39" fmla="*/ 272 h 496"/>
                  <a:gd name="T40" fmla="*/ 198 w 422"/>
                  <a:gd name="T41" fmla="*/ 293 h 496"/>
                  <a:gd name="T42" fmla="*/ 118 w 422"/>
                  <a:gd name="T43" fmla="*/ 483 h 496"/>
                  <a:gd name="T44" fmla="*/ 254 w 422"/>
                  <a:gd name="T45" fmla="*/ 276 h 496"/>
                  <a:gd name="T46" fmla="*/ 153 w 422"/>
                  <a:gd name="T47" fmla="*/ 483 h 496"/>
                  <a:gd name="T48" fmla="*/ 196 w 422"/>
                  <a:gd name="T49" fmla="*/ 448 h 496"/>
                  <a:gd name="T50" fmla="*/ 230 w 422"/>
                  <a:gd name="T51" fmla="*/ 457 h 496"/>
                  <a:gd name="T52" fmla="*/ 233 w 422"/>
                  <a:gd name="T53" fmla="*/ 379 h 496"/>
                  <a:gd name="T54" fmla="*/ 313 w 422"/>
                  <a:gd name="T55" fmla="*/ 488 h 496"/>
                  <a:gd name="T56" fmla="*/ 325 w 422"/>
                  <a:gd name="T57" fmla="*/ 473 h 496"/>
                  <a:gd name="T58" fmla="*/ 270 w 422"/>
                  <a:gd name="T59" fmla="*/ 333 h 496"/>
                  <a:gd name="T60" fmla="*/ 373 w 422"/>
                  <a:gd name="T61" fmla="*/ 488 h 496"/>
                  <a:gd name="T62" fmla="*/ 282 w 422"/>
                  <a:gd name="T63" fmla="*/ 305 h 496"/>
                  <a:gd name="T64" fmla="*/ 299 w 422"/>
                  <a:gd name="T65" fmla="*/ 296 h 496"/>
                  <a:gd name="T66" fmla="*/ 422 w 422"/>
                  <a:gd name="T67" fmla="*/ 48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496">
                    <a:moveTo>
                      <a:pt x="319" y="284"/>
                    </a:moveTo>
                    <a:cubicBezTo>
                      <a:pt x="330" y="261"/>
                      <a:pt x="321" y="229"/>
                      <a:pt x="328" y="204"/>
                    </a:cubicBezTo>
                    <a:cubicBezTo>
                      <a:pt x="354" y="158"/>
                      <a:pt x="379" y="112"/>
                      <a:pt x="400" y="63"/>
                    </a:cubicBezTo>
                    <a:cubicBezTo>
                      <a:pt x="396" y="57"/>
                      <a:pt x="390" y="57"/>
                      <a:pt x="385" y="60"/>
                    </a:cubicBezTo>
                    <a:cubicBezTo>
                      <a:pt x="353" y="108"/>
                      <a:pt x="334" y="163"/>
                      <a:pt x="297" y="206"/>
                    </a:cubicBezTo>
                    <a:cubicBezTo>
                      <a:pt x="290" y="206"/>
                      <a:pt x="282" y="207"/>
                      <a:pt x="279" y="200"/>
                    </a:cubicBezTo>
                    <a:cubicBezTo>
                      <a:pt x="299" y="144"/>
                      <a:pt x="340" y="97"/>
                      <a:pt x="357" y="40"/>
                    </a:cubicBezTo>
                    <a:cubicBezTo>
                      <a:pt x="353" y="35"/>
                      <a:pt x="347" y="37"/>
                      <a:pt x="342" y="37"/>
                    </a:cubicBezTo>
                    <a:cubicBezTo>
                      <a:pt x="305" y="92"/>
                      <a:pt x="281" y="152"/>
                      <a:pt x="242" y="206"/>
                    </a:cubicBezTo>
                    <a:cubicBezTo>
                      <a:pt x="233" y="209"/>
                      <a:pt x="226" y="205"/>
                      <a:pt x="221" y="198"/>
                    </a:cubicBezTo>
                    <a:cubicBezTo>
                      <a:pt x="250" y="139"/>
                      <a:pt x="293" y="84"/>
                      <a:pt x="307" y="23"/>
                    </a:cubicBezTo>
                    <a:cubicBezTo>
                      <a:pt x="299" y="23"/>
                      <a:pt x="299" y="23"/>
                      <a:pt x="299" y="23"/>
                    </a:cubicBezTo>
                    <a:cubicBezTo>
                      <a:pt x="201" y="195"/>
                      <a:pt x="201" y="195"/>
                      <a:pt x="201" y="195"/>
                    </a:cubicBezTo>
                    <a:cubicBezTo>
                      <a:pt x="195" y="203"/>
                      <a:pt x="183" y="213"/>
                      <a:pt x="176" y="200"/>
                    </a:cubicBezTo>
                    <a:cubicBezTo>
                      <a:pt x="201" y="137"/>
                      <a:pt x="245" y="80"/>
                      <a:pt x="270" y="17"/>
                    </a:cubicBezTo>
                    <a:cubicBezTo>
                      <a:pt x="242" y="0"/>
                      <a:pt x="244" y="63"/>
                      <a:pt x="225" y="40"/>
                    </a:cubicBezTo>
                    <a:cubicBezTo>
                      <a:pt x="225" y="28"/>
                      <a:pt x="224" y="17"/>
                      <a:pt x="219" y="9"/>
                    </a:cubicBezTo>
                    <a:cubicBezTo>
                      <a:pt x="194" y="6"/>
                      <a:pt x="208" y="35"/>
                      <a:pt x="196" y="46"/>
                    </a:cubicBezTo>
                    <a:cubicBezTo>
                      <a:pt x="177" y="37"/>
                      <a:pt x="182" y="10"/>
                      <a:pt x="158" y="13"/>
                    </a:cubicBezTo>
                    <a:cubicBezTo>
                      <a:pt x="155" y="52"/>
                      <a:pt x="201" y="80"/>
                      <a:pt x="192" y="120"/>
                    </a:cubicBezTo>
                    <a:cubicBezTo>
                      <a:pt x="164" y="95"/>
                      <a:pt x="153" y="53"/>
                      <a:pt x="129" y="19"/>
                    </a:cubicBezTo>
                    <a:cubicBezTo>
                      <a:pt x="123" y="19"/>
                      <a:pt x="116" y="18"/>
                      <a:pt x="112" y="25"/>
                    </a:cubicBezTo>
                    <a:cubicBezTo>
                      <a:pt x="123" y="74"/>
                      <a:pt x="159" y="113"/>
                      <a:pt x="172" y="161"/>
                    </a:cubicBezTo>
                    <a:cubicBezTo>
                      <a:pt x="170" y="166"/>
                      <a:pt x="163" y="169"/>
                      <a:pt x="158" y="163"/>
                    </a:cubicBezTo>
                    <a:cubicBezTo>
                      <a:pt x="86" y="34"/>
                      <a:pt x="86" y="34"/>
                      <a:pt x="86" y="34"/>
                    </a:cubicBezTo>
                    <a:cubicBezTo>
                      <a:pt x="69" y="34"/>
                      <a:pt x="69" y="34"/>
                      <a:pt x="69" y="34"/>
                    </a:cubicBezTo>
                    <a:cubicBezTo>
                      <a:pt x="69" y="52"/>
                      <a:pt x="69" y="52"/>
                      <a:pt x="69" y="52"/>
                    </a:cubicBezTo>
                    <a:cubicBezTo>
                      <a:pt x="92" y="101"/>
                      <a:pt x="128" y="145"/>
                      <a:pt x="143" y="198"/>
                    </a:cubicBezTo>
                    <a:cubicBezTo>
                      <a:pt x="141" y="205"/>
                      <a:pt x="131" y="205"/>
                      <a:pt x="127" y="200"/>
                    </a:cubicBezTo>
                    <a:cubicBezTo>
                      <a:pt x="92" y="154"/>
                      <a:pt x="76" y="96"/>
                      <a:pt x="40" y="52"/>
                    </a:cubicBezTo>
                    <a:cubicBezTo>
                      <a:pt x="34" y="51"/>
                      <a:pt x="30" y="52"/>
                      <a:pt x="26" y="57"/>
                    </a:cubicBezTo>
                    <a:cubicBezTo>
                      <a:pt x="45" y="128"/>
                      <a:pt x="110" y="181"/>
                      <a:pt x="100" y="264"/>
                    </a:cubicBezTo>
                    <a:cubicBezTo>
                      <a:pt x="116" y="277"/>
                      <a:pt x="97" y="291"/>
                      <a:pt x="95" y="305"/>
                    </a:cubicBezTo>
                    <a:cubicBezTo>
                      <a:pt x="63" y="363"/>
                      <a:pt x="25" y="421"/>
                      <a:pt x="0" y="483"/>
                    </a:cubicBezTo>
                    <a:cubicBezTo>
                      <a:pt x="3" y="488"/>
                      <a:pt x="9" y="484"/>
                      <a:pt x="14" y="485"/>
                    </a:cubicBezTo>
                    <a:cubicBezTo>
                      <a:pt x="63" y="416"/>
                      <a:pt x="89" y="338"/>
                      <a:pt x="141" y="270"/>
                    </a:cubicBezTo>
                    <a:cubicBezTo>
                      <a:pt x="146" y="267"/>
                      <a:pt x="149" y="272"/>
                      <a:pt x="153" y="276"/>
                    </a:cubicBezTo>
                    <a:cubicBezTo>
                      <a:pt x="117" y="345"/>
                      <a:pt x="73" y="412"/>
                      <a:pt x="46" y="485"/>
                    </a:cubicBezTo>
                    <a:cubicBezTo>
                      <a:pt x="63" y="485"/>
                      <a:pt x="63" y="485"/>
                      <a:pt x="63" y="485"/>
                    </a:cubicBezTo>
                    <a:cubicBezTo>
                      <a:pt x="105" y="415"/>
                      <a:pt x="141" y="339"/>
                      <a:pt x="186" y="272"/>
                    </a:cubicBezTo>
                    <a:cubicBezTo>
                      <a:pt x="198" y="272"/>
                      <a:pt x="198" y="272"/>
                      <a:pt x="198" y="272"/>
                    </a:cubicBezTo>
                    <a:cubicBezTo>
                      <a:pt x="198" y="293"/>
                      <a:pt x="198" y="293"/>
                      <a:pt x="198" y="293"/>
                    </a:cubicBezTo>
                    <a:cubicBezTo>
                      <a:pt x="165" y="356"/>
                      <a:pt x="128" y="416"/>
                      <a:pt x="95" y="479"/>
                    </a:cubicBezTo>
                    <a:cubicBezTo>
                      <a:pt x="99" y="489"/>
                      <a:pt x="112" y="485"/>
                      <a:pt x="118" y="483"/>
                    </a:cubicBezTo>
                    <a:cubicBezTo>
                      <a:pt x="230" y="282"/>
                      <a:pt x="230" y="282"/>
                      <a:pt x="230" y="282"/>
                    </a:cubicBezTo>
                    <a:cubicBezTo>
                      <a:pt x="236" y="275"/>
                      <a:pt x="245" y="269"/>
                      <a:pt x="254" y="276"/>
                    </a:cubicBezTo>
                    <a:cubicBezTo>
                      <a:pt x="254" y="293"/>
                      <a:pt x="254" y="293"/>
                      <a:pt x="254" y="293"/>
                    </a:cubicBezTo>
                    <a:cubicBezTo>
                      <a:pt x="214" y="354"/>
                      <a:pt x="184" y="418"/>
                      <a:pt x="153" y="483"/>
                    </a:cubicBezTo>
                    <a:cubicBezTo>
                      <a:pt x="155" y="488"/>
                      <a:pt x="163" y="484"/>
                      <a:pt x="167" y="485"/>
                    </a:cubicBezTo>
                    <a:cubicBezTo>
                      <a:pt x="196" y="448"/>
                      <a:pt x="196" y="448"/>
                      <a:pt x="196" y="448"/>
                    </a:cubicBezTo>
                    <a:cubicBezTo>
                      <a:pt x="212" y="454"/>
                      <a:pt x="198" y="485"/>
                      <a:pt x="219" y="485"/>
                    </a:cubicBezTo>
                    <a:cubicBezTo>
                      <a:pt x="231" y="479"/>
                      <a:pt x="218" y="463"/>
                      <a:pt x="230" y="457"/>
                    </a:cubicBezTo>
                    <a:cubicBezTo>
                      <a:pt x="249" y="464"/>
                      <a:pt x="246" y="496"/>
                      <a:pt x="273" y="488"/>
                    </a:cubicBezTo>
                    <a:cubicBezTo>
                      <a:pt x="278" y="448"/>
                      <a:pt x="220" y="420"/>
                      <a:pt x="233" y="379"/>
                    </a:cubicBezTo>
                    <a:cubicBezTo>
                      <a:pt x="239" y="373"/>
                      <a:pt x="239" y="373"/>
                      <a:pt x="239" y="373"/>
                    </a:cubicBezTo>
                    <a:cubicBezTo>
                      <a:pt x="268" y="408"/>
                      <a:pt x="285" y="452"/>
                      <a:pt x="313" y="488"/>
                    </a:cubicBezTo>
                    <a:cubicBezTo>
                      <a:pt x="325" y="488"/>
                      <a:pt x="325" y="488"/>
                      <a:pt x="325" y="488"/>
                    </a:cubicBezTo>
                    <a:cubicBezTo>
                      <a:pt x="325" y="473"/>
                      <a:pt x="325" y="473"/>
                      <a:pt x="325" y="473"/>
                    </a:cubicBezTo>
                    <a:cubicBezTo>
                      <a:pt x="254" y="342"/>
                      <a:pt x="254" y="342"/>
                      <a:pt x="254" y="342"/>
                    </a:cubicBezTo>
                    <a:cubicBezTo>
                      <a:pt x="255" y="336"/>
                      <a:pt x="263" y="325"/>
                      <a:pt x="270" y="333"/>
                    </a:cubicBezTo>
                    <a:cubicBezTo>
                      <a:pt x="357" y="485"/>
                      <a:pt x="357" y="485"/>
                      <a:pt x="357" y="485"/>
                    </a:cubicBezTo>
                    <a:cubicBezTo>
                      <a:pt x="360" y="490"/>
                      <a:pt x="369" y="488"/>
                      <a:pt x="373" y="488"/>
                    </a:cubicBezTo>
                    <a:cubicBezTo>
                      <a:pt x="373" y="469"/>
                      <a:pt x="373" y="469"/>
                      <a:pt x="373" y="469"/>
                    </a:cubicBezTo>
                    <a:cubicBezTo>
                      <a:pt x="282" y="305"/>
                      <a:pt x="282" y="305"/>
                      <a:pt x="282" y="305"/>
                    </a:cubicBezTo>
                    <a:cubicBezTo>
                      <a:pt x="282" y="299"/>
                      <a:pt x="280" y="291"/>
                      <a:pt x="285" y="287"/>
                    </a:cubicBezTo>
                    <a:cubicBezTo>
                      <a:pt x="299" y="296"/>
                      <a:pt x="299" y="296"/>
                      <a:pt x="299" y="296"/>
                    </a:cubicBezTo>
                    <a:cubicBezTo>
                      <a:pt x="335" y="360"/>
                      <a:pt x="369" y="425"/>
                      <a:pt x="408" y="488"/>
                    </a:cubicBezTo>
                    <a:cubicBezTo>
                      <a:pt x="422" y="485"/>
                      <a:pt x="422" y="485"/>
                      <a:pt x="422" y="485"/>
                    </a:cubicBezTo>
                    <a:cubicBezTo>
                      <a:pt x="391" y="417"/>
                      <a:pt x="354" y="351"/>
                      <a:pt x="319" y="28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 name="Aitds12-4"/>
              <p:cNvSpPr/>
              <p:nvPr/>
            </p:nvSpPr>
            <p:spPr bwMode="auto">
              <a:xfrm>
                <a:off x="3831" y="3004"/>
                <a:ext cx="86" cy="114"/>
              </a:xfrm>
              <a:custGeom>
                <a:avLst/>
                <a:gdLst>
                  <a:gd name="T0" fmla="*/ 101 w 119"/>
                  <a:gd name="T1" fmla="*/ 28 h 158"/>
                  <a:gd name="T2" fmla="*/ 110 w 119"/>
                  <a:gd name="T3" fmla="*/ 8 h 158"/>
                  <a:gd name="T4" fmla="*/ 81 w 119"/>
                  <a:gd name="T5" fmla="*/ 19 h 158"/>
                  <a:gd name="T6" fmla="*/ 73 w 119"/>
                  <a:gd name="T7" fmla="*/ 0 h 158"/>
                  <a:gd name="T8" fmla="*/ 56 w 119"/>
                  <a:gd name="T9" fmla="*/ 33 h 158"/>
                  <a:gd name="T10" fmla="*/ 47 w 119"/>
                  <a:gd name="T11" fmla="*/ 31 h 158"/>
                  <a:gd name="T12" fmla="*/ 29 w 119"/>
                  <a:gd name="T13" fmla="*/ 80 h 158"/>
                  <a:gd name="T14" fmla="*/ 15 w 119"/>
                  <a:gd name="T15" fmla="*/ 74 h 158"/>
                  <a:gd name="T16" fmla="*/ 23 w 119"/>
                  <a:gd name="T17" fmla="*/ 158 h 158"/>
                  <a:gd name="T18" fmla="*/ 81 w 119"/>
                  <a:gd name="T19" fmla="*/ 131 h 158"/>
                  <a:gd name="T20" fmla="*/ 95 w 119"/>
                  <a:gd name="T21" fmla="*/ 80 h 158"/>
                  <a:gd name="T22" fmla="*/ 119 w 119"/>
                  <a:gd name="T23" fmla="*/ 51 h 158"/>
                  <a:gd name="T24" fmla="*/ 101 w 119"/>
                  <a:gd name="T2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58">
                    <a:moveTo>
                      <a:pt x="101" y="28"/>
                    </a:moveTo>
                    <a:cubicBezTo>
                      <a:pt x="109" y="22"/>
                      <a:pt x="112" y="16"/>
                      <a:pt x="110" y="8"/>
                    </a:cubicBezTo>
                    <a:cubicBezTo>
                      <a:pt x="81" y="19"/>
                      <a:pt x="81" y="19"/>
                      <a:pt x="81" y="19"/>
                    </a:cubicBezTo>
                    <a:cubicBezTo>
                      <a:pt x="73" y="0"/>
                      <a:pt x="73" y="0"/>
                      <a:pt x="73" y="0"/>
                    </a:cubicBezTo>
                    <a:cubicBezTo>
                      <a:pt x="63" y="9"/>
                      <a:pt x="70" y="26"/>
                      <a:pt x="56" y="33"/>
                    </a:cubicBezTo>
                    <a:cubicBezTo>
                      <a:pt x="53" y="30"/>
                      <a:pt x="50" y="31"/>
                      <a:pt x="47" y="31"/>
                    </a:cubicBezTo>
                    <a:cubicBezTo>
                      <a:pt x="37" y="45"/>
                      <a:pt x="44" y="67"/>
                      <a:pt x="29" y="80"/>
                    </a:cubicBezTo>
                    <a:cubicBezTo>
                      <a:pt x="26" y="75"/>
                      <a:pt x="21" y="73"/>
                      <a:pt x="15" y="74"/>
                    </a:cubicBezTo>
                    <a:cubicBezTo>
                      <a:pt x="9" y="98"/>
                      <a:pt x="0" y="141"/>
                      <a:pt x="23" y="158"/>
                    </a:cubicBezTo>
                    <a:cubicBezTo>
                      <a:pt x="47" y="158"/>
                      <a:pt x="63" y="143"/>
                      <a:pt x="81" y="131"/>
                    </a:cubicBezTo>
                    <a:cubicBezTo>
                      <a:pt x="62" y="108"/>
                      <a:pt x="112" y="102"/>
                      <a:pt x="95" y="80"/>
                    </a:cubicBezTo>
                    <a:cubicBezTo>
                      <a:pt x="119" y="51"/>
                      <a:pt x="119" y="51"/>
                      <a:pt x="119" y="51"/>
                    </a:cubicBezTo>
                    <a:cubicBezTo>
                      <a:pt x="111" y="50"/>
                      <a:pt x="89" y="43"/>
                      <a:pt x="101" y="2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 name="Aitds12-5"/>
              <p:cNvSpPr/>
              <p:nvPr/>
            </p:nvSpPr>
            <p:spPr bwMode="auto">
              <a:xfrm>
                <a:off x="3746" y="2984"/>
                <a:ext cx="74" cy="125"/>
              </a:xfrm>
              <a:custGeom>
                <a:avLst/>
                <a:gdLst>
                  <a:gd name="T0" fmla="*/ 88 w 102"/>
                  <a:gd name="T1" fmla="*/ 50 h 174"/>
                  <a:gd name="T2" fmla="*/ 67 w 102"/>
                  <a:gd name="T3" fmla="*/ 7 h 174"/>
                  <a:gd name="T4" fmla="*/ 47 w 102"/>
                  <a:gd name="T5" fmla="*/ 16 h 174"/>
                  <a:gd name="T6" fmla="*/ 36 w 102"/>
                  <a:gd name="T7" fmla="*/ 1 h 174"/>
                  <a:gd name="T8" fmla="*/ 24 w 102"/>
                  <a:gd name="T9" fmla="*/ 33 h 174"/>
                  <a:gd name="T10" fmla="*/ 16 w 102"/>
                  <a:gd name="T11" fmla="*/ 33 h 174"/>
                  <a:gd name="T12" fmla="*/ 18 w 102"/>
                  <a:gd name="T13" fmla="*/ 114 h 174"/>
                  <a:gd name="T14" fmla="*/ 22 w 102"/>
                  <a:gd name="T15" fmla="*/ 157 h 174"/>
                  <a:gd name="T16" fmla="*/ 65 w 102"/>
                  <a:gd name="T17" fmla="*/ 168 h 174"/>
                  <a:gd name="T18" fmla="*/ 84 w 102"/>
                  <a:gd name="T19" fmla="*/ 67 h 174"/>
                  <a:gd name="T20" fmla="*/ 88 w 102"/>
                  <a:gd name="T21" fmla="*/ 5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74">
                    <a:moveTo>
                      <a:pt x="88" y="50"/>
                    </a:moveTo>
                    <a:cubicBezTo>
                      <a:pt x="59" y="54"/>
                      <a:pt x="71" y="18"/>
                      <a:pt x="67" y="7"/>
                    </a:cubicBezTo>
                    <a:cubicBezTo>
                      <a:pt x="60" y="7"/>
                      <a:pt x="56" y="21"/>
                      <a:pt x="47" y="16"/>
                    </a:cubicBezTo>
                    <a:cubicBezTo>
                      <a:pt x="37" y="13"/>
                      <a:pt x="47" y="0"/>
                      <a:pt x="36" y="1"/>
                    </a:cubicBezTo>
                    <a:cubicBezTo>
                      <a:pt x="28" y="13"/>
                      <a:pt x="40" y="27"/>
                      <a:pt x="24" y="33"/>
                    </a:cubicBezTo>
                    <a:cubicBezTo>
                      <a:pt x="16" y="33"/>
                      <a:pt x="16" y="33"/>
                      <a:pt x="16" y="33"/>
                    </a:cubicBezTo>
                    <a:cubicBezTo>
                      <a:pt x="29" y="61"/>
                      <a:pt x="0" y="86"/>
                      <a:pt x="18" y="114"/>
                    </a:cubicBezTo>
                    <a:cubicBezTo>
                      <a:pt x="6" y="126"/>
                      <a:pt x="17" y="144"/>
                      <a:pt x="22" y="157"/>
                    </a:cubicBezTo>
                    <a:cubicBezTo>
                      <a:pt x="28" y="171"/>
                      <a:pt x="49" y="174"/>
                      <a:pt x="65" y="168"/>
                    </a:cubicBezTo>
                    <a:cubicBezTo>
                      <a:pt x="102" y="144"/>
                      <a:pt x="90" y="100"/>
                      <a:pt x="84" y="67"/>
                    </a:cubicBezTo>
                    <a:lnTo>
                      <a:pt x="88" y="5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 name="Aitds12-6"/>
              <p:cNvSpPr/>
              <p:nvPr/>
            </p:nvSpPr>
            <p:spPr bwMode="auto">
              <a:xfrm>
                <a:off x="3636" y="2997"/>
                <a:ext cx="103" cy="125"/>
              </a:xfrm>
              <a:custGeom>
                <a:avLst/>
                <a:gdLst>
                  <a:gd name="T0" fmla="*/ 104 w 143"/>
                  <a:gd name="T1" fmla="*/ 70 h 174"/>
                  <a:gd name="T2" fmla="*/ 89 w 143"/>
                  <a:gd name="T3" fmla="*/ 35 h 174"/>
                  <a:gd name="T4" fmla="*/ 55 w 143"/>
                  <a:gd name="T5" fmla="*/ 0 h 174"/>
                  <a:gd name="T6" fmla="*/ 46 w 143"/>
                  <a:gd name="T7" fmla="*/ 21 h 174"/>
                  <a:gd name="T8" fmla="*/ 22 w 143"/>
                  <a:gd name="T9" fmla="*/ 6 h 174"/>
                  <a:gd name="T10" fmla="*/ 20 w 143"/>
                  <a:gd name="T11" fmla="*/ 35 h 174"/>
                  <a:gd name="T12" fmla="*/ 12 w 143"/>
                  <a:gd name="T13" fmla="*/ 35 h 174"/>
                  <a:gd name="T14" fmla="*/ 18 w 143"/>
                  <a:gd name="T15" fmla="*/ 82 h 174"/>
                  <a:gd name="T16" fmla="*/ 94 w 143"/>
                  <a:gd name="T17" fmla="*/ 168 h 174"/>
                  <a:gd name="T18" fmla="*/ 133 w 143"/>
                  <a:gd name="T19" fmla="*/ 141 h 174"/>
                  <a:gd name="T20" fmla="*/ 118 w 143"/>
                  <a:gd name="T21" fmla="*/ 72 h 174"/>
                  <a:gd name="T22" fmla="*/ 104 w 143"/>
                  <a:gd name="T23" fmla="*/ 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 h="174">
                    <a:moveTo>
                      <a:pt x="104" y="70"/>
                    </a:moveTo>
                    <a:cubicBezTo>
                      <a:pt x="89" y="35"/>
                      <a:pt x="89" y="35"/>
                      <a:pt x="89" y="35"/>
                    </a:cubicBezTo>
                    <a:cubicBezTo>
                      <a:pt x="64" y="46"/>
                      <a:pt x="67" y="9"/>
                      <a:pt x="55" y="0"/>
                    </a:cubicBezTo>
                    <a:cubicBezTo>
                      <a:pt x="51" y="7"/>
                      <a:pt x="51" y="15"/>
                      <a:pt x="46" y="21"/>
                    </a:cubicBezTo>
                    <a:cubicBezTo>
                      <a:pt x="37" y="19"/>
                      <a:pt x="33" y="5"/>
                      <a:pt x="22" y="6"/>
                    </a:cubicBezTo>
                    <a:cubicBezTo>
                      <a:pt x="20" y="35"/>
                      <a:pt x="20" y="35"/>
                      <a:pt x="20" y="35"/>
                    </a:cubicBezTo>
                    <a:cubicBezTo>
                      <a:pt x="12" y="35"/>
                      <a:pt x="12" y="35"/>
                      <a:pt x="12" y="35"/>
                    </a:cubicBezTo>
                    <a:cubicBezTo>
                      <a:pt x="0" y="53"/>
                      <a:pt x="39" y="62"/>
                      <a:pt x="18" y="82"/>
                    </a:cubicBezTo>
                    <a:cubicBezTo>
                      <a:pt x="61" y="106"/>
                      <a:pt x="43" y="156"/>
                      <a:pt x="94" y="168"/>
                    </a:cubicBezTo>
                    <a:cubicBezTo>
                      <a:pt x="115" y="174"/>
                      <a:pt x="131" y="159"/>
                      <a:pt x="133" y="141"/>
                    </a:cubicBezTo>
                    <a:cubicBezTo>
                      <a:pt x="143" y="107"/>
                      <a:pt x="113" y="104"/>
                      <a:pt x="118" y="72"/>
                    </a:cubicBezTo>
                    <a:lnTo>
                      <a:pt x="104" y="7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 name="Aitds12-7"/>
              <p:cNvSpPr/>
              <p:nvPr/>
            </p:nvSpPr>
            <p:spPr bwMode="auto">
              <a:xfrm>
                <a:off x="3559" y="3028"/>
                <a:ext cx="105" cy="121"/>
              </a:xfrm>
              <a:custGeom>
                <a:avLst/>
                <a:gdLst>
                  <a:gd name="T0" fmla="*/ 118 w 146"/>
                  <a:gd name="T1" fmla="*/ 67 h 168"/>
                  <a:gd name="T2" fmla="*/ 74 w 146"/>
                  <a:gd name="T3" fmla="*/ 35 h 168"/>
                  <a:gd name="T4" fmla="*/ 56 w 146"/>
                  <a:gd name="T5" fmla="*/ 12 h 168"/>
                  <a:gd name="T6" fmla="*/ 34 w 146"/>
                  <a:gd name="T7" fmla="*/ 10 h 168"/>
                  <a:gd name="T8" fmla="*/ 25 w 146"/>
                  <a:gd name="T9" fmla="*/ 0 h 168"/>
                  <a:gd name="T10" fmla="*/ 13 w 146"/>
                  <a:gd name="T11" fmla="*/ 43 h 168"/>
                  <a:gd name="T12" fmla="*/ 42 w 146"/>
                  <a:gd name="T13" fmla="*/ 107 h 168"/>
                  <a:gd name="T14" fmla="*/ 80 w 146"/>
                  <a:gd name="T15" fmla="*/ 158 h 168"/>
                  <a:gd name="T16" fmla="*/ 128 w 146"/>
                  <a:gd name="T17" fmla="*/ 158 h 168"/>
                  <a:gd name="T18" fmla="*/ 134 w 146"/>
                  <a:gd name="T19" fmla="*/ 98 h 168"/>
                  <a:gd name="T20" fmla="*/ 118 w 146"/>
                  <a:gd name="T21"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68">
                    <a:moveTo>
                      <a:pt x="118" y="67"/>
                    </a:moveTo>
                    <a:cubicBezTo>
                      <a:pt x="85" y="73"/>
                      <a:pt x="102" y="24"/>
                      <a:pt x="74" y="35"/>
                    </a:cubicBezTo>
                    <a:cubicBezTo>
                      <a:pt x="56" y="12"/>
                      <a:pt x="56" y="12"/>
                      <a:pt x="56" y="12"/>
                    </a:cubicBezTo>
                    <a:cubicBezTo>
                      <a:pt x="49" y="22"/>
                      <a:pt x="41" y="16"/>
                      <a:pt x="34" y="10"/>
                    </a:cubicBezTo>
                    <a:cubicBezTo>
                      <a:pt x="25" y="0"/>
                      <a:pt x="25" y="0"/>
                      <a:pt x="25" y="0"/>
                    </a:cubicBezTo>
                    <a:cubicBezTo>
                      <a:pt x="10" y="16"/>
                      <a:pt x="47" y="42"/>
                      <a:pt x="13" y="43"/>
                    </a:cubicBezTo>
                    <a:cubicBezTo>
                      <a:pt x="50" y="71"/>
                      <a:pt x="0" y="83"/>
                      <a:pt x="42" y="107"/>
                    </a:cubicBezTo>
                    <a:cubicBezTo>
                      <a:pt x="42" y="132"/>
                      <a:pt x="82" y="131"/>
                      <a:pt x="80" y="158"/>
                    </a:cubicBezTo>
                    <a:cubicBezTo>
                      <a:pt x="92" y="168"/>
                      <a:pt x="116" y="168"/>
                      <a:pt x="128" y="158"/>
                    </a:cubicBezTo>
                    <a:cubicBezTo>
                      <a:pt x="146" y="140"/>
                      <a:pt x="139" y="121"/>
                      <a:pt x="134" y="98"/>
                    </a:cubicBezTo>
                    <a:cubicBezTo>
                      <a:pt x="122" y="90"/>
                      <a:pt x="120" y="78"/>
                      <a:pt x="118" y="6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grpSp>
        <p:nvGrpSpPr>
          <p:cNvPr id="79" name="组合 78"/>
          <p:cNvGrpSpPr/>
          <p:nvPr/>
        </p:nvGrpSpPr>
        <p:grpSpPr>
          <a:xfrm>
            <a:off x="3725198" y="1877124"/>
            <a:ext cx="2148695" cy="4013313"/>
            <a:chOff x="3725198" y="1877124"/>
            <a:chExt cx="2148695" cy="4013313"/>
          </a:xfrm>
        </p:grpSpPr>
        <p:grpSp>
          <p:nvGrpSpPr>
            <p:cNvPr id="22" name="组合 21"/>
            <p:cNvGrpSpPr/>
            <p:nvPr/>
          </p:nvGrpSpPr>
          <p:grpSpPr>
            <a:xfrm>
              <a:off x="3725198" y="2286003"/>
              <a:ext cx="2148695" cy="3604434"/>
              <a:chOff x="653443" y="2445491"/>
              <a:chExt cx="2148695" cy="3604434"/>
            </a:xfrm>
          </p:grpSpPr>
          <p:sp>
            <p:nvSpPr>
              <p:cNvPr id="35" name="矩形 34"/>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653443" y="2669374"/>
                <a:ext cx="2148695" cy="86177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单位国内生产总值能耗降低</a:t>
                </a:r>
              </a:p>
            </p:txBody>
          </p:sp>
        </p:grpSp>
        <p:sp>
          <p:nvSpPr>
            <p:cNvPr id="39" name="矩形 38"/>
            <p:cNvSpPr/>
            <p:nvPr/>
          </p:nvSpPr>
          <p:spPr>
            <a:xfrm>
              <a:off x="4453986" y="3948609"/>
              <a:ext cx="885179" cy="1169551"/>
            </a:xfrm>
            <a:prstGeom prst="rect">
              <a:avLst/>
            </a:prstGeom>
          </p:spPr>
          <p:txBody>
            <a:bodyPr wrap="none">
              <a:spAutoFit/>
            </a:bodyPr>
            <a:lstStyle/>
            <a:p>
              <a:r>
                <a:rPr lang="en-US" altLang="zh-CN" sz="70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3</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schemeClr val="bg1"/>
                </a:solidFill>
              </a:endParaRPr>
            </a:p>
          </p:txBody>
        </p:sp>
        <p:sp>
          <p:nvSpPr>
            <p:cNvPr id="40" name="矩形 39"/>
            <p:cNvSpPr/>
            <p:nvPr/>
          </p:nvSpPr>
          <p:spPr>
            <a:xfrm>
              <a:off x="4488684" y="4954761"/>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左右</a:t>
              </a:r>
            </a:p>
          </p:txBody>
        </p:sp>
        <p:pic>
          <p:nvPicPr>
            <p:cNvPr id="67" name="Aitds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1130" y="1877124"/>
              <a:ext cx="700088" cy="650587"/>
            </a:xfrm>
            <a:prstGeom prst="rect">
              <a:avLst/>
            </a:prstGeom>
          </p:spPr>
        </p:pic>
      </p:grpSp>
      <p:grpSp>
        <p:nvGrpSpPr>
          <p:cNvPr id="80" name="组合 79"/>
          <p:cNvGrpSpPr/>
          <p:nvPr/>
        </p:nvGrpSpPr>
        <p:grpSpPr>
          <a:xfrm>
            <a:off x="6522478" y="1820995"/>
            <a:ext cx="2148695" cy="4069442"/>
            <a:chOff x="6522478" y="1820995"/>
            <a:chExt cx="2148695" cy="4069442"/>
          </a:xfrm>
        </p:grpSpPr>
        <p:grpSp>
          <p:nvGrpSpPr>
            <p:cNvPr id="41" name="组合 40"/>
            <p:cNvGrpSpPr/>
            <p:nvPr/>
          </p:nvGrpSpPr>
          <p:grpSpPr>
            <a:xfrm>
              <a:off x="6522478" y="2286003"/>
              <a:ext cx="2148695" cy="3604434"/>
              <a:chOff x="653443" y="2445491"/>
              <a:chExt cx="2148695" cy="3604434"/>
            </a:xfrm>
          </p:grpSpPr>
          <p:sp>
            <p:nvSpPr>
              <p:cNvPr id="43" name="矩形 42"/>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653443" y="2669374"/>
                <a:ext cx="2148695" cy="86177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主要污染物</a:t>
                </a:r>
                <a:endParaRPr kumimoji="1" lang="en-US" altLang="zh-CN"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排放量</a:t>
                </a:r>
              </a:p>
            </p:txBody>
          </p:sp>
        </p:grpSp>
        <p:sp>
          <p:nvSpPr>
            <p:cNvPr id="49" name="矩形 48"/>
            <p:cNvSpPr/>
            <p:nvPr/>
          </p:nvSpPr>
          <p:spPr>
            <a:xfrm>
              <a:off x="7002165" y="4043186"/>
              <a:ext cx="1210588" cy="1323439"/>
            </a:xfrm>
            <a:prstGeom prst="rect">
              <a:avLst/>
            </a:prstGeom>
          </p:spPr>
          <p:txBody>
            <a:bodyPr wrap="none">
              <a:spAutoFit/>
            </a:bodyPr>
            <a:lstStyle/>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继续</a:t>
              </a:r>
              <a:endParaRPr lang="en-US" altLang="zh-CN"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下降</a:t>
              </a:r>
            </a:p>
          </p:txBody>
        </p:sp>
        <p:pic>
          <p:nvPicPr>
            <p:cNvPr id="77" name="Aitds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9784" y="1820995"/>
              <a:ext cx="926159" cy="747242"/>
            </a:xfrm>
            <a:prstGeom prst="rect">
              <a:avLst/>
            </a:prstGeom>
          </p:spPr>
        </p:pic>
      </p:grpSp>
      <p:grpSp>
        <p:nvGrpSpPr>
          <p:cNvPr id="2" name="组合 1"/>
          <p:cNvGrpSpPr/>
          <p:nvPr/>
        </p:nvGrpSpPr>
        <p:grpSpPr>
          <a:xfrm>
            <a:off x="765803" y="1800135"/>
            <a:ext cx="2148695" cy="4090302"/>
            <a:chOff x="765803" y="1800135"/>
            <a:chExt cx="2148695" cy="4090302"/>
          </a:xfrm>
        </p:grpSpPr>
        <p:grpSp>
          <p:nvGrpSpPr>
            <p:cNvPr id="4" name="组合 3"/>
            <p:cNvGrpSpPr/>
            <p:nvPr/>
          </p:nvGrpSpPr>
          <p:grpSpPr>
            <a:xfrm>
              <a:off x="765803" y="2286003"/>
              <a:ext cx="2148695" cy="3604434"/>
              <a:chOff x="653443" y="2445491"/>
              <a:chExt cx="2148695" cy="3604434"/>
            </a:xfrm>
          </p:grpSpPr>
          <p:sp>
            <p:nvSpPr>
              <p:cNvPr id="17" name="矩形 16"/>
              <p:cNvSpPr/>
              <p:nvPr/>
            </p:nvSpPr>
            <p:spPr>
              <a:xfrm>
                <a:off x="776178" y="3678864"/>
                <a:ext cx="1924493" cy="237106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76178"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062719" y="2445491"/>
                <a:ext cx="63795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53443" y="2855113"/>
                <a:ext cx="2148695" cy="47705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生态环境质量</a:t>
                </a:r>
              </a:p>
            </p:txBody>
          </p:sp>
        </p:grpSp>
        <p:sp>
          <p:nvSpPr>
            <p:cNvPr id="5" name="矩形 4"/>
            <p:cNvSpPr/>
            <p:nvPr/>
          </p:nvSpPr>
          <p:spPr>
            <a:xfrm>
              <a:off x="995130" y="4043186"/>
              <a:ext cx="1723549" cy="1323439"/>
            </a:xfrm>
            <a:prstGeom prst="rect">
              <a:avLst/>
            </a:prstGeom>
          </p:spPr>
          <p:txBody>
            <a:bodyPr wrap="none">
              <a:spAutoFit/>
            </a:bodyPr>
            <a:lstStyle/>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进一步</a:t>
              </a:r>
              <a:endParaRPr lang="en-US" altLang="zh-CN"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改善</a:t>
              </a:r>
            </a:p>
          </p:txBody>
        </p:sp>
        <p:pic>
          <p:nvPicPr>
            <p:cNvPr id="78" name="Aitds2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6956" y="1800135"/>
              <a:ext cx="872591" cy="916960"/>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up)">
                                      <p:cBhvr>
                                        <p:cTn id="7" dur="500"/>
                                        <p:tgtEl>
                                          <p:spTgt spid="8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up)">
                                      <p:cBhvr>
                                        <p:cTn id="11" dur="500"/>
                                        <p:tgtEl>
                                          <p:spTgt spid="7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wipe(up)">
                                      <p:cBhvr>
                                        <p:cTn id="15" dur="500"/>
                                        <p:tgtEl>
                                          <p:spTgt spid="8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平行四边形 2"/>
          <p:cNvSpPr/>
          <p:nvPr/>
        </p:nvSpPr>
        <p:spPr>
          <a:xfrm>
            <a:off x="1303882" y="139703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p:cNvSpPr/>
          <p:nvPr/>
        </p:nvSpPr>
        <p:spPr>
          <a:xfrm>
            <a:off x="1635056" y="1450195"/>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保持宏观政策连续性稳定性可持续性，促进经济运行在合理区间</a:t>
            </a:r>
          </a:p>
        </p:txBody>
      </p:sp>
      <p:grpSp>
        <p:nvGrpSpPr>
          <p:cNvPr id="5" name="组合 4"/>
          <p:cNvGrpSpPr/>
          <p:nvPr/>
        </p:nvGrpSpPr>
        <p:grpSpPr>
          <a:xfrm>
            <a:off x="794280" y="1276859"/>
            <a:ext cx="800597" cy="853392"/>
            <a:chOff x="484864" y="418745"/>
            <a:chExt cx="800597" cy="853392"/>
          </a:xfrm>
        </p:grpSpPr>
        <p:grpSp>
          <p:nvGrpSpPr>
            <p:cNvPr id="6" name="组合 5"/>
            <p:cNvGrpSpPr/>
            <p:nvPr/>
          </p:nvGrpSpPr>
          <p:grpSpPr>
            <a:xfrm>
              <a:off x="484864" y="418745"/>
              <a:ext cx="800597" cy="853392"/>
              <a:chOff x="3835400" y="1789113"/>
              <a:chExt cx="1468438" cy="1565275"/>
            </a:xfrm>
          </p:grpSpPr>
          <p:sp>
            <p:nvSpPr>
              <p:cNvPr id="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01</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25" name="Aitds3"/>
          <p:cNvGrpSpPr/>
          <p:nvPr/>
        </p:nvGrpSpPr>
        <p:grpSpPr>
          <a:xfrm>
            <a:off x="1689482" y="2745817"/>
            <a:ext cx="6713562" cy="369324"/>
            <a:chOff x="-1242360" y="2455854"/>
            <a:chExt cx="1090810" cy="1926729"/>
          </a:xfrm>
        </p:grpSpPr>
        <p:sp>
          <p:nvSpPr>
            <p:cNvPr id="26"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27"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8" name="Aitds4"/>
          <p:cNvSpPr/>
          <p:nvPr/>
        </p:nvSpPr>
        <p:spPr>
          <a:xfrm>
            <a:off x="1382720" y="2218523"/>
            <a:ext cx="6113233" cy="477054"/>
          </a:xfrm>
          <a:prstGeom prst="rect">
            <a:avLst/>
          </a:prstGeom>
          <a:noFill/>
        </p:spPr>
        <p:txBody>
          <a:bodyPr wrap="square" rtlCol="0">
            <a:spAutoFit/>
          </a:bodyPr>
          <a:lstStyle/>
          <a:p>
            <a:pPr algn="ctr"/>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积极的财政政策要提质增效、更可持续</a:t>
            </a:r>
          </a:p>
        </p:txBody>
      </p:sp>
      <p:grpSp>
        <p:nvGrpSpPr>
          <p:cNvPr id="29" name="Aitds12"/>
          <p:cNvGrpSpPr/>
          <p:nvPr/>
        </p:nvGrpSpPr>
        <p:grpSpPr>
          <a:xfrm>
            <a:off x="8086875" y="2533360"/>
            <a:ext cx="475204" cy="475204"/>
            <a:chOff x="1417067" y="4277724"/>
            <a:chExt cx="657499" cy="657499"/>
          </a:xfrm>
        </p:grpSpPr>
        <p:grpSp>
          <p:nvGrpSpPr>
            <p:cNvPr id="30" name="组合 2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2"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 name="Aitds3"/>
          <p:cNvGrpSpPr/>
          <p:nvPr/>
        </p:nvGrpSpPr>
        <p:grpSpPr>
          <a:xfrm>
            <a:off x="1689482" y="3649459"/>
            <a:ext cx="6713562" cy="369324"/>
            <a:chOff x="-1242360" y="2455854"/>
            <a:chExt cx="1090810" cy="1926729"/>
          </a:xfrm>
        </p:grpSpPr>
        <p:sp>
          <p:nvSpPr>
            <p:cNvPr id="51"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52"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3" name="Aitds4"/>
          <p:cNvSpPr/>
          <p:nvPr/>
        </p:nvSpPr>
        <p:spPr>
          <a:xfrm>
            <a:off x="1668215" y="3122165"/>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优化和落实减税政策</a:t>
            </a:r>
          </a:p>
        </p:txBody>
      </p:sp>
      <p:grpSp>
        <p:nvGrpSpPr>
          <p:cNvPr id="54" name="Aitds12"/>
          <p:cNvGrpSpPr/>
          <p:nvPr/>
        </p:nvGrpSpPr>
        <p:grpSpPr>
          <a:xfrm>
            <a:off x="8086875" y="3437002"/>
            <a:ext cx="475204" cy="475204"/>
            <a:chOff x="1417067" y="4277724"/>
            <a:chExt cx="657499" cy="657499"/>
          </a:xfrm>
        </p:grpSpPr>
        <p:grpSp>
          <p:nvGrpSpPr>
            <p:cNvPr id="55" name="组合 54"/>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9" name="Aitds2"/>
          <p:cNvGrpSpPr>
            <a:grpSpLocks noChangeAspect="1"/>
          </p:cNvGrpSpPr>
          <p:nvPr/>
        </p:nvGrpSpPr>
        <p:grpSpPr bwMode="auto">
          <a:xfrm flipH="1">
            <a:off x="8993966" y="2613440"/>
            <a:ext cx="2151880" cy="3444220"/>
            <a:chOff x="1161" y="1975"/>
            <a:chExt cx="711" cy="1138"/>
          </a:xfrm>
        </p:grpSpPr>
        <p:sp>
          <p:nvSpPr>
            <p:cNvPr id="60" name="Aitds2-1"/>
            <p:cNvSpPr>
              <a:spLocks noChangeAspect="1" noChangeArrowheads="1" noTextEdit="1"/>
            </p:cNvSpPr>
            <p:nvPr/>
          </p:nvSpPr>
          <p:spPr bwMode="auto">
            <a:xfrm>
              <a:off x="1161" y="1975"/>
              <a:ext cx="711"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Aitds2-2"/>
            <p:cNvSpPr/>
            <p:nvPr/>
          </p:nvSpPr>
          <p:spPr bwMode="auto">
            <a:xfrm>
              <a:off x="1361" y="1970"/>
              <a:ext cx="378" cy="685"/>
            </a:xfrm>
            <a:custGeom>
              <a:avLst/>
              <a:gdLst>
                <a:gd name="T0" fmla="*/ 191 w 277"/>
                <a:gd name="T1" fmla="*/ 506 h 506"/>
                <a:gd name="T2" fmla="*/ 40 w 277"/>
                <a:gd name="T3" fmla="*/ 506 h 506"/>
                <a:gd name="T4" fmla="*/ 1 w 277"/>
                <a:gd name="T5" fmla="*/ 104 h 506"/>
                <a:gd name="T6" fmla="*/ 10 w 277"/>
                <a:gd name="T7" fmla="*/ 79 h 506"/>
                <a:gd name="T8" fmla="*/ 57 w 277"/>
                <a:gd name="T9" fmla="*/ 36 h 506"/>
                <a:gd name="T10" fmla="*/ 84 w 277"/>
                <a:gd name="T11" fmla="*/ 29 h 506"/>
                <a:gd name="T12" fmla="*/ 132 w 277"/>
                <a:gd name="T13" fmla="*/ 40 h 506"/>
                <a:gd name="T14" fmla="*/ 159 w 277"/>
                <a:gd name="T15" fmla="*/ 33 h 506"/>
                <a:gd name="T16" fmla="*/ 184 w 277"/>
                <a:gd name="T17" fmla="*/ 10 h 506"/>
                <a:gd name="T18" fmla="*/ 220 w 277"/>
                <a:gd name="T19" fmla="*/ 7 h 506"/>
                <a:gd name="T20" fmla="*/ 261 w 277"/>
                <a:gd name="T21" fmla="*/ 33 h 506"/>
                <a:gd name="T22" fmla="*/ 275 w 277"/>
                <a:gd name="T23" fmla="*/ 64 h 506"/>
                <a:gd name="T24" fmla="*/ 191 w 277"/>
                <a:gd name="T25" fmla="*/ 50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506">
                  <a:moveTo>
                    <a:pt x="191" y="506"/>
                  </a:moveTo>
                  <a:cubicBezTo>
                    <a:pt x="40" y="506"/>
                    <a:pt x="40" y="506"/>
                    <a:pt x="40" y="506"/>
                  </a:cubicBezTo>
                  <a:cubicBezTo>
                    <a:pt x="1" y="104"/>
                    <a:pt x="1" y="104"/>
                    <a:pt x="1" y="104"/>
                  </a:cubicBezTo>
                  <a:cubicBezTo>
                    <a:pt x="0" y="94"/>
                    <a:pt x="3" y="85"/>
                    <a:pt x="10" y="79"/>
                  </a:cubicBezTo>
                  <a:cubicBezTo>
                    <a:pt x="57" y="36"/>
                    <a:pt x="57" y="36"/>
                    <a:pt x="57" y="36"/>
                  </a:cubicBezTo>
                  <a:cubicBezTo>
                    <a:pt x="64" y="29"/>
                    <a:pt x="74" y="27"/>
                    <a:pt x="84" y="29"/>
                  </a:cubicBezTo>
                  <a:cubicBezTo>
                    <a:pt x="132" y="40"/>
                    <a:pt x="132" y="40"/>
                    <a:pt x="132" y="40"/>
                  </a:cubicBezTo>
                  <a:cubicBezTo>
                    <a:pt x="141" y="43"/>
                    <a:pt x="151" y="40"/>
                    <a:pt x="159" y="33"/>
                  </a:cubicBezTo>
                  <a:cubicBezTo>
                    <a:pt x="184" y="10"/>
                    <a:pt x="184" y="10"/>
                    <a:pt x="184" y="10"/>
                  </a:cubicBezTo>
                  <a:cubicBezTo>
                    <a:pt x="194" y="1"/>
                    <a:pt x="209" y="0"/>
                    <a:pt x="220" y="7"/>
                  </a:cubicBezTo>
                  <a:cubicBezTo>
                    <a:pt x="261" y="33"/>
                    <a:pt x="261" y="33"/>
                    <a:pt x="261" y="33"/>
                  </a:cubicBezTo>
                  <a:cubicBezTo>
                    <a:pt x="272" y="40"/>
                    <a:pt x="277" y="52"/>
                    <a:pt x="275" y="64"/>
                  </a:cubicBezTo>
                  <a:lnTo>
                    <a:pt x="191" y="506"/>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Aitds2-3"/>
            <p:cNvSpPr>
              <a:spLocks noChangeArrowheads="1"/>
            </p:cNvSpPr>
            <p:nvPr/>
          </p:nvSpPr>
          <p:spPr bwMode="auto">
            <a:xfrm>
              <a:off x="1194" y="2394"/>
              <a:ext cx="648" cy="719"/>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Aitds2-4"/>
            <p:cNvSpPr/>
            <p:nvPr/>
          </p:nvSpPr>
          <p:spPr bwMode="auto">
            <a:xfrm>
              <a:off x="1510" y="2163"/>
              <a:ext cx="362" cy="405"/>
            </a:xfrm>
            <a:custGeom>
              <a:avLst/>
              <a:gdLst>
                <a:gd name="T0" fmla="*/ 266 w 266"/>
                <a:gd name="T1" fmla="*/ 121 h 299"/>
                <a:gd name="T2" fmla="*/ 227 w 266"/>
                <a:gd name="T3" fmla="*/ 74 h 299"/>
                <a:gd name="T4" fmla="*/ 235 w 266"/>
                <a:gd name="T5" fmla="*/ 47 h 299"/>
                <a:gd name="T6" fmla="*/ 188 w 266"/>
                <a:gd name="T7" fmla="*/ 0 h 299"/>
                <a:gd name="T8" fmla="*/ 47 w 266"/>
                <a:gd name="T9" fmla="*/ 0 h 299"/>
                <a:gd name="T10" fmla="*/ 0 w 266"/>
                <a:gd name="T11" fmla="*/ 47 h 299"/>
                <a:gd name="T12" fmla="*/ 17 w 266"/>
                <a:gd name="T13" fmla="*/ 84 h 299"/>
                <a:gd name="T14" fmla="*/ 0 w 266"/>
                <a:gd name="T15" fmla="*/ 121 h 299"/>
                <a:gd name="T16" fmla="*/ 17 w 266"/>
                <a:gd name="T17" fmla="*/ 158 h 299"/>
                <a:gd name="T18" fmla="*/ 0 w 266"/>
                <a:gd name="T19" fmla="*/ 195 h 299"/>
                <a:gd name="T20" fmla="*/ 20 w 266"/>
                <a:gd name="T21" fmla="*/ 234 h 299"/>
                <a:gd name="T22" fmla="*/ 9 w 266"/>
                <a:gd name="T23" fmla="*/ 261 h 299"/>
                <a:gd name="T24" fmla="*/ 47 w 266"/>
                <a:gd name="T25" fmla="*/ 299 h 299"/>
                <a:gd name="T26" fmla="*/ 173 w 266"/>
                <a:gd name="T27" fmla="*/ 299 h 299"/>
                <a:gd name="T28" fmla="*/ 211 w 266"/>
                <a:gd name="T29" fmla="*/ 261 h 299"/>
                <a:gd name="T30" fmla="*/ 204 w 266"/>
                <a:gd name="T31" fmla="*/ 239 h 299"/>
                <a:gd name="T32" fmla="*/ 235 w 266"/>
                <a:gd name="T33" fmla="*/ 195 h 299"/>
                <a:gd name="T34" fmla="*/ 227 w 266"/>
                <a:gd name="T35" fmla="*/ 168 h 299"/>
                <a:gd name="T36" fmla="*/ 266 w 266"/>
                <a:gd name="T37" fmla="*/ 12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299">
                  <a:moveTo>
                    <a:pt x="266" y="121"/>
                  </a:moveTo>
                  <a:cubicBezTo>
                    <a:pt x="266" y="98"/>
                    <a:pt x="249" y="78"/>
                    <a:pt x="227" y="74"/>
                  </a:cubicBezTo>
                  <a:cubicBezTo>
                    <a:pt x="232" y="67"/>
                    <a:pt x="235" y="57"/>
                    <a:pt x="235" y="47"/>
                  </a:cubicBezTo>
                  <a:cubicBezTo>
                    <a:pt x="235" y="21"/>
                    <a:pt x="214" y="0"/>
                    <a:pt x="188" y="0"/>
                  </a:cubicBezTo>
                  <a:cubicBezTo>
                    <a:pt x="47" y="0"/>
                    <a:pt x="47" y="0"/>
                    <a:pt x="47" y="0"/>
                  </a:cubicBezTo>
                  <a:cubicBezTo>
                    <a:pt x="21" y="0"/>
                    <a:pt x="0" y="21"/>
                    <a:pt x="0" y="47"/>
                  </a:cubicBezTo>
                  <a:cubicBezTo>
                    <a:pt x="0" y="62"/>
                    <a:pt x="6" y="75"/>
                    <a:pt x="17" y="84"/>
                  </a:cubicBezTo>
                  <a:cubicBezTo>
                    <a:pt x="6" y="93"/>
                    <a:pt x="0" y="106"/>
                    <a:pt x="0" y="121"/>
                  </a:cubicBezTo>
                  <a:cubicBezTo>
                    <a:pt x="0" y="136"/>
                    <a:pt x="6" y="149"/>
                    <a:pt x="17" y="158"/>
                  </a:cubicBezTo>
                  <a:cubicBezTo>
                    <a:pt x="6" y="167"/>
                    <a:pt x="0" y="180"/>
                    <a:pt x="0" y="195"/>
                  </a:cubicBezTo>
                  <a:cubicBezTo>
                    <a:pt x="0" y="211"/>
                    <a:pt x="8" y="226"/>
                    <a:pt x="20" y="234"/>
                  </a:cubicBezTo>
                  <a:cubicBezTo>
                    <a:pt x="13" y="241"/>
                    <a:pt x="9" y="251"/>
                    <a:pt x="9" y="261"/>
                  </a:cubicBezTo>
                  <a:cubicBezTo>
                    <a:pt x="9" y="282"/>
                    <a:pt x="26" y="299"/>
                    <a:pt x="47" y="299"/>
                  </a:cubicBezTo>
                  <a:cubicBezTo>
                    <a:pt x="173" y="299"/>
                    <a:pt x="173" y="299"/>
                    <a:pt x="173" y="299"/>
                  </a:cubicBezTo>
                  <a:cubicBezTo>
                    <a:pt x="194" y="299"/>
                    <a:pt x="211" y="282"/>
                    <a:pt x="211" y="261"/>
                  </a:cubicBezTo>
                  <a:cubicBezTo>
                    <a:pt x="211" y="253"/>
                    <a:pt x="208" y="246"/>
                    <a:pt x="204" y="239"/>
                  </a:cubicBezTo>
                  <a:cubicBezTo>
                    <a:pt x="222" y="233"/>
                    <a:pt x="235" y="215"/>
                    <a:pt x="235" y="195"/>
                  </a:cubicBezTo>
                  <a:cubicBezTo>
                    <a:pt x="235" y="185"/>
                    <a:pt x="232" y="175"/>
                    <a:pt x="227" y="168"/>
                  </a:cubicBezTo>
                  <a:cubicBezTo>
                    <a:pt x="249" y="164"/>
                    <a:pt x="266" y="144"/>
                    <a:pt x="266" y="121"/>
                  </a:cubicBezTo>
                  <a:close/>
                </a:path>
              </a:pathLst>
            </a:custGeom>
            <a:solidFill>
              <a:srgbClr val="F7C0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Aitds2-5"/>
            <p:cNvSpPr/>
            <p:nvPr/>
          </p:nvSpPr>
          <p:spPr bwMode="auto">
            <a:xfrm>
              <a:off x="1229" y="2163"/>
              <a:ext cx="451" cy="405"/>
            </a:xfrm>
            <a:custGeom>
              <a:avLst/>
              <a:gdLst>
                <a:gd name="T0" fmla="*/ 198 w 331"/>
                <a:gd name="T1" fmla="*/ 0 h 299"/>
                <a:gd name="T2" fmla="*/ 44 w 331"/>
                <a:gd name="T3" fmla="*/ 36 h 299"/>
                <a:gd name="T4" fmla="*/ 0 w 331"/>
                <a:gd name="T5" fmla="*/ 57 h 299"/>
                <a:gd name="T6" fmla="*/ 0 w 331"/>
                <a:gd name="T7" fmla="*/ 249 h 299"/>
                <a:gd name="T8" fmla="*/ 56 w 331"/>
                <a:gd name="T9" fmla="*/ 271 h 299"/>
                <a:gd name="T10" fmla="*/ 181 w 331"/>
                <a:gd name="T11" fmla="*/ 299 h 299"/>
                <a:gd name="T12" fmla="*/ 329 w 331"/>
                <a:gd name="T13" fmla="*/ 299 h 299"/>
                <a:gd name="T14" fmla="*/ 331 w 331"/>
                <a:gd name="T15" fmla="*/ 0 h 299"/>
                <a:gd name="T16" fmla="*/ 198 w 331"/>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 h="299">
                  <a:moveTo>
                    <a:pt x="198" y="0"/>
                  </a:moveTo>
                  <a:cubicBezTo>
                    <a:pt x="145" y="0"/>
                    <a:pt x="92" y="12"/>
                    <a:pt x="44" y="36"/>
                  </a:cubicBezTo>
                  <a:cubicBezTo>
                    <a:pt x="0" y="57"/>
                    <a:pt x="0" y="57"/>
                    <a:pt x="0" y="57"/>
                  </a:cubicBezTo>
                  <a:cubicBezTo>
                    <a:pt x="0" y="249"/>
                    <a:pt x="0" y="249"/>
                    <a:pt x="0" y="249"/>
                  </a:cubicBezTo>
                  <a:cubicBezTo>
                    <a:pt x="56" y="271"/>
                    <a:pt x="56" y="271"/>
                    <a:pt x="56" y="271"/>
                  </a:cubicBezTo>
                  <a:cubicBezTo>
                    <a:pt x="96" y="287"/>
                    <a:pt x="137" y="299"/>
                    <a:pt x="181" y="299"/>
                  </a:cubicBezTo>
                  <a:cubicBezTo>
                    <a:pt x="329" y="299"/>
                    <a:pt x="329" y="299"/>
                    <a:pt x="329" y="299"/>
                  </a:cubicBezTo>
                  <a:cubicBezTo>
                    <a:pt x="331" y="0"/>
                    <a:pt x="331" y="0"/>
                    <a:pt x="331" y="0"/>
                  </a:cubicBezTo>
                  <a:lnTo>
                    <a:pt x="198" y="0"/>
                  </a:lnTo>
                  <a:close/>
                </a:path>
              </a:pathLst>
            </a:custGeom>
            <a:solidFill>
              <a:srgbClr val="F7C0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Aitds2-6"/>
            <p:cNvSpPr/>
            <p:nvPr/>
          </p:nvSpPr>
          <p:spPr bwMode="auto">
            <a:xfrm>
              <a:off x="1160" y="2211"/>
              <a:ext cx="69" cy="322"/>
            </a:xfrm>
            <a:custGeom>
              <a:avLst/>
              <a:gdLst>
                <a:gd name="T0" fmla="*/ 51 w 51"/>
                <a:gd name="T1" fmla="*/ 208 h 238"/>
                <a:gd name="T2" fmla="*/ 21 w 51"/>
                <a:gd name="T3" fmla="*/ 238 h 238"/>
                <a:gd name="T4" fmla="*/ 0 w 51"/>
                <a:gd name="T5" fmla="*/ 238 h 238"/>
                <a:gd name="T6" fmla="*/ 0 w 51"/>
                <a:gd name="T7" fmla="*/ 0 h 238"/>
                <a:gd name="T8" fmla="*/ 21 w 51"/>
                <a:gd name="T9" fmla="*/ 0 h 238"/>
                <a:gd name="T10" fmla="*/ 51 w 51"/>
                <a:gd name="T11" fmla="*/ 30 h 238"/>
                <a:gd name="T12" fmla="*/ 51 w 51"/>
                <a:gd name="T13" fmla="*/ 208 h 238"/>
              </a:gdLst>
              <a:ahLst/>
              <a:cxnLst>
                <a:cxn ang="0">
                  <a:pos x="T0" y="T1"/>
                </a:cxn>
                <a:cxn ang="0">
                  <a:pos x="T2" y="T3"/>
                </a:cxn>
                <a:cxn ang="0">
                  <a:pos x="T4" y="T5"/>
                </a:cxn>
                <a:cxn ang="0">
                  <a:pos x="T6" y="T7"/>
                </a:cxn>
                <a:cxn ang="0">
                  <a:pos x="T8" y="T9"/>
                </a:cxn>
                <a:cxn ang="0">
                  <a:pos x="T10" y="T11"/>
                </a:cxn>
                <a:cxn ang="0">
                  <a:pos x="T12" y="T13"/>
                </a:cxn>
              </a:cxnLst>
              <a:rect l="0" t="0" r="r" b="b"/>
              <a:pathLst>
                <a:path w="51" h="238">
                  <a:moveTo>
                    <a:pt x="51" y="208"/>
                  </a:moveTo>
                  <a:cubicBezTo>
                    <a:pt x="51" y="225"/>
                    <a:pt x="37" y="238"/>
                    <a:pt x="21" y="238"/>
                  </a:cubicBezTo>
                  <a:cubicBezTo>
                    <a:pt x="0" y="238"/>
                    <a:pt x="0" y="238"/>
                    <a:pt x="0" y="238"/>
                  </a:cubicBezTo>
                  <a:cubicBezTo>
                    <a:pt x="0" y="0"/>
                    <a:pt x="0" y="0"/>
                    <a:pt x="0" y="0"/>
                  </a:cubicBezTo>
                  <a:cubicBezTo>
                    <a:pt x="21" y="0"/>
                    <a:pt x="21" y="0"/>
                    <a:pt x="21" y="0"/>
                  </a:cubicBezTo>
                  <a:cubicBezTo>
                    <a:pt x="37" y="0"/>
                    <a:pt x="51" y="14"/>
                    <a:pt x="51" y="30"/>
                  </a:cubicBezTo>
                  <a:lnTo>
                    <a:pt x="51" y="208"/>
                  </a:lnTo>
                  <a:close/>
                </a:path>
              </a:pathLst>
            </a:custGeom>
            <a:solidFill>
              <a:srgbClr val="F4D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Aitds2-7"/>
            <p:cNvSpPr>
              <a:spLocks noChangeArrowheads="1"/>
            </p:cNvSpPr>
            <p:nvPr/>
          </p:nvSpPr>
          <p:spPr bwMode="auto">
            <a:xfrm>
              <a:off x="1408" y="2689"/>
              <a:ext cx="267" cy="264"/>
            </a:xfrm>
            <a:prstGeom prst="ellipse">
              <a:avLst/>
            </a:prstGeom>
            <a:solidFill>
              <a:srgbClr val="6166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Aitds2-8"/>
            <p:cNvSpPr>
              <a:spLocks noChangeArrowheads="1"/>
            </p:cNvSpPr>
            <p:nvPr/>
          </p:nvSpPr>
          <p:spPr bwMode="auto">
            <a:xfrm>
              <a:off x="1388" y="2655"/>
              <a:ext cx="267" cy="266"/>
            </a:xfrm>
            <a:prstGeom prst="ellipse">
              <a:avLst/>
            </a:prstGeom>
            <a:solidFill>
              <a:srgbClr val="E5BF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Aitds2-9"/>
            <p:cNvSpPr>
              <a:spLocks noChangeArrowheads="1"/>
            </p:cNvSpPr>
            <p:nvPr/>
          </p:nvSpPr>
          <p:spPr bwMode="auto">
            <a:xfrm>
              <a:off x="1416" y="2682"/>
              <a:ext cx="212" cy="21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Aitds2-10"/>
            <p:cNvSpPr/>
            <p:nvPr/>
          </p:nvSpPr>
          <p:spPr bwMode="auto">
            <a:xfrm>
              <a:off x="1476" y="2702"/>
              <a:ext cx="94" cy="171"/>
            </a:xfrm>
            <a:custGeom>
              <a:avLst/>
              <a:gdLst>
                <a:gd name="T0" fmla="*/ 26 w 69"/>
                <a:gd name="T1" fmla="*/ 126 h 126"/>
                <a:gd name="T2" fmla="*/ 26 w 69"/>
                <a:gd name="T3" fmla="*/ 111 h 126"/>
                <a:gd name="T4" fmla="*/ 0 w 69"/>
                <a:gd name="T5" fmla="*/ 105 h 126"/>
                <a:gd name="T6" fmla="*/ 4 w 69"/>
                <a:gd name="T7" fmla="*/ 86 h 126"/>
                <a:gd name="T8" fmla="*/ 30 w 69"/>
                <a:gd name="T9" fmla="*/ 93 h 126"/>
                <a:gd name="T10" fmla="*/ 45 w 69"/>
                <a:gd name="T11" fmla="*/ 84 h 126"/>
                <a:gd name="T12" fmla="*/ 29 w 69"/>
                <a:gd name="T13" fmla="*/ 70 h 126"/>
                <a:gd name="T14" fmla="*/ 1 w 69"/>
                <a:gd name="T15" fmla="*/ 42 h 126"/>
                <a:gd name="T16" fmla="*/ 27 w 69"/>
                <a:gd name="T17" fmla="*/ 15 h 126"/>
                <a:gd name="T18" fmla="*/ 27 w 69"/>
                <a:gd name="T19" fmla="*/ 0 h 126"/>
                <a:gd name="T20" fmla="*/ 42 w 69"/>
                <a:gd name="T21" fmla="*/ 0 h 126"/>
                <a:gd name="T22" fmla="*/ 42 w 69"/>
                <a:gd name="T23" fmla="*/ 14 h 126"/>
                <a:gd name="T24" fmla="*/ 64 w 69"/>
                <a:gd name="T25" fmla="*/ 19 h 126"/>
                <a:gd name="T26" fmla="*/ 60 w 69"/>
                <a:gd name="T27" fmla="*/ 36 h 126"/>
                <a:gd name="T28" fmla="*/ 38 w 69"/>
                <a:gd name="T29" fmla="*/ 31 h 126"/>
                <a:gd name="T30" fmla="*/ 24 w 69"/>
                <a:gd name="T31" fmla="*/ 39 h 126"/>
                <a:gd name="T32" fmla="*/ 43 w 69"/>
                <a:gd name="T33" fmla="*/ 53 h 126"/>
                <a:gd name="T34" fmla="*/ 69 w 69"/>
                <a:gd name="T35" fmla="*/ 82 h 126"/>
                <a:gd name="T36" fmla="*/ 41 w 69"/>
                <a:gd name="T37" fmla="*/ 110 h 126"/>
                <a:gd name="T38" fmla="*/ 41 w 69"/>
                <a:gd name="T39" fmla="*/ 126 h 126"/>
                <a:gd name="T40" fmla="*/ 26 w 69"/>
                <a:gd name="T4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126">
                  <a:moveTo>
                    <a:pt x="26" y="126"/>
                  </a:moveTo>
                  <a:cubicBezTo>
                    <a:pt x="26" y="111"/>
                    <a:pt x="26" y="111"/>
                    <a:pt x="26" y="111"/>
                  </a:cubicBezTo>
                  <a:cubicBezTo>
                    <a:pt x="16" y="111"/>
                    <a:pt x="6" y="108"/>
                    <a:pt x="0" y="105"/>
                  </a:cubicBezTo>
                  <a:cubicBezTo>
                    <a:pt x="4" y="86"/>
                    <a:pt x="4" y="86"/>
                    <a:pt x="4" y="86"/>
                  </a:cubicBezTo>
                  <a:cubicBezTo>
                    <a:pt x="11" y="90"/>
                    <a:pt x="20" y="93"/>
                    <a:pt x="30" y="93"/>
                  </a:cubicBezTo>
                  <a:cubicBezTo>
                    <a:pt x="39" y="93"/>
                    <a:pt x="45" y="90"/>
                    <a:pt x="45" y="84"/>
                  </a:cubicBezTo>
                  <a:cubicBezTo>
                    <a:pt x="45" y="78"/>
                    <a:pt x="40" y="74"/>
                    <a:pt x="29" y="70"/>
                  </a:cubicBezTo>
                  <a:cubicBezTo>
                    <a:pt x="12" y="65"/>
                    <a:pt x="1" y="57"/>
                    <a:pt x="1" y="42"/>
                  </a:cubicBezTo>
                  <a:cubicBezTo>
                    <a:pt x="1" y="28"/>
                    <a:pt x="10" y="18"/>
                    <a:pt x="27" y="15"/>
                  </a:cubicBezTo>
                  <a:cubicBezTo>
                    <a:pt x="27" y="0"/>
                    <a:pt x="27" y="0"/>
                    <a:pt x="27" y="0"/>
                  </a:cubicBezTo>
                  <a:cubicBezTo>
                    <a:pt x="42" y="0"/>
                    <a:pt x="42" y="0"/>
                    <a:pt x="42" y="0"/>
                  </a:cubicBezTo>
                  <a:cubicBezTo>
                    <a:pt x="42" y="14"/>
                    <a:pt x="42" y="14"/>
                    <a:pt x="42" y="14"/>
                  </a:cubicBezTo>
                  <a:cubicBezTo>
                    <a:pt x="52" y="14"/>
                    <a:pt x="59" y="16"/>
                    <a:pt x="64" y="19"/>
                  </a:cubicBezTo>
                  <a:cubicBezTo>
                    <a:pt x="60" y="36"/>
                    <a:pt x="60" y="36"/>
                    <a:pt x="60" y="36"/>
                  </a:cubicBezTo>
                  <a:cubicBezTo>
                    <a:pt x="56" y="34"/>
                    <a:pt x="49" y="31"/>
                    <a:pt x="38" y="31"/>
                  </a:cubicBezTo>
                  <a:cubicBezTo>
                    <a:pt x="28" y="31"/>
                    <a:pt x="24" y="35"/>
                    <a:pt x="24" y="39"/>
                  </a:cubicBezTo>
                  <a:cubicBezTo>
                    <a:pt x="24" y="45"/>
                    <a:pt x="30" y="48"/>
                    <a:pt x="43" y="53"/>
                  </a:cubicBezTo>
                  <a:cubicBezTo>
                    <a:pt x="61" y="59"/>
                    <a:pt x="69" y="68"/>
                    <a:pt x="69" y="82"/>
                  </a:cubicBezTo>
                  <a:cubicBezTo>
                    <a:pt x="69" y="95"/>
                    <a:pt x="59" y="107"/>
                    <a:pt x="41" y="110"/>
                  </a:cubicBezTo>
                  <a:cubicBezTo>
                    <a:pt x="41" y="126"/>
                    <a:pt x="41" y="126"/>
                    <a:pt x="41" y="126"/>
                  </a:cubicBezTo>
                  <a:lnTo>
                    <a:pt x="26" y="126"/>
                  </a:lnTo>
                  <a:close/>
                </a:path>
              </a:pathLst>
            </a:custGeom>
            <a:solidFill>
              <a:srgbClr val="E5BF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0" name="Aitds3"/>
          <p:cNvGrpSpPr/>
          <p:nvPr/>
        </p:nvGrpSpPr>
        <p:grpSpPr>
          <a:xfrm>
            <a:off x="1689482" y="4703446"/>
            <a:ext cx="6713562" cy="369324"/>
            <a:chOff x="-1242360" y="2455854"/>
            <a:chExt cx="1090810" cy="1926729"/>
          </a:xfrm>
        </p:grpSpPr>
        <p:sp>
          <p:nvSpPr>
            <p:cNvPr id="71"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72"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3" name="Aitds4"/>
          <p:cNvSpPr/>
          <p:nvPr/>
        </p:nvSpPr>
        <p:spPr>
          <a:xfrm>
            <a:off x="1668215" y="4176152"/>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稳健的货币政策要灵活精准、合理适度</a:t>
            </a:r>
          </a:p>
        </p:txBody>
      </p:sp>
      <p:grpSp>
        <p:nvGrpSpPr>
          <p:cNvPr id="74" name="Aitds12"/>
          <p:cNvGrpSpPr/>
          <p:nvPr/>
        </p:nvGrpSpPr>
        <p:grpSpPr>
          <a:xfrm>
            <a:off x="8086875" y="4490989"/>
            <a:ext cx="475204" cy="475204"/>
            <a:chOff x="1417067" y="4277724"/>
            <a:chExt cx="657499" cy="657499"/>
          </a:xfrm>
        </p:grpSpPr>
        <p:grpSp>
          <p:nvGrpSpPr>
            <p:cNvPr id="75" name="组合 74"/>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77"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6"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9" name="Aitds3"/>
          <p:cNvGrpSpPr/>
          <p:nvPr/>
        </p:nvGrpSpPr>
        <p:grpSpPr>
          <a:xfrm>
            <a:off x="1689482" y="5754844"/>
            <a:ext cx="6713562" cy="369324"/>
            <a:chOff x="-1242360" y="2455854"/>
            <a:chExt cx="1090810" cy="1926729"/>
          </a:xfrm>
        </p:grpSpPr>
        <p:sp>
          <p:nvSpPr>
            <p:cNvPr id="80"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81"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2" name="Aitds4"/>
          <p:cNvSpPr/>
          <p:nvPr/>
        </p:nvSpPr>
        <p:spPr>
          <a:xfrm>
            <a:off x="1668215" y="5227550"/>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就业优先政策要继续强化、聚力增效</a:t>
            </a:r>
          </a:p>
        </p:txBody>
      </p:sp>
      <p:grpSp>
        <p:nvGrpSpPr>
          <p:cNvPr id="83" name="Aitds12"/>
          <p:cNvGrpSpPr/>
          <p:nvPr/>
        </p:nvGrpSpPr>
        <p:grpSpPr>
          <a:xfrm>
            <a:off x="8086875" y="5542387"/>
            <a:ext cx="475204" cy="475204"/>
            <a:chOff x="1417067" y="4277724"/>
            <a:chExt cx="657499" cy="657499"/>
          </a:xfrm>
        </p:grpSpPr>
        <p:grpSp>
          <p:nvGrpSpPr>
            <p:cNvPr id="84" name="组合 8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86"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5"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0-#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2" presetClass="entr" presetSubtype="2" accel="43300" decel="5660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300" fill="hold"/>
                                            <p:tgtEl>
                                              <p:spTgt spid="25"/>
                                            </p:tgtEl>
                                            <p:attrNameLst>
                                              <p:attrName>ppt_x</p:attrName>
                                            </p:attrNameLst>
                                          </p:cBhvr>
                                          <p:tavLst>
                                            <p:tav tm="0">
                                              <p:val>
                                                <p:strVal val="1+#ppt_w/2"/>
                                              </p:val>
                                            </p:tav>
                                            <p:tav tm="100000">
                                              <p:val>
                                                <p:strVal val="#ppt_x"/>
                                              </p:val>
                                            </p:tav>
                                          </p:tavLst>
                                        </p:anim>
                                        <p:anim calcmode="lin" valueType="num">
                                          <p:cBhvr additive="base">
                                            <p:cTn id="35" dur="300" fill="hold"/>
                                            <p:tgtEl>
                                              <p:spTgt spid="25"/>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par>
                                    <p:cTn id="40" presetID="53" presetClass="entr" presetSubtype="16"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Effect transition="in" filter="fade">
                                          <p:cBhvr>
                                            <p:cTn id="44" dur="500"/>
                                            <p:tgtEl>
                                              <p:spTgt spid="54"/>
                                            </p:tgtEl>
                                          </p:cBhvr>
                                        </p:animEffect>
                                      </p:childTnLst>
                                    </p:cTn>
                                  </p:par>
                                  <p:par>
                                    <p:cTn id="45" presetID="2" presetClass="entr" presetSubtype="2" accel="43300" decel="5660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300" fill="hold"/>
                                            <p:tgtEl>
                                              <p:spTgt spid="50"/>
                                            </p:tgtEl>
                                            <p:attrNameLst>
                                              <p:attrName>ppt_x</p:attrName>
                                            </p:attrNameLst>
                                          </p:cBhvr>
                                          <p:tavLst>
                                            <p:tav tm="0">
                                              <p:val>
                                                <p:strVal val="1+#ppt_w/2"/>
                                              </p:val>
                                            </p:tav>
                                            <p:tav tm="100000">
                                              <p:val>
                                                <p:strVal val="#ppt_x"/>
                                              </p:val>
                                            </p:tav>
                                          </p:tavLst>
                                        </p:anim>
                                        <p:anim calcmode="lin" valueType="num">
                                          <p:cBhvr additive="base">
                                            <p:cTn id="48" dur="300" fill="hold"/>
                                            <p:tgtEl>
                                              <p:spTgt spid="50"/>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par>
                                    <p:cTn id="53" presetID="53" presetClass="entr" presetSubtype="16"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p:cTn id="55" dur="500" fill="hold"/>
                                            <p:tgtEl>
                                              <p:spTgt spid="74"/>
                                            </p:tgtEl>
                                            <p:attrNameLst>
                                              <p:attrName>ppt_w</p:attrName>
                                            </p:attrNameLst>
                                          </p:cBhvr>
                                          <p:tavLst>
                                            <p:tav tm="0">
                                              <p:val>
                                                <p:fltVal val="0"/>
                                              </p:val>
                                            </p:tav>
                                            <p:tav tm="100000">
                                              <p:val>
                                                <p:strVal val="#ppt_w"/>
                                              </p:val>
                                            </p:tav>
                                          </p:tavLst>
                                        </p:anim>
                                        <p:anim calcmode="lin" valueType="num">
                                          <p:cBhvr>
                                            <p:cTn id="56" dur="500" fill="hold"/>
                                            <p:tgtEl>
                                              <p:spTgt spid="74"/>
                                            </p:tgtEl>
                                            <p:attrNameLst>
                                              <p:attrName>ppt_h</p:attrName>
                                            </p:attrNameLst>
                                          </p:cBhvr>
                                          <p:tavLst>
                                            <p:tav tm="0">
                                              <p:val>
                                                <p:fltVal val="0"/>
                                              </p:val>
                                            </p:tav>
                                            <p:tav tm="100000">
                                              <p:val>
                                                <p:strVal val="#ppt_h"/>
                                              </p:val>
                                            </p:tav>
                                          </p:tavLst>
                                        </p:anim>
                                        <p:animEffect transition="in" filter="fade">
                                          <p:cBhvr>
                                            <p:cTn id="57" dur="500"/>
                                            <p:tgtEl>
                                              <p:spTgt spid="74"/>
                                            </p:tgtEl>
                                          </p:cBhvr>
                                        </p:animEffect>
                                      </p:childTnLst>
                                    </p:cTn>
                                  </p:par>
                                  <p:par>
                                    <p:cTn id="58" presetID="2" presetClass="entr" presetSubtype="2" accel="43300" decel="56600"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 calcmode="lin" valueType="num">
                                          <p:cBhvr additive="base">
                                            <p:cTn id="60" dur="300" fill="hold"/>
                                            <p:tgtEl>
                                              <p:spTgt spid="70"/>
                                            </p:tgtEl>
                                            <p:attrNameLst>
                                              <p:attrName>ppt_x</p:attrName>
                                            </p:attrNameLst>
                                          </p:cBhvr>
                                          <p:tavLst>
                                            <p:tav tm="0">
                                              <p:val>
                                                <p:strVal val="1+#ppt_w/2"/>
                                              </p:val>
                                            </p:tav>
                                            <p:tav tm="100000">
                                              <p:val>
                                                <p:strVal val="#ppt_x"/>
                                              </p:val>
                                            </p:tav>
                                          </p:tavLst>
                                        </p:anim>
                                        <p:anim calcmode="lin" valueType="num">
                                          <p:cBhvr additive="base">
                                            <p:cTn id="61" dur="300" fill="hold"/>
                                            <p:tgtEl>
                                              <p:spTgt spid="70"/>
                                            </p:tgtEl>
                                            <p:attrNameLst>
                                              <p:attrName>ppt_y</p:attrName>
                                            </p:attrNameLst>
                                          </p:cBhvr>
                                          <p:tavLst>
                                            <p:tav tm="0">
                                              <p:val>
                                                <p:strVal val="#ppt_y"/>
                                              </p:val>
                                            </p:tav>
                                            <p:tav tm="100000">
                                              <p:val>
                                                <p:strVal val="#ppt_y"/>
                                              </p:val>
                                            </p:tav>
                                          </p:tavLst>
                                        </p:anim>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wipe(left)">
                                          <p:cBhvr>
                                            <p:cTn id="65" dur="500"/>
                                            <p:tgtEl>
                                              <p:spTgt spid="82"/>
                                            </p:tgtEl>
                                          </p:cBhvr>
                                        </p:animEffect>
                                      </p:childTnLst>
                                    </p:cTn>
                                  </p:par>
                                  <p:par>
                                    <p:cTn id="66" presetID="53" presetClass="entr" presetSubtype="16" fill="hold" nodeType="withEffect">
                                      <p:stCondLst>
                                        <p:cond delay="0"/>
                                      </p:stCondLst>
                                      <p:childTnLst>
                                        <p:set>
                                          <p:cBhvr>
                                            <p:cTn id="67" dur="1" fill="hold">
                                              <p:stCondLst>
                                                <p:cond delay="0"/>
                                              </p:stCondLst>
                                            </p:cTn>
                                            <p:tgtEl>
                                              <p:spTgt spid="83"/>
                                            </p:tgtEl>
                                            <p:attrNameLst>
                                              <p:attrName>style.visibility</p:attrName>
                                            </p:attrNameLst>
                                          </p:cBhvr>
                                          <p:to>
                                            <p:strVal val="visible"/>
                                          </p:to>
                                        </p:set>
                                        <p:anim calcmode="lin" valueType="num">
                                          <p:cBhvr>
                                            <p:cTn id="68" dur="500" fill="hold"/>
                                            <p:tgtEl>
                                              <p:spTgt spid="83"/>
                                            </p:tgtEl>
                                            <p:attrNameLst>
                                              <p:attrName>ppt_w</p:attrName>
                                            </p:attrNameLst>
                                          </p:cBhvr>
                                          <p:tavLst>
                                            <p:tav tm="0">
                                              <p:val>
                                                <p:fltVal val="0"/>
                                              </p:val>
                                            </p:tav>
                                            <p:tav tm="100000">
                                              <p:val>
                                                <p:strVal val="#ppt_w"/>
                                              </p:val>
                                            </p:tav>
                                          </p:tavLst>
                                        </p:anim>
                                        <p:anim calcmode="lin" valueType="num">
                                          <p:cBhvr>
                                            <p:cTn id="69" dur="500" fill="hold"/>
                                            <p:tgtEl>
                                              <p:spTgt spid="83"/>
                                            </p:tgtEl>
                                            <p:attrNameLst>
                                              <p:attrName>ppt_h</p:attrName>
                                            </p:attrNameLst>
                                          </p:cBhvr>
                                          <p:tavLst>
                                            <p:tav tm="0">
                                              <p:val>
                                                <p:fltVal val="0"/>
                                              </p:val>
                                            </p:tav>
                                            <p:tav tm="100000">
                                              <p:val>
                                                <p:strVal val="#ppt_h"/>
                                              </p:val>
                                            </p:tav>
                                          </p:tavLst>
                                        </p:anim>
                                        <p:animEffect transition="in" filter="fade">
                                          <p:cBhvr>
                                            <p:cTn id="70" dur="500"/>
                                            <p:tgtEl>
                                              <p:spTgt spid="83"/>
                                            </p:tgtEl>
                                          </p:cBhvr>
                                        </p:animEffect>
                                      </p:childTnLst>
                                    </p:cTn>
                                  </p:par>
                                  <p:par>
                                    <p:cTn id="71" presetID="2" presetClass="entr" presetSubtype="2" accel="43300" decel="5660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cBhvr additive="base">
                                            <p:cTn id="73" dur="300" fill="hold"/>
                                            <p:tgtEl>
                                              <p:spTgt spid="79"/>
                                            </p:tgtEl>
                                            <p:attrNameLst>
                                              <p:attrName>ppt_x</p:attrName>
                                            </p:attrNameLst>
                                          </p:cBhvr>
                                          <p:tavLst>
                                            <p:tav tm="0">
                                              <p:val>
                                                <p:strVal val="1+#ppt_w/2"/>
                                              </p:val>
                                            </p:tav>
                                            <p:tav tm="100000">
                                              <p:val>
                                                <p:strVal val="#ppt_x"/>
                                              </p:val>
                                            </p:tav>
                                          </p:tavLst>
                                        </p:anim>
                                        <p:anim calcmode="lin" valueType="num">
                                          <p:cBhvr additive="base">
                                            <p:cTn id="74" dur="3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8" grpId="0"/>
          <p:bldP spid="53" grpId="0"/>
          <p:bldP spid="73" grpId="0"/>
          <p:bldP spid="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0-#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2" presetClass="entr" presetSubtype="2" accel="43300" decel="5660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300" fill="hold"/>
                                            <p:tgtEl>
                                              <p:spTgt spid="25"/>
                                            </p:tgtEl>
                                            <p:attrNameLst>
                                              <p:attrName>ppt_x</p:attrName>
                                            </p:attrNameLst>
                                          </p:cBhvr>
                                          <p:tavLst>
                                            <p:tav tm="0">
                                              <p:val>
                                                <p:strVal val="1+#ppt_w/2"/>
                                              </p:val>
                                            </p:tav>
                                            <p:tav tm="100000">
                                              <p:val>
                                                <p:strVal val="#ppt_x"/>
                                              </p:val>
                                            </p:tav>
                                          </p:tavLst>
                                        </p:anim>
                                        <p:anim calcmode="lin" valueType="num">
                                          <p:cBhvr additive="base">
                                            <p:cTn id="35" dur="300" fill="hold"/>
                                            <p:tgtEl>
                                              <p:spTgt spid="25"/>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par>
                                    <p:cTn id="40" presetID="53" presetClass="entr" presetSubtype="16"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Effect transition="in" filter="fade">
                                          <p:cBhvr>
                                            <p:cTn id="44" dur="500"/>
                                            <p:tgtEl>
                                              <p:spTgt spid="54"/>
                                            </p:tgtEl>
                                          </p:cBhvr>
                                        </p:animEffect>
                                      </p:childTnLst>
                                    </p:cTn>
                                  </p:par>
                                  <p:par>
                                    <p:cTn id="45" presetID="2" presetClass="entr" presetSubtype="2" accel="43300" decel="5660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300" fill="hold"/>
                                            <p:tgtEl>
                                              <p:spTgt spid="50"/>
                                            </p:tgtEl>
                                            <p:attrNameLst>
                                              <p:attrName>ppt_x</p:attrName>
                                            </p:attrNameLst>
                                          </p:cBhvr>
                                          <p:tavLst>
                                            <p:tav tm="0">
                                              <p:val>
                                                <p:strVal val="1+#ppt_w/2"/>
                                              </p:val>
                                            </p:tav>
                                            <p:tav tm="100000">
                                              <p:val>
                                                <p:strVal val="#ppt_x"/>
                                              </p:val>
                                            </p:tav>
                                          </p:tavLst>
                                        </p:anim>
                                        <p:anim calcmode="lin" valueType="num">
                                          <p:cBhvr additive="base">
                                            <p:cTn id="48" dur="300" fill="hold"/>
                                            <p:tgtEl>
                                              <p:spTgt spid="50"/>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par>
                                    <p:cTn id="53" presetID="53" presetClass="entr" presetSubtype="16"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p:cTn id="55" dur="500" fill="hold"/>
                                            <p:tgtEl>
                                              <p:spTgt spid="74"/>
                                            </p:tgtEl>
                                            <p:attrNameLst>
                                              <p:attrName>ppt_w</p:attrName>
                                            </p:attrNameLst>
                                          </p:cBhvr>
                                          <p:tavLst>
                                            <p:tav tm="0">
                                              <p:val>
                                                <p:fltVal val="0"/>
                                              </p:val>
                                            </p:tav>
                                            <p:tav tm="100000">
                                              <p:val>
                                                <p:strVal val="#ppt_w"/>
                                              </p:val>
                                            </p:tav>
                                          </p:tavLst>
                                        </p:anim>
                                        <p:anim calcmode="lin" valueType="num">
                                          <p:cBhvr>
                                            <p:cTn id="56" dur="500" fill="hold"/>
                                            <p:tgtEl>
                                              <p:spTgt spid="74"/>
                                            </p:tgtEl>
                                            <p:attrNameLst>
                                              <p:attrName>ppt_h</p:attrName>
                                            </p:attrNameLst>
                                          </p:cBhvr>
                                          <p:tavLst>
                                            <p:tav tm="0">
                                              <p:val>
                                                <p:fltVal val="0"/>
                                              </p:val>
                                            </p:tav>
                                            <p:tav tm="100000">
                                              <p:val>
                                                <p:strVal val="#ppt_h"/>
                                              </p:val>
                                            </p:tav>
                                          </p:tavLst>
                                        </p:anim>
                                        <p:animEffect transition="in" filter="fade">
                                          <p:cBhvr>
                                            <p:cTn id="57" dur="500"/>
                                            <p:tgtEl>
                                              <p:spTgt spid="74"/>
                                            </p:tgtEl>
                                          </p:cBhvr>
                                        </p:animEffect>
                                      </p:childTnLst>
                                    </p:cTn>
                                  </p:par>
                                  <p:par>
                                    <p:cTn id="58" presetID="2" presetClass="entr" presetSubtype="2" accel="43300" decel="56600"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 calcmode="lin" valueType="num">
                                          <p:cBhvr additive="base">
                                            <p:cTn id="60" dur="300" fill="hold"/>
                                            <p:tgtEl>
                                              <p:spTgt spid="70"/>
                                            </p:tgtEl>
                                            <p:attrNameLst>
                                              <p:attrName>ppt_x</p:attrName>
                                            </p:attrNameLst>
                                          </p:cBhvr>
                                          <p:tavLst>
                                            <p:tav tm="0">
                                              <p:val>
                                                <p:strVal val="1+#ppt_w/2"/>
                                              </p:val>
                                            </p:tav>
                                            <p:tav tm="100000">
                                              <p:val>
                                                <p:strVal val="#ppt_x"/>
                                              </p:val>
                                            </p:tav>
                                          </p:tavLst>
                                        </p:anim>
                                        <p:anim calcmode="lin" valueType="num">
                                          <p:cBhvr additive="base">
                                            <p:cTn id="61" dur="300" fill="hold"/>
                                            <p:tgtEl>
                                              <p:spTgt spid="70"/>
                                            </p:tgtEl>
                                            <p:attrNameLst>
                                              <p:attrName>ppt_y</p:attrName>
                                            </p:attrNameLst>
                                          </p:cBhvr>
                                          <p:tavLst>
                                            <p:tav tm="0">
                                              <p:val>
                                                <p:strVal val="#ppt_y"/>
                                              </p:val>
                                            </p:tav>
                                            <p:tav tm="100000">
                                              <p:val>
                                                <p:strVal val="#ppt_y"/>
                                              </p:val>
                                            </p:tav>
                                          </p:tavLst>
                                        </p:anim>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wipe(left)">
                                          <p:cBhvr>
                                            <p:cTn id="65" dur="500"/>
                                            <p:tgtEl>
                                              <p:spTgt spid="82"/>
                                            </p:tgtEl>
                                          </p:cBhvr>
                                        </p:animEffect>
                                      </p:childTnLst>
                                    </p:cTn>
                                  </p:par>
                                  <p:par>
                                    <p:cTn id="66" presetID="53" presetClass="entr" presetSubtype="16" fill="hold" nodeType="withEffect">
                                      <p:stCondLst>
                                        <p:cond delay="0"/>
                                      </p:stCondLst>
                                      <p:childTnLst>
                                        <p:set>
                                          <p:cBhvr>
                                            <p:cTn id="67" dur="1" fill="hold">
                                              <p:stCondLst>
                                                <p:cond delay="0"/>
                                              </p:stCondLst>
                                            </p:cTn>
                                            <p:tgtEl>
                                              <p:spTgt spid="83"/>
                                            </p:tgtEl>
                                            <p:attrNameLst>
                                              <p:attrName>style.visibility</p:attrName>
                                            </p:attrNameLst>
                                          </p:cBhvr>
                                          <p:to>
                                            <p:strVal val="visible"/>
                                          </p:to>
                                        </p:set>
                                        <p:anim calcmode="lin" valueType="num">
                                          <p:cBhvr>
                                            <p:cTn id="68" dur="500" fill="hold"/>
                                            <p:tgtEl>
                                              <p:spTgt spid="83"/>
                                            </p:tgtEl>
                                            <p:attrNameLst>
                                              <p:attrName>ppt_w</p:attrName>
                                            </p:attrNameLst>
                                          </p:cBhvr>
                                          <p:tavLst>
                                            <p:tav tm="0">
                                              <p:val>
                                                <p:fltVal val="0"/>
                                              </p:val>
                                            </p:tav>
                                            <p:tav tm="100000">
                                              <p:val>
                                                <p:strVal val="#ppt_w"/>
                                              </p:val>
                                            </p:tav>
                                          </p:tavLst>
                                        </p:anim>
                                        <p:anim calcmode="lin" valueType="num">
                                          <p:cBhvr>
                                            <p:cTn id="69" dur="500" fill="hold"/>
                                            <p:tgtEl>
                                              <p:spTgt spid="83"/>
                                            </p:tgtEl>
                                            <p:attrNameLst>
                                              <p:attrName>ppt_h</p:attrName>
                                            </p:attrNameLst>
                                          </p:cBhvr>
                                          <p:tavLst>
                                            <p:tav tm="0">
                                              <p:val>
                                                <p:fltVal val="0"/>
                                              </p:val>
                                            </p:tav>
                                            <p:tav tm="100000">
                                              <p:val>
                                                <p:strVal val="#ppt_h"/>
                                              </p:val>
                                            </p:tav>
                                          </p:tavLst>
                                        </p:anim>
                                        <p:animEffect transition="in" filter="fade">
                                          <p:cBhvr>
                                            <p:cTn id="70" dur="500"/>
                                            <p:tgtEl>
                                              <p:spTgt spid="83"/>
                                            </p:tgtEl>
                                          </p:cBhvr>
                                        </p:animEffect>
                                      </p:childTnLst>
                                    </p:cTn>
                                  </p:par>
                                  <p:par>
                                    <p:cTn id="71" presetID="2" presetClass="entr" presetSubtype="2" accel="43300" decel="5660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cBhvr additive="base">
                                            <p:cTn id="73" dur="300" fill="hold"/>
                                            <p:tgtEl>
                                              <p:spTgt spid="79"/>
                                            </p:tgtEl>
                                            <p:attrNameLst>
                                              <p:attrName>ppt_x</p:attrName>
                                            </p:attrNameLst>
                                          </p:cBhvr>
                                          <p:tavLst>
                                            <p:tav tm="0">
                                              <p:val>
                                                <p:strVal val="1+#ppt_w/2"/>
                                              </p:val>
                                            </p:tav>
                                            <p:tav tm="100000">
                                              <p:val>
                                                <p:strVal val="#ppt_x"/>
                                              </p:val>
                                            </p:tav>
                                          </p:tavLst>
                                        </p:anim>
                                        <p:anim calcmode="lin" valueType="num">
                                          <p:cBhvr additive="base">
                                            <p:cTn id="74" dur="3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8" grpId="0"/>
          <p:bldP spid="53" grpId="0"/>
          <p:bldP spid="73" grpId="0"/>
          <p:bldP spid="82"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平行四边形 2"/>
          <p:cNvSpPr/>
          <p:nvPr/>
        </p:nvSpPr>
        <p:spPr>
          <a:xfrm>
            <a:off x="1303882" y="139703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p:cNvSpPr/>
          <p:nvPr/>
        </p:nvSpPr>
        <p:spPr>
          <a:xfrm>
            <a:off x="1635056" y="1450195"/>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深入推进重点领域改革，更大激发市场主体活力</a:t>
            </a:r>
          </a:p>
        </p:txBody>
      </p:sp>
      <p:grpSp>
        <p:nvGrpSpPr>
          <p:cNvPr id="5" name="组合 4"/>
          <p:cNvGrpSpPr/>
          <p:nvPr/>
        </p:nvGrpSpPr>
        <p:grpSpPr>
          <a:xfrm>
            <a:off x="794280" y="1276859"/>
            <a:ext cx="800597" cy="853392"/>
            <a:chOff x="484864" y="418745"/>
            <a:chExt cx="800597" cy="853392"/>
          </a:xfrm>
        </p:grpSpPr>
        <p:grpSp>
          <p:nvGrpSpPr>
            <p:cNvPr id="6" name="组合 5"/>
            <p:cNvGrpSpPr/>
            <p:nvPr/>
          </p:nvGrpSpPr>
          <p:grpSpPr>
            <a:xfrm>
              <a:off x="484864" y="418745"/>
              <a:ext cx="800597" cy="853392"/>
              <a:chOff x="3835400" y="1789113"/>
              <a:chExt cx="1468438" cy="1565275"/>
            </a:xfrm>
          </p:grpSpPr>
          <p:sp>
            <p:nvSpPr>
              <p:cNvPr id="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02</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21" name="Aitds3"/>
          <p:cNvGrpSpPr/>
          <p:nvPr/>
        </p:nvGrpSpPr>
        <p:grpSpPr>
          <a:xfrm>
            <a:off x="1689482" y="2745817"/>
            <a:ext cx="6713562" cy="369324"/>
            <a:chOff x="-1242360" y="2455854"/>
            <a:chExt cx="1090810" cy="1926729"/>
          </a:xfrm>
        </p:grpSpPr>
        <p:sp>
          <p:nvSpPr>
            <p:cNvPr id="2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2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Aitds4"/>
          <p:cNvSpPr/>
          <p:nvPr/>
        </p:nvSpPr>
        <p:spPr>
          <a:xfrm>
            <a:off x="1616143" y="2218523"/>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进一步转变政府职能</a:t>
            </a:r>
          </a:p>
        </p:txBody>
      </p:sp>
      <p:grpSp>
        <p:nvGrpSpPr>
          <p:cNvPr id="25" name="Aitds12"/>
          <p:cNvGrpSpPr/>
          <p:nvPr/>
        </p:nvGrpSpPr>
        <p:grpSpPr>
          <a:xfrm>
            <a:off x="8086875" y="2533360"/>
            <a:ext cx="475204" cy="475204"/>
            <a:chOff x="1417067" y="4277724"/>
            <a:chExt cx="657499" cy="657499"/>
          </a:xfrm>
        </p:grpSpPr>
        <p:grpSp>
          <p:nvGrpSpPr>
            <p:cNvPr id="26" name="组合 2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41" name="Aitds11" descr="图片包含 游戏机, 钟表, 标志&#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3459"/>
          <a:stretch>
            <a:fillRect/>
          </a:stretch>
        </p:blipFill>
        <p:spPr>
          <a:xfrm>
            <a:off x="7867568" y="2797696"/>
            <a:ext cx="4800254" cy="2928914"/>
          </a:xfrm>
          <a:prstGeom prst="rect">
            <a:avLst/>
          </a:prstGeom>
          <a:ln w="9692" cap="flat">
            <a:noFill/>
            <a:prstDash val="solid"/>
            <a:miter/>
          </a:ln>
          <a:effectLst>
            <a:reflection blurRad="6350" stA="50000" endA="275" endPos="40000" dir="5400000" sy="-100000" algn="bl" rotWithShape="0"/>
          </a:effectLst>
        </p:spPr>
      </p:pic>
      <p:grpSp>
        <p:nvGrpSpPr>
          <p:cNvPr id="43" name="Aitds3"/>
          <p:cNvGrpSpPr/>
          <p:nvPr/>
        </p:nvGrpSpPr>
        <p:grpSpPr>
          <a:xfrm>
            <a:off x="1689482" y="3797093"/>
            <a:ext cx="6713562" cy="369324"/>
            <a:chOff x="-1242360" y="2455854"/>
            <a:chExt cx="1090810" cy="1926729"/>
          </a:xfrm>
        </p:grpSpPr>
        <p:sp>
          <p:nvSpPr>
            <p:cNvPr id="44"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45"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Aitds4"/>
          <p:cNvSpPr/>
          <p:nvPr/>
        </p:nvSpPr>
        <p:spPr>
          <a:xfrm>
            <a:off x="1616143" y="3269799"/>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用改革办法推动降低企业生产经营成本</a:t>
            </a:r>
          </a:p>
        </p:txBody>
      </p:sp>
      <p:grpSp>
        <p:nvGrpSpPr>
          <p:cNvPr id="47" name="Aitds12"/>
          <p:cNvGrpSpPr/>
          <p:nvPr/>
        </p:nvGrpSpPr>
        <p:grpSpPr>
          <a:xfrm>
            <a:off x="8086875" y="3584636"/>
            <a:ext cx="475204" cy="475204"/>
            <a:chOff x="1417067" y="4277724"/>
            <a:chExt cx="657499" cy="657499"/>
          </a:xfrm>
        </p:grpSpPr>
        <p:grpSp>
          <p:nvGrpSpPr>
            <p:cNvPr id="48" name="组合 4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0"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9"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2" name="Aitds3"/>
          <p:cNvGrpSpPr/>
          <p:nvPr/>
        </p:nvGrpSpPr>
        <p:grpSpPr>
          <a:xfrm>
            <a:off x="1689482" y="4789447"/>
            <a:ext cx="6713562" cy="369324"/>
            <a:chOff x="-1242360" y="2455854"/>
            <a:chExt cx="1090810" cy="1926729"/>
          </a:xfrm>
        </p:grpSpPr>
        <p:sp>
          <p:nvSpPr>
            <p:cNvPr id="53"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54"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5" name="Aitds4"/>
          <p:cNvSpPr/>
          <p:nvPr/>
        </p:nvSpPr>
        <p:spPr>
          <a:xfrm>
            <a:off x="1616143" y="4262153"/>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促进多种所有制经济共同发展</a:t>
            </a:r>
          </a:p>
        </p:txBody>
      </p:sp>
      <p:grpSp>
        <p:nvGrpSpPr>
          <p:cNvPr id="56" name="Aitds12"/>
          <p:cNvGrpSpPr/>
          <p:nvPr/>
        </p:nvGrpSpPr>
        <p:grpSpPr>
          <a:xfrm>
            <a:off x="8086875" y="4576990"/>
            <a:ext cx="475204" cy="475204"/>
            <a:chOff x="1417067" y="4277724"/>
            <a:chExt cx="657499" cy="657499"/>
          </a:xfrm>
        </p:grpSpPr>
        <p:grpSp>
          <p:nvGrpSpPr>
            <p:cNvPr id="57" name="组合 5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9"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8"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1" name="Aitds3"/>
          <p:cNvGrpSpPr/>
          <p:nvPr/>
        </p:nvGrpSpPr>
        <p:grpSpPr>
          <a:xfrm>
            <a:off x="1689482" y="5760345"/>
            <a:ext cx="6713562" cy="369324"/>
            <a:chOff x="-1242360" y="2455854"/>
            <a:chExt cx="1090810" cy="1926729"/>
          </a:xfrm>
        </p:grpSpPr>
        <p:sp>
          <p:nvSpPr>
            <p:cNvPr id="6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6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4" name="Aitds4"/>
          <p:cNvSpPr/>
          <p:nvPr/>
        </p:nvSpPr>
        <p:spPr>
          <a:xfrm>
            <a:off x="1616143" y="5233051"/>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深化财税金融体制改革</a:t>
            </a:r>
          </a:p>
        </p:txBody>
      </p:sp>
      <p:grpSp>
        <p:nvGrpSpPr>
          <p:cNvPr id="65" name="Aitds12"/>
          <p:cNvGrpSpPr/>
          <p:nvPr/>
        </p:nvGrpSpPr>
        <p:grpSpPr>
          <a:xfrm>
            <a:off x="8086875" y="5547888"/>
            <a:ext cx="475204" cy="475204"/>
            <a:chOff x="1417067" y="4277724"/>
            <a:chExt cx="657499" cy="657499"/>
          </a:xfrm>
        </p:grpSpPr>
        <p:grpSp>
          <p:nvGrpSpPr>
            <p:cNvPr id="66" name="组合 6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2" presetClass="entr" presetSubtype="2" accel="43300" decel="5660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300" fill="hold"/>
                                            <p:tgtEl>
                                              <p:spTgt spid="21"/>
                                            </p:tgtEl>
                                            <p:attrNameLst>
                                              <p:attrName>ppt_x</p:attrName>
                                            </p:attrNameLst>
                                          </p:cBhvr>
                                          <p:tavLst>
                                            <p:tav tm="0">
                                              <p:val>
                                                <p:strVal val="1+#ppt_w/2"/>
                                              </p:val>
                                            </p:tav>
                                            <p:tav tm="100000">
                                              <p:val>
                                                <p:strVal val="#ppt_x"/>
                                              </p:val>
                                            </p:tav>
                                          </p:tavLst>
                                        </p:anim>
                                        <p:anim calcmode="lin" valueType="num">
                                          <p:cBhvr additive="base">
                                            <p:cTn id="35" dur="300" fill="hold"/>
                                            <p:tgtEl>
                                              <p:spTgt spid="21"/>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53" presetClass="entr" presetSubtype="16"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par>
                                    <p:cTn id="45" presetID="2" presetClass="entr" presetSubtype="2" accel="43300" decel="5660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300" fill="hold"/>
                                            <p:tgtEl>
                                              <p:spTgt spid="43"/>
                                            </p:tgtEl>
                                            <p:attrNameLst>
                                              <p:attrName>ppt_x</p:attrName>
                                            </p:attrNameLst>
                                          </p:cBhvr>
                                          <p:tavLst>
                                            <p:tav tm="0">
                                              <p:val>
                                                <p:strVal val="1+#ppt_w/2"/>
                                              </p:val>
                                            </p:tav>
                                            <p:tav tm="100000">
                                              <p:val>
                                                <p:strVal val="#ppt_x"/>
                                              </p:val>
                                            </p:tav>
                                          </p:tavLst>
                                        </p:anim>
                                        <p:anim calcmode="lin" valueType="num">
                                          <p:cBhvr additive="base">
                                            <p:cTn id="48" dur="300" fill="hold"/>
                                            <p:tgtEl>
                                              <p:spTgt spid="43"/>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par>
                                    <p:cTn id="53" presetID="53" presetClass="entr" presetSubtype="16"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par>
                                    <p:cTn id="58" presetID="2" presetClass="entr" presetSubtype="2" accel="43300" decel="5660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300" fill="hold"/>
                                            <p:tgtEl>
                                              <p:spTgt spid="52"/>
                                            </p:tgtEl>
                                            <p:attrNameLst>
                                              <p:attrName>ppt_x</p:attrName>
                                            </p:attrNameLst>
                                          </p:cBhvr>
                                          <p:tavLst>
                                            <p:tav tm="0">
                                              <p:val>
                                                <p:strVal val="1+#ppt_w/2"/>
                                              </p:val>
                                            </p:tav>
                                            <p:tav tm="100000">
                                              <p:val>
                                                <p:strVal val="#ppt_x"/>
                                              </p:val>
                                            </p:tav>
                                          </p:tavLst>
                                        </p:anim>
                                        <p:anim calcmode="lin" valueType="num">
                                          <p:cBhvr additive="base">
                                            <p:cTn id="61" dur="300" fill="hold"/>
                                            <p:tgtEl>
                                              <p:spTgt spid="52"/>
                                            </p:tgtEl>
                                            <p:attrNameLst>
                                              <p:attrName>ppt_y</p:attrName>
                                            </p:attrNameLst>
                                          </p:cBhvr>
                                          <p:tavLst>
                                            <p:tav tm="0">
                                              <p:val>
                                                <p:strVal val="#ppt_y"/>
                                              </p:val>
                                            </p:tav>
                                            <p:tav tm="100000">
                                              <p:val>
                                                <p:strVal val="#ppt_y"/>
                                              </p:val>
                                            </p:tav>
                                          </p:tavLst>
                                        </p:anim>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wipe(left)">
                                          <p:cBhvr>
                                            <p:cTn id="65" dur="500"/>
                                            <p:tgtEl>
                                              <p:spTgt spid="64"/>
                                            </p:tgtEl>
                                          </p:cBhvr>
                                        </p:animEffect>
                                      </p:childTnLst>
                                    </p:cTn>
                                  </p:par>
                                  <p:par>
                                    <p:cTn id="66" presetID="53" presetClass="entr" presetSubtype="16"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cTn>
                                  </p:par>
                                  <p:par>
                                    <p:cTn id="71" presetID="2" presetClass="entr" presetSubtype="2" accel="43300" decel="5660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anim calcmode="lin" valueType="num">
                                          <p:cBhvr additive="base">
                                            <p:cTn id="73" dur="300" fill="hold"/>
                                            <p:tgtEl>
                                              <p:spTgt spid="61"/>
                                            </p:tgtEl>
                                            <p:attrNameLst>
                                              <p:attrName>ppt_x</p:attrName>
                                            </p:attrNameLst>
                                          </p:cBhvr>
                                          <p:tavLst>
                                            <p:tav tm="0">
                                              <p:val>
                                                <p:strVal val="1+#ppt_w/2"/>
                                              </p:val>
                                            </p:tav>
                                            <p:tav tm="100000">
                                              <p:val>
                                                <p:strVal val="#ppt_x"/>
                                              </p:val>
                                            </p:tav>
                                          </p:tavLst>
                                        </p:anim>
                                        <p:anim calcmode="lin" valueType="num">
                                          <p:cBhvr additive="base">
                                            <p:cTn id="74" dur="3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46" grpId="0"/>
          <p:bldP spid="55"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2" presetClass="entr" presetSubtype="2" accel="43300" decel="5660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300" fill="hold"/>
                                            <p:tgtEl>
                                              <p:spTgt spid="21"/>
                                            </p:tgtEl>
                                            <p:attrNameLst>
                                              <p:attrName>ppt_x</p:attrName>
                                            </p:attrNameLst>
                                          </p:cBhvr>
                                          <p:tavLst>
                                            <p:tav tm="0">
                                              <p:val>
                                                <p:strVal val="1+#ppt_w/2"/>
                                              </p:val>
                                            </p:tav>
                                            <p:tav tm="100000">
                                              <p:val>
                                                <p:strVal val="#ppt_x"/>
                                              </p:val>
                                            </p:tav>
                                          </p:tavLst>
                                        </p:anim>
                                        <p:anim calcmode="lin" valueType="num">
                                          <p:cBhvr additive="base">
                                            <p:cTn id="35" dur="300" fill="hold"/>
                                            <p:tgtEl>
                                              <p:spTgt spid="21"/>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53" presetClass="entr" presetSubtype="16"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par>
                                    <p:cTn id="45" presetID="2" presetClass="entr" presetSubtype="2" accel="43300" decel="5660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300" fill="hold"/>
                                            <p:tgtEl>
                                              <p:spTgt spid="43"/>
                                            </p:tgtEl>
                                            <p:attrNameLst>
                                              <p:attrName>ppt_x</p:attrName>
                                            </p:attrNameLst>
                                          </p:cBhvr>
                                          <p:tavLst>
                                            <p:tav tm="0">
                                              <p:val>
                                                <p:strVal val="1+#ppt_w/2"/>
                                              </p:val>
                                            </p:tav>
                                            <p:tav tm="100000">
                                              <p:val>
                                                <p:strVal val="#ppt_x"/>
                                              </p:val>
                                            </p:tav>
                                          </p:tavLst>
                                        </p:anim>
                                        <p:anim calcmode="lin" valueType="num">
                                          <p:cBhvr additive="base">
                                            <p:cTn id="48" dur="300" fill="hold"/>
                                            <p:tgtEl>
                                              <p:spTgt spid="43"/>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par>
                                    <p:cTn id="53" presetID="53" presetClass="entr" presetSubtype="16"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par>
                                    <p:cTn id="58" presetID="2" presetClass="entr" presetSubtype="2" accel="43300" decel="5660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300" fill="hold"/>
                                            <p:tgtEl>
                                              <p:spTgt spid="52"/>
                                            </p:tgtEl>
                                            <p:attrNameLst>
                                              <p:attrName>ppt_x</p:attrName>
                                            </p:attrNameLst>
                                          </p:cBhvr>
                                          <p:tavLst>
                                            <p:tav tm="0">
                                              <p:val>
                                                <p:strVal val="1+#ppt_w/2"/>
                                              </p:val>
                                            </p:tav>
                                            <p:tav tm="100000">
                                              <p:val>
                                                <p:strVal val="#ppt_x"/>
                                              </p:val>
                                            </p:tav>
                                          </p:tavLst>
                                        </p:anim>
                                        <p:anim calcmode="lin" valueType="num">
                                          <p:cBhvr additive="base">
                                            <p:cTn id="61" dur="300" fill="hold"/>
                                            <p:tgtEl>
                                              <p:spTgt spid="52"/>
                                            </p:tgtEl>
                                            <p:attrNameLst>
                                              <p:attrName>ppt_y</p:attrName>
                                            </p:attrNameLst>
                                          </p:cBhvr>
                                          <p:tavLst>
                                            <p:tav tm="0">
                                              <p:val>
                                                <p:strVal val="#ppt_y"/>
                                              </p:val>
                                            </p:tav>
                                            <p:tav tm="100000">
                                              <p:val>
                                                <p:strVal val="#ppt_y"/>
                                              </p:val>
                                            </p:tav>
                                          </p:tavLst>
                                        </p:anim>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wipe(left)">
                                          <p:cBhvr>
                                            <p:cTn id="65" dur="500"/>
                                            <p:tgtEl>
                                              <p:spTgt spid="64"/>
                                            </p:tgtEl>
                                          </p:cBhvr>
                                        </p:animEffect>
                                      </p:childTnLst>
                                    </p:cTn>
                                  </p:par>
                                  <p:par>
                                    <p:cTn id="66" presetID="53" presetClass="entr" presetSubtype="16"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cTn>
                                  </p:par>
                                  <p:par>
                                    <p:cTn id="71" presetID="2" presetClass="entr" presetSubtype="2" accel="43300" decel="5660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anim calcmode="lin" valueType="num">
                                          <p:cBhvr additive="base">
                                            <p:cTn id="73" dur="300" fill="hold"/>
                                            <p:tgtEl>
                                              <p:spTgt spid="61"/>
                                            </p:tgtEl>
                                            <p:attrNameLst>
                                              <p:attrName>ppt_x</p:attrName>
                                            </p:attrNameLst>
                                          </p:cBhvr>
                                          <p:tavLst>
                                            <p:tav tm="0">
                                              <p:val>
                                                <p:strVal val="1+#ppt_w/2"/>
                                              </p:val>
                                            </p:tav>
                                            <p:tav tm="100000">
                                              <p:val>
                                                <p:strVal val="#ppt_x"/>
                                              </p:val>
                                            </p:tav>
                                          </p:tavLst>
                                        </p:anim>
                                        <p:anim calcmode="lin" valueType="num">
                                          <p:cBhvr additive="base">
                                            <p:cTn id="74" dur="3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46" grpId="0"/>
          <p:bldP spid="55" grpId="0"/>
          <p:bldP spid="6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平行四边形 2"/>
          <p:cNvSpPr/>
          <p:nvPr/>
        </p:nvSpPr>
        <p:spPr>
          <a:xfrm>
            <a:off x="1303882" y="139703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p:cNvSpPr/>
          <p:nvPr/>
        </p:nvSpPr>
        <p:spPr>
          <a:xfrm>
            <a:off x="1635056" y="1450195"/>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依靠创新推动实体经济高质量发展，培育壮大新动能</a:t>
            </a:r>
          </a:p>
        </p:txBody>
      </p:sp>
      <p:grpSp>
        <p:nvGrpSpPr>
          <p:cNvPr id="5" name="组合 4"/>
          <p:cNvGrpSpPr/>
          <p:nvPr/>
        </p:nvGrpSpPr>
        <p:grpSpPr>
          <a:xfrm>
            <a:off x="794280" y="1276859"/>
            <a:ext cx="800597" cy="853392"/>
            <a:chOff x="484864" y="418745"/>
            <a:chExt cx="800597" cy="853392"/>
          </a:xfrm>
        </p:grpSpPr>
        <p:grpSp>
          <p:nvGrpSpPr>
            <p:cNvPr id="6" name="组合 5"/>
            <p:cNvGrpSpPr/>
            <p:nvPr/>
          </p:nvGrpSpPr>
          <p:grpSpPr>
            <a:xfrm>
              <a:off x="484864" y="418745"/>
              <a:ext cx="800597" cy="853392"/>
              <a:chOff x="3835400" y="1789113"/>
              <a:chExt cx="1468438" cy="1565275"/>
            </a:xfrm>
          </p:grpSpPr>
          <p:sp>
            <p:nvSpPr>
              <p:cNvPr id="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03</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21" name="Aitds3"/>
          <p:cNvGrpSpPr/>
          <p:nvPr/>
        </p:nvGrpSpPr>
        <p:grpSpPr>
          <a:xfrm>
            <a:off x="1689482" y="3104371"/>
            <a:ext cx="6713562" cy="369324"/>
            <a:chOff x="-1242360" y="2455854"/>
            <a:chExt cx="1090810" cy="1926729"/>
          </a:xfrm>
        </p:grpSpPr>
        <p:sp>
          <p:nvSpPr>
            <p:cNvPr id="2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2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Aitds4"/>
          <p:cNvSpPr/>
          <p:nvPr/>
        </p:nvSpPr>
        <p:spPr>
          <a:xfrm>
            <a:off x="1616143" y="2577077"/>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提升科技创新能力</a:t>
            </a:r>
          </a:p>
        </p:txBody>
      </p:sp>
      <p:grpSp>
        <p:nvGrpSpPr>
          <p:cNvPr id="25" name="Aitds12"/>
          <p:cNvGrpSpPr/>
          <p:nvPr/>
        </p:nvGrpSpPr>
        <p:grpSpPr>
          <a:xfrm>
            <a:off x="8086875" y="2891914"/>
            <a:ext cx="475204" cy="475204"/>
            <a:chOff x="1417067" y="4277724"/>
            <a:chExt cx="657499" cy="657499"/>
          </a:xfrm>
        </p:grpSpPr>
        <p:grpSp>
          <p:nvGrpSpPr>
            <p:cNvPr id="26" name="组合 2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 name="Aitds3"/>
          <p:cNvGrpSpPr/>
          <p:nvPr/>
        </p:nvGrpSpPr>
        <p:grpSpPr>
          <a:xfrm>
            <a:off x="1689482" y="4175161"/>
            <a:ext cx="6713562" cy="369324"/>
            <a:chOff x="-1242360" y="2455854"/>
            <a:chExt cx="1090810" cy="1926729"/>
          </a:xfrm>
        </p:grpSpPr>
        <p:sp>
          <p:nvSpPr>
            <p:cNvPr id="48"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49"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0" name="Aitds4"/>
          <p:cNvSpPr/>
          <p:nvPr/>
        </p:nvSpPr>
        <p:spPr>
          <a:xfrm>
            <a:off x="1616143" y="3647867"/>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运用市场化机制激励企业创新</a:t>
            </a:r>
          </a:p>
        </p:txBody>
      </p:sp>
      <p:grpSp>
        <p:nvGrpSpPr>
          <p:cNvPr id="51" name="Aitds12"/>
          <p:cNvGrpSpPr/>
          <p:nvPr/>
        </p:nvGrpSpPr>
        <p:grpSpPr>
          <a:xfrm>
            <a:off x="8086875" y="3962704"/>
            <a:ext cx="475204" cy="475204"/>
            <a:chOff x="1417067" y="4277724"/>
            <a:chExt cx="657499" cy="657499"/>
          </a:xfrm>
        </p:grpSpPr>
        <p:grpSp>
          <p:nvGrpSpPr>
            <p:cNvPr id="52" name="组合 51"/>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3"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6" name="Aitds3"/>
          <p:cNvGrpSpPr/>
          <p:nvPr/>
        </p:nvGrpSpPr>
        <p:grpSpPr>
          <a:xfrm>
            <a:off x="1689482" y="5298644"/>
            <a:ext cx="6713562" cy="369324"/>
            <a:chOff x="-1242360" y="2455854"/>
            <a:chExt cx="1090810" cy="1926729"/>
          </a:xfrm>
        </p:grpSpPr>
        <p:sp>
          <p:nvSpPr>
            <p:cNvPr id="57"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58"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9" name="Aitds4"/>
          <p:cNvSpPr/>
          <p:nvPr/>
        </p:nvSpPr>
        <p:spPr>
          <a:xfrm>
            <a:off x="1616143" y="4771350"/>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优化和稳定产业链供应链</a:t>
            </a:r>
          </a:p>
        </p:txBody>
      </p:sp>
      <p:grpSp>
        <p:nvGrpSpPr>
          <p:cNvPr id="60" name="Aitds12"/>
          <p:cNvGrpSpPr/>
          <p:nvPr/>
        </p:nvGrpSpPr>
        <p:grpSpPr>
          <a:xfrm>
            <a:off x="8086875" y="5086187"/>
            <a:ext cx="475204" cy="475204"/>
            <a:chOff x="1417067" y="4277724"/>
            <a:chExt cx="657499" cy="657499"/>
          </a:xfrm>
        </p:grpSpPr>
        <p:grpSp>
          <p:nvGrpSpPr>
            <p:cNvPr id="61" name="组合 60"/>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2"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5" name="图形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2135" y="3042995"/>
            <a:ext cx="2852738" cy="24509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par>
                                    <p:cTn id="35" presetID="53" presetClass="entr" presetSubtype="16"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300" fill="hold"/>
                                            <p:tgtEl>
                                              <p:spTgt spid="45"/>
                                            </p:tgtEl>
                                            <p:attrNameLst>
                                              <p:attrName>ppt_x</p:attrName>
                                            </p:attrNameLst>
                                          </p:cBhvr>
                                          <p:tavLst>
                                            <p:tav tm="0">
                                              <p:val>
                                                <p:strVal val="1+#ppt_w/2"/>
                                              </p:val>
                                            </p:tav>
                                            <p:tav tm="100000">
                                              <p:val>
                                                <p:strVal val="#ppt_x"/>
                                              </p:val>
                                            </p:tav>
                                          </p:tavLst>
                                        </p:anim>
                                        <p:anim calcmode="lin" valueType="num">
                                          <p:cBhvr additive="base">
                                            <p:cTn id="43" dur="300" fill="hold"/>
                                            <p:tgtEl>
                                              <p:spTgt spid="45"/>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0"/>
                                            <p:tgtEl>
                                              <p:spTgt spid="59"/>
                                            </p:tgtEl>
                                          </p:cBhvr>
                                        </p:animEffect>
                                      </p:childTnLst>
                                    </p:cTn>
                                  </p:par>
                                  <p:par>
                                    <p:cTn id="48" presetID="53" presetClass="entr" presetSubtype="16"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500" fill="hold"/>
                                            <p:tgtEl>
                                              <p:spTgt spid="60"/>
                                            </p:tgtEl>
                                            <p:attrNameLst>
                                              <p:attrName>ppt_w</p:attrName>
                                            </p:attrNameLst>
                                          </p:cBhvr>
                                          <p:tavLst>
                                            <p:tav tm="0">
                                              <p:val>
                                                <p:fltVal val="0"/>
                                              </p:val>
                                            </p:tav>
                                            <p:tav tm="100000">
                                              <p:val>
                                                <p:strVal val="#ppt_w"/>
                                              </p:val>
                                            </p:tav>
                                          </p:tavLst>
                                        </p:anim>
                                        <p:anim calcmode="lin" valueType="num">
                                          <p:cBhvr>
                                            <p:cTn id="51" dur="500" fill="hold"/>
                                            <p:tgtEl>
                                              <p:spTgt spid="60"/>
                                            </p:tgtEl>
                                            <p:attrNameLst>
                                              <p:attrName>ppt_h</p:attrName>
                                            </p:attrNameLst>
                                          </p:cBhvr>
                                          <p:tavLst>
                                            <p:tav tm="0">
                                              <p:val>
                                                <p:fltVal val="0"/>
                                              </p:val>
                                            </p:tav>
                                            <p:tav tm="100000">
                                              <p:val>
                                                <p:strVal val="#ppt_h"/>
                                              </p:val>
                                            </p:tav>
                                          </p:tavLst>
                                        </p:anim>
                                        <p:animEffect transition="in" filter="fade">
                                          <p:cBhvr>
                                            <p:cTn id="52" dur="500"/>
                                            <p:tgtEl>
                                              <p:spTgt spid="60"/>
                                            </p:tgtEl>
                                          </p:cBhvr>
                                        </p:animEffect>
                                      </p:childTnLst>
                                    </p:cTn>
                                  </p:par>
                                  <p:par>
                                    <p:cTn id="53" presetID="2" presetClass="entr" presetSubtype="2" accel="43300" decel="5660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300" fill="hold"/>
                                            <p:tgtEl>
                                              <p:spTgt spid="56"/>
                                            </p:tgtEl>
                                            <p:attrNameLst>
                                              <p:attrName>ppt_x</p:attrName>
                                            </p:attrNameLst>
                                          </p:cBhvr>
                                          <p:tavLst>
                                            <p:tav tm="0">
                                              <p:val>
                                                <p:strVal val="1+#ppt_w/2"/>
                                              </p:val>
                                            </p:tav>
                                            <p:tav tm="100000">
                                              <p:val>
                                                <p:strVal val="#ppt_x"/>
                                              </p:val>
                                            </p:tav>
                                          </p:tavLst>
                                        </p:anim>
                                        <p:anim calcmode="lin" valueType="num">
                                          <p:cBhvr additive="base">
                                            <p:cTn id="56" dur="300" fill="hold"/>
                                            <p:tgtEl>
                                              <p:spTgt spid="56"/>
                                            </p:tgtEl>
                                            <p:attrNameLst>
                                              <p:attrName>ppt_y</p:attrName>
                                            </p:attrNameLst>
                                          </p:cBhvr>
                                          <p:tavLst>
                                            <p:tav tm="0">
                                              <p:val>
                                                <p:strVal val="#ppt_y"/>
                                              </p:val>
                                            </p:tav>
                                            <p:tav tm="100000">
                                              <p:val>
                                                <p:strVal val="#ppt_y"/>
                                              </p:val>
                                            </p:tav>
                                          </p:tavLst>
                                        </p:anim>
                                      </p:childTnLst>
                                    </p:cTn>
                                  </p:par>
                                </p:childTnLst>
                              </p:cTn>
                            </p:par>
                            <p:par>
                              <p:cTn id="57" fill="hold">
                                <p:stCondLst>
                                  <p:cond delay="4000"/>
                                </p:stCondLst>
                                <p:childTnLst>
                                  <p:par>
                                    <p:cTn id="58" presetID="2" presetClass="entr" presetSubtype="4" fill="hold" nodeType="afterEffect" p14:presetBounceEnd="34000">
                                      <p:stCondLst>
                                        <p:cond delay="0"/>
                                      </p:stCondLst>
                                      <p:childTnLst>
                                        <p:set>
                                          <p:cBhvr>
                                            <p:cTn id="59" dur="1" fill="hold">
                                              <p:stCondLst>
                                                <p:cond delay="0"/>
                                              </p:stCondLst>
                                            </p:cTn>
                                            <p:tgtEl>
                                              <p:spTgt spid="65"/>
                                            </p:tgtEl>
                                            <p:attrNameLst>
                                              <p:attrName>style.visibility</p:attrName>
                                            </p:attrNameLst>
                                          </p:cBhvr>
                                          <p:to>
                                            <p:strVal val="visible"/>
                                          </p:to>
                                        </p:set>
                                        <p:anim calcmode="lin" valueType="num" p14:bounceEnd="34000">
                                          <p:cBhvr additive="base">
                                            <p:cTn id="60" dur="500" fill="hold"/>
                                            <p:tgtEl>
                                              <p:spTgt spid="65"/>
                                            </p:tgtEl>
                                            <p:attrNameLst>
                                              <p:attrName>ppt_x</p:attrName>
                                            </p:attrNameLst>
                                          </p:cBhvr>
                                          <p:tavLst>
                                            <p:tav tm="0">
                                              <p:val>
                                                <p:strVal val="#ppt_x"/>
                                              </p:val>
                                            </p:tav>
                                            <p:tav tm="100000">
                                              <p:val>
                                                <p:strVal val="#ppt_x"/>
                                              </p:val>
                                            </p:tav>
                                          </p:tavLst>
                                        </p:anim>
                                        <p:anim calcmode="lin" valueType="num" p14:bounceEnd="34000">
                                          <p:cBhvr additive="base">
                                            <p:cTn id="6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50"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par>
                                    <p:cTn id="35" presetID="53" presetClass="entr" presetSubtype="16"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300" fill="hold"/>
                                            <p:tgtEl>
                                              <p:spTgt spid="45"/>
                                            </p:tgtEl>
                                            <p:attrNameLst>
                                              <p:attrName>ppt_x</p:attrName>
                                            </p:attrNameLst>
                                          </p:cBhvr>
                                          <p:tavLst>
                                            <p:tav tm="0">
                                              <p:val>
                                                <p:strVal val="1+#ppt_w/2"/>
                                              </p:val>
                                            </p:tav>
                                            <p:tav tm="100000">
                                              <p:val>
                                                <p:strVal val="#ppt_x"/>
                                              </p:val>
                                            </p:tav>
                                          </p:tavLst>
                                        </p:anim>
                                        <p:anim calcmode="lin" valueType="num">
                                          <p:cBhvr additive="base">
                                            <p:cTn id="43" dur="300" fill="hold"/>
                                            <p:tgtEl>
                                              <p:spTgt spid="45"/>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0"/>
                                            <p:tgtEl>
                                              <p:spTgt spid="59"/>
                                            </p:tgtEl>
                                          </p:cBhvr>
                                        </p:animEffect>
                                      </p:childTnLst>
                                    </p:cTn>
                                  </p:par>
                                  <p:par>
                                    <p:cTn id="48" presetID="53" presetClass="entr" presetSubtype="16"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500" fill="hold"/>
                                            <p:tgtEl>
                                              <p:spTgt spid="60"/>
                                            </p:tgtEl>
                                            <p:attrNameLst>
                                              <p:attrName>ppt_w</p:attrName>
                                            </p:attrNameLst>
                                          </p:cBhvr>
                                          <p:tavLst>
                                            <p:tav tm="0">
                                              <p:val>
                                                <p:fltVal val="0"/>
                                              </p:val>
                                            </p:tav>
                                            <p:tav tm="100000">
                                              <p:val>
                                                <p:strVal val="#ppt_w"/>
                                              </p:val>
                                            </p:tav>
                                          </p:tavLst>
                                        </p:anim>
                                        <p:anim calcmode="lin" valueType="num">
                                          <p:cBhvr>
                                            <p:cTn id="51" dur="500" fill="hold"/>
                                            <p:tgtEl>
                                              <p:spTgt spid="60"/>
                                            </p:tgtEl>
                                            <p:attrNameLst>
                                              <p:attrName>ppt_h</p:attrName>
                                            </p:attrNameLst>
                                          </p:cBhvr>
                                          <p:tavLst>
                                            <p:tav tm="0">
                                              <p:val>
                                                <p:fltVal val="0"/>
                                              </p:val>
                                            </p:tav>
                                            <p:tav tm="100000">
                                              <p:val>
                                                <p:strVal val="#ppt_h"/>
                                              </p:val>
                                            </p:tav>
                                          </p:tavLst>
                                        </p:anim>
                                        <p:animEffect transition="in" filter="fade">
                                          <p:cBhvr>
                                            <p:cTn id="52" dur="500"/>
                                            <p:tgtEl>
                                              <p:spTgt spid="60"/>
                                            </p:tgtEl>
                                          </p:cBhvr>
                                        </p:animEffect>
                                      </p:childTnLst>
                                    </p:cTn>
                                  </p:par>
                                  <p:par>
                                    <p:cTn id="53" presetID="2" presetClass="entr" presetSubtype="2" accel="43300" decel="5660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300" fill="hold"/>
                                            <p:tgtEl>
                                              <p:spTgt spid="56"/>
                                            </p:tgtEl>
                                            <p:attrNameLst>
                                              <p:attrName>ppt_x</p:attrName>
                                            </p:attrNameLst>
                                          </p:cBhvr>
                                          <p:tavLst>
                                            <p:tav tm="0">
                                              <p:val>
                                                <p:strVal val="1+#ppt_w/2"/>
                                              </p:val>
                                            </p:tav>
                                            <p:tav tm="100000">
                                              <p:val>
                                                <p:strVal val="#ppt_x"/>
                                              </p:val>
                                            </p:tav>
                                          </p:tavLst>
                                        </p:anim>
                                        <p:anim calcmode="lin" valueType="num">
                                          <p:cBhvr additive="base">
                                            <p:cTn id="56" dur="300" fill="hold"/>
                                            <p:tgtEl>
                                              <p:spTgt spid="56"/>
                                            </p:tgtEl>
                                            <p:attrNameLst>
                                              <p:attrName>ppt_y</p:attrName>
                                            </p:attrNameLst>
                                          </p:cBhvr>
                                          <p:tavLst>
                                            <p:tav tm="0">
                                              <p:val>
                                                <p:strVal val="#ppt_y"/>
                                              </p:val>
                                            </p:tav>
                                            <p:tav tm="100000">
                                              <p:val>
                                                <p:strVal val="#ppt_y"/>
                                              </p:val>
                                            </p:tav>
                                          </p:tavLst>
                                        </p:anim>
                                      </p:childTnLst>
                                    </p:cTn>
                                  </p:par>
                                </p:childTnLst>
                              </p:cTn>
                            </p:par>
                            <p:par>
                              <p:cTn id="57" fill="hold">
                                <p:stCondLst>
                                  <p:cond delay="4000"/>
                                </p:stCondLst>
                                <p:childTnLst>
                                  <p:par>
                                    <p:cTn id="58" presetID="2" presetClass="entr" presetSubtype="4" fill="hold" nodeType="afterEffect">
                                      <p:stCondLst>
                                        <p:cond delay="0"/>
                                      </p:stCondLst>
                                      <p:childTnLst>
                                        <p:set>
                                          <p:cBhvr>
                                            <p:cTn id="59" dur="1" fill="hold">
                                              <p:stCondLst>
                                                <p:cond delay="0"/>
                                              </p:stCondLst>
                                            </p:cTn>
                                            <p:tgtEl>
                                              <p:spTgt spid="65"/>
                                            </p:tgtEl>
                                            <p:attrNameLst>
                                              <p:attrName>style.visibility</p:attrName>
                                            </p:attrNameLst>
                                          </p:cBhvr>
                                          <p:to>
                                            <p:strVal val="visible"/>
                                          </p:to>
                                        </p:set>
                                        <p:anim calcmode="lin" valueType="num">
                                          <p:cBhvr additive="base">
                                            <p:cTn id="60" dur="500" fill="hold"/>
                                            <p:tgtEl>
                                              <p:spTgt spid="65"/>
                                            </p:tgtEl>
                                            <p:attrNameLst>
                                              <p:attrName>ppt_x</p:attrName>
                                            </p:attrNameLst>
                                          </p:cBhvr>
                                          <p:tavLst>
                                            <p:tav tm="0">
                                              <p:val>
                                                <p:strVal val="#ppt_x"/>
                                              </p:val>
                                            </p:tav>
                                            <p:tav tm="100000">
                                              <p:val>
                                                <p:strVal val="#ppt_x"/>
                                              </p:val>
                                            </p:tav>
                                          </p:tavLst>
                                        </p:anim>
                                        <p:anim calcmode="lin" valueType="num">
                                          <p:cBhvr additive="base">
                                            <p:cTn id="6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50" grpId="0"/>
          <p:bldP spid="5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平行四边形 2"/>
          <p:cNvSpPr/>
          <p:nvPr/>
        </p:nvSpPr>
        <p:spPr>
          <a:xfrm>
            <a:off x="1303882" y="1333233"/>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p:cNvSpPr/>
          <p:nvPr/>
        </p:nvSpPr>
        <p:spPr>
          <a:xfrm>
            <a:off x="1635056" y="1386398"/>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坚持扩大内需这个战略基点，充分挖掘国内市场潜力</a:t>
            </a:r>
          </a:p>
        </p:txBody>
      </p:sp>
      <p:grpSp>
        <p:nvGrpSpPr>
          <p:cNvPr id="5" name="组合 4"/>
          <p:cNvGrpSpPr/>
          <p:nvPr/>
        </p:nvGrpSpPr>
        <p:grpSpPr>
          <a:xfrm>
            <a:off x="794280" y="1213062"/>
            <a:ext cx="800597" cy="853392"/>
            <a:chOff x="484864" y="418745"/>
            <a:chExt cx="800597" cy="853392"/>
          </a:xfrm>
        </p:grpSpPr>
        <p:grpSp>
          <p:nvGrpSpPr>
            <p:cNvPr id="6" name="组合 5"/>
            <p:cNvGrpSpPr/>
            <p:nvPr/>
          </p:nvGrpSpPr>
          <p:grpSpPr>
            <a:xfrm>
              <a:off x="484864" y="418745"/>
              <a:ext cx="800597" cy="853392"/>
              <a:chOff x="3835400" y="1789113"/>
              <a:chExt cx="1468438" cy="1565275"/>
            </a:xfrm>
          </p:grpSpPr>
          <p:sp>
            <p:nvSpPr>
              <p:cNvPr id="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04</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21" name="Aitds3"/>
          <p:cNvGrpSpPr/>
          <p:nvPr/>
        </p:nvGrpSpPr>
        <p:grpSpPr>
          <a:xfrm>
            <a:off x="1689482" y="2508941"/>
            <a:ext cx="6713562" cy="369324"/>
            <a:chOff x="-1242360" y="2455854"/>
            <a:chExt cx="1090810" cy="1926729"/>
          </a:xfrm>
        </p:grpSpPr>
        <p:sp>
          <p:nvSpPr>
            <p:cNvPr id="2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2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Aitds4"/>
          <p:cNvSpPr/>
          <p:nvPr/>
        </p:nvSpPr>
        <p:spPr>
          <a:xfrm>
            <a:off x="1616143" y="1981647"/>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稳定和扩大消费</a:t>
            </a:r>
          </a:p>
        </p:txBody>
      </p:sp>
      <p:grpSp>
        <p:nvGrpSpPr>
          <p:cNvPr id="25" name="Aitds12"/>
          <p:cNvGrpSpPr/>
          <p:nvPr/>
        </p:nvGrpSpPr>
        <p:grpSpPr>
          <a:xfrm>
            <a:off x="8086875" y="2296484"/>
            <a:ext cx="475204" cy="475204"/>
            <a:chOff x="1417067" y="4277724"/>
            <a:chExt cx="657499" cy="657499"/>
          </a:xfrm>
        </p:grpSpPr>
        <p:grpSp>
          <p:nvGrpSpPr>
            <p:cNvPr id="26" name="组合 2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Aitds3"/>
          <p:cNvGrpSpPr/>
          <p:nvPr/>
        </p:nvGrpSpPr>
        <p:grpSpPr>
          <a:xfrm>
            <a:off x="1689482" y="3186341"/>
            <a:ext cx="6713562" cy="369324"/>
            <a:chOff x="-1242360" y="2455854"/>
            <a:chExt cx="1090810" cy="1926729"/>
          </a:xfrm>
        </p:grpSpPr>
        <p:sp>
          <p:nvSpPr>
            <p:cNvPr id="44"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45"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Aitds4"/>
          <p:cNvSpPr/>
          <p:nvPr/>
        </p:nvSpPr>
        <p:spPr>
          <a:xfrm>
            <a:off x="1616143" y="2659047"/>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扩大有效投资</a:t>
            </a:r>
          </a:p>
        </p:txBody>
      </p:sp>
      <p:grpSp>
        <p:nvGrpSpPr>
          <p:cNvPr id="47" name="Aitds12"/>
          <p:cNvGrpSpPr/>
          <p:nvPr/>
        </p:nvGrpSpPr>
        <p:grpSpPr>
          <a:xfrm>
            <a:off x="8086875" y="2973884"/>
            <a:ext cx="475204" cy="475204"/>
            <a:chOff x="1417067" y="4277724"/>
            <a:chExt cx="657499" cy="657499"/>
          </a:xfrm>
        </p:grpSpPr>
        <p:grpSp>
          <p:nvGrpSpPr>
            <p:cNvPr id="48" name="组合 4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0"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9"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2" name="平行四边形 51"/>
          <p:cNvSpPr/>
          <p:nvPr/>
        </p:nvSpPr>
        <p:spPr>
          <a:xfrm>
            <a:off x="1303882" y="355623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3" name="矩形 52"/>
          <p:cNvSpPr/>
          <p:nvPr/>
        </p:nvSpPr>
        <p:spPr>
          <a:xfrm>
            <a:off x="1635056" y="3609395"/>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全面实施乡村振兴战略，促进农业稳定发展和农民增收</a:t>
            </a:r>
          </a:p>
        </p:txBody>
      </p:sp>
      <p:grpSp>
        <p:nvGrpSpPr>
          <p:cNvPr id="54" name="组合 53"/>
          <p:cNvGrpSpPr/>
          <p:nvPr/>
        </p:nvGrpSpPr>
        <p:grpSpPr>
          <a:xfrm>
            <a:off x="794280" y="3436059"/>
            <a:ext cx="800597" cy="853392"/>
            <a:chOff x="484864" y="418745"/>
            <a:chExt cx="800597" cy="853392"/>
          </a:xfrm>
        </p:grpSpPr>
        <p:grpSp>
          <p:nvGrpSpPr>
            <p:cNvPr id="55" name="组合 54"/>
            <p:cNvGrpSpPr/>
            <p:nvPr/>
          </p:nvGrpSpPr>
          <p:grpSpPr>
            <a:xfrm>
              <a:off x="484864" y="418745"/>
              <a:ext cx="800597" cy="853392"/>
              <a:chOff x="3835400" y="1789113"/>
              <a:chExt cx="1468438" cy="1565275"/>
            </a:xfrm>
          </p:grpSpPr>
          <p:sp>
            <p:nvSpPr>
              <p:cNvPr id="57"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8"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59"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0"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1"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2"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3"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4"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5"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6"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7"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8"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69"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56"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05</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70" name="Aitds3"/>
          <p:cNvGrpSpPr/>
          <p:nvPr/>
        </p:nvGrpSpPr>
        <p:grpSpPr>
          <a:xfrm>
            <a:off x="1689482" y="4721308"/>
            <a:ext cx="6713562" cy="369324"/>
            <a:chOff x="-1242360" y="2455854"/>
            <a:chExt cx="1090810" cy="1926729"/>
          </a:xfrm>
        </p:grpSpPr>
        <p:sp>
          <p:nvSpPr>
            <p:cNvPr id="71"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72"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3" name="Aitds4"/>
          <p:cNvSpPr/>
          <p:nvPr/>
        </p:nvSpPr>
        <p:spPr>
          <a:xfrm>
            <a:off x="1616143" y="4236546"/>
            <a:ext cx="7113187" cy="477054"/>
          </a:xfrm>
          <a:prstGeom prst="rect">
            <a:avLst/>
          </a:prstGeom>
          <a:noFill/>
        </p:spPr>
        <p:txBody>
          <a:bodyPr wrap="square" rtlCol="0">
            <a:spAutoFit/>
          </a:bodyPr>
          <a:lstStyle/>
          <a:p>
            <a:r>
              <a:rPr kumimoji="1" lang="zh-CN" altLang="en-US" sz="2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做好巩固拓展脱贫攻坚成果同乡村振兴有效衔接</a:t>
            </a:r>
          </a:p>
        </p:txBody>
      </p:sp>
      <p:grpSp>
        <p:nvGrpSpPr>
          <p:cNvPr id="74" name="Aitds12"/>
          <p:cNvGrpSpPr/>
          <p:nvPr/>
        </p:nvGrpSpPr>
        <p:grpSpPr>
          <a:xfrm>
            <a:off x="8086875" y="4508851"/>
            <a:ext cx="475204" cy="475204"/>
            <a:chOff x="1417067" y="4277724"/>
            <a:chExt cx="657499" cy="657499"/>
          </a:xfrm>
        </p:grpSpPr>
        <p:grpSp>
          <p:nvGrpSpPr>
            <p:cNvPr id="75" name="组合 74"/>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77"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6"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9" name="Aitds3"/>
          <p:cNvGrpSpPr/>
          <p:nvPr/>
        </p:nvGrpSpPr>
        <p:grpSpPr>
          <a:xfrm>
            <a:off x="1689482" y="5416721"/>
            <a:ext cx="6713562" cy="369324"/>
            <a:chOff x="-1242360" y="2455854"/>
            <a:chExt cx="1090810" cy="1926729"/>
          </a:xfrm>
        </p:grpSpPr>
        <p:sp>
          <p:nvSpPr>
            <p:cNvPr id="80"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81"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2" name="Aitds4"/>
          <p:cNvSpPr/>
          <p:nvPr/>
        </p:nvSpPr>
        <p:spPr>
          <a:xfrm>
            <a:off x="1616143" y="4889427"/>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提高粮食和重要农产品供给保障能力</a:t>
            </a:r>
          </a:p>
        </p:txBody>
      </p:sp>
      <p:grpSp>
        <p:nvGrpSpPr>
          <p:cNvPr id="83" name="Aitds12"/>
          <p:cNvGrpSpPr/>
          <p:nvPr/>
        </p:nvGrpSpPr>
        <p:grpSpPr>
          <a:xfrm>
            <a:off x="8086875" y="5204264"/>
            <a:ext cx="475204" cy="475204"/>
            <a:chOff x="1417067" y="4277724"/>
            <a:chExt cx="657499" cy="657499"/>
          </a:xfrm>
        </p:grpSpPr>
        <p:grpSp>
          <p:nvGrpSpPr>
            <p:cNvPr id="84" name="组合 8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86"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5"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8" name="Aitds3"/>
          <p:cNvGrpSpPr/>
          <p:nvPr/>
        </p:nvGrpSpPr>
        <p:grpSpPr>
          <a:xfrm>
            <a:off x="1689482" y="6183274"/>
            <a:ext cx="6713562" cy="369324"/>
            <a:chOff x="-1242360" y="2455854"/>
            <a:chExt cx="1090810" cy="1926729"/>
          </a:xfrm>
        </p:grpSpPr>
        <p:sp>
          <p:nvSpPr>
            <p:cNvPr id="89"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90"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1" name="Aitds4"/>
          <p:cNvSpPr/>
          <p:nvPr/>
        </p:nvSpPr>
        <p:spPr>
          <a:xfrm>
            <a:off x="1616143" y="5655980"/>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扎实推进农村改革和乡村建设</a:t>
            </a:r>
          </a:p>
        </p:txBody>
      </p:sp>
      <p:grpSp>
        <p:nvGrpSpPr>
          <p:cNvPr id="92" name="Aitds12"/>
          <p:cNvGrpSpPr/>
          <p:nvPr/>
        </p:nvGrpSpPr>
        <p:grpSpPr>
          <a:xfrm>
            <a:off x="8086875" y="5970817"/>
            <a:ext cx="475204" cy="475204"/>
            <a:chOff x="1417067" y="4277724"/>
            <a:chExt cx="657499" cy="657499"/>
          </a:xfrm>
        </p:grpSpPr>
        <p:grpSp>
          <p:nvGrpSpPr>
            <p:cNvPr id="93" name="组合 9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95"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4"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97" name="Aitds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7603" y="1931815"/>
            <a:ext cx="1546124" cy="1436802"/>
          </a:xfrm>
          <a:prstGeom prst="rect">
            <a:avLst/>
          </a:prstGeom>
        </p:spPr>
      </p:pic>
      <p:grpSp>
        <p:nvGrpSpPr>
          <p:cNvPr id="98" name="Aitds17"/>
          <p:cNvGrpSpPr/>
          <p:nvPr/>
        </p:nvGrpSpPr>
        <p:grpSpPr>
          <a:xfrm>
            <a:off x="9330297" y="4640764"/>
            <a:ext cx="2067299" cy="1594936"/>
            <a:chOff x="7137027" y="3771065"/>
            <a:chExt cx="1022969" cy="789228"/>
          </a:xfrm>
        </p:grpSpPr>
        <p:grpSp>
          <p:nvGrpSpPr>
            <p:cNvPr id="99" name="Group 14"/>
            <p:cNvGrpSpPr>
              <a:grpSpLocks noChangeAspect="1"/>
            </p:cNvGrpSpPr>
            <p:nvPr/>
          </p:nvGrpSpPr>
          <p:grpSpPr bwMode="auto">
            <a:xfrm>
              <a:off x="7137027" y="3771065"/>
              <a:ext cx="877259" cy="758680"/>
              <a:chOff x="4466" y="2240"/>
              <a:chExt cx="762" cy="659"/>
            </a:xfrm>
          </p:grpSpPr>
          <p:sp>
            <p:nvSpPr>
              <p:cNvPr id="105" name="Aitds17-1"/>
              <p:cNvSpPr>
                <a:spLocks noChangeAspect="1" noChangeArrowheads="1" noTextEdit="1"/>
              </p:cNvSpPr>
              <p:nvPr/>
            </p:nvSpPr>
            <p:spPr bwMode="auto">
              <a:xfrm>
                <a:off x="4469" y="2240"/>
                <a:ext cx="759"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6" name="Aitds17-2"/>
              <p:cNvSpPr/>
              <p:nvPr/>
            </p:nvSpPr>
            <p:spPr bwMode="auto">
              <a:xfrm>
                <a:off x="4466" y="2243"/>
                <a:ext cx="660" cy="656"/>
              </a:xfrm>
              <a:custGeom>
                <a:avLst/>
                <a:gdLst>
                  <a:gd name="T0" fmla="*/ 130 w 245"/>
                  <a:gd name="T1" fmla="*/ 224 h 243"/>
                  <a:gd name="T2" fmla="*/ 130 w 245"/>
                  <a:gd name="T3" fmla="*/ 224 h 243"/>
                  <a:gd name="T4" fmla="*/ 130 w 245"/>
                  <a:gd name="T5" fmla="*/ 223 h 243"/>
                  <a:gd name="T6" fmla="*/ 144 w 245"/>
                  <a:gd name="T7" fmla="*/ 166 h 243"/>
                  <a:gd name="T8" fmla="*/ 144 w 245"/>
                  <a:gd name="T9" fmla="*/ 166 h 243"/>
                  <a:gd name="T10" fmla="*/ 149 w 245"/>
                  <a:gd name="T11" fmla="*/ 161 h 243"/>
                  <a:gd name="T12" fmla="*/ 145 w 245"/>
                  <a:gd name="T13" fmla="*/ 161 h 243"/>
                  <a:gd name="T14" fmla="*/ 145 w 245"/>
                  <a:gd name="T15" fmla="*/ 161 h 243"/>
                  <a:gd name="T16" fmla="*/ 142 w 245"/>
                  <a:gd name="T17" fmla="*/ 161 h 243"/>
                  <a:gd name="T18" fmla="*/ 139 w 245"/>
                  <a:gd name="T19" fmla="*/ 161 h 243"/>
                  <a:gd name="T20" fmla="*/ 139 w 245"/>
                  <a:gd name="T21" fmla="*/ 161 h 243"/>
                  <a:gd name="T22" fmla="*/ 112 w 245"/>
                  <a:gd name="T23" fmla="*/ 161 h 243"/>
                  <a:gd name="T24" fmla="*/ 112 w 245"/>
                  <a:gd name="T25" fmla="*/ 222 h 243"/>
                  <a:gd name="T26" fmla="*/ 69 w 245"/>
                  <a:gd name="T27" fmla="*/ 222 h 243"/>
                  <a:gd name="T28" fmla="*/ 69 w 245"/>
                  <a:gd name="T29" fmla="*/ 116 h 243"/>
                  <a:gd name="T30" fmla="*/ 142 w 245"/>
                  <a:gd name="T31" fmla="*/ 44 h 243"/>
                  <a:gd name="T32" fmla="*/ 185 w 245"/>
                  <a:gd name="T33" fmla="*/ 86 h 243"/>
                  <a:gd name="T34" fmla="*/ 204 w 245"/>
                  <a:gd name="T35" fmla="*/ 80 h 243"/>
                  <a:gd name="T36" fmla="*/ 214 w 245"/>
                  <a:gd name="T37" fmla="*/ 80 h 243"/>
                  <a:gd name="T38" fmla="*/ 239 w 245"/>
                  <a:gd name="T39" fmla="*/ 92 h 243"/>
                  <a:gd name="T40" fmla="*/ 245 w 245"/>
                  <a:gd name="T41" fmla="*/ 95 h 243"/>
                  <a:gd name="T42" fmla="*/ 155 w 245"/>
                  <a:gd name="T43" fmla="*/ 6 h 243"/>
                  <a:gd name="T44" fmla="*/ 145 w 245"/>
                  <a:gd name="T45" fmla="*/ 1 h 243"/>
                  <a:gd name="T46" fmla="*/ 145 w 245"/>
                  <a:gd name="T47" fmla="*/ 1 h 243"/>
                  <a:gd name="T48" fmla="*/ 142 w 245"/>
                  <a:gd name="T49" fmla="*/ 0 h 243"/>
                  <a:gd name="T50" fmla="*/ 142 w 245"/>
                  <a:gd name="T51" fmla="*/ 1 h 243"/>
                  <a:gd name="T52" fmla="*/ 142 w 245"/>
                  <a:gd name="T53" fmla="*/ 0 h 243"/>
                  <a:gd name="T54" fmla="*/ 139 w 245"/>
                  <a:gd name="T55" fmla="*/ 1 h 243"/>
                  <a:gd name="T56" fmla="*/ 139 w 245"/>
                  <a:gd name="T57" fmla="*/ 1 h 243"/>
                  <a:gd name="T58" fmla="*/ 129 w 245"/>
                  <a:gd name="T59" fmla="*/ 6 h 243"/>
                  <a:gd name="T60" fmla="*/ 7 w 245"/>
                  <a:gd name="T61" fmla="*/ 126 h 243"/>
                  <a:gd name="T62" fmla="*/ 7 w 245"/>
                  <a:gd name="T63" fmla="*/ 151 h 243"/>
                  <a:gd name="T64" fmla="*/ 20 w 245"/>
                  <a:gd name="T65" fmla="*/ 157 h 243"/>
                  <a:gd name="T66" fmla="*/ 33 w 245"/>
                  <a:gd name="T67" fmla="*/ 151 h 243"/>
                  <a:gd name="T68" fmla="*/ 45 w 245"/>
                  <a:gd name="T69" fmla="*/ 139 h 243"/>
                  <a:gd name="T70" fmla="*/ 45 w 245"/>
                  <a:gd name="T71" fmla="*/ 243 h 243"/>
                  <a:gd name="T72" fmla="*/ 142 w 245"/>
                  <a:gd name="T73" fmla="*/ 243 h 243"/>
                  <a:gd name="T74" fmla="*/ 143 w 245"/>
                  <a:gd name="T75" fmla="*/ 243 h 243"/>
                  <a:gd name="T76" fmla="*/ 139 w 245"/>
                  <a:gd name="T77" fmla="*/ 241 h 243"/>
                  <a:gd name="T78" fmla="*/ 130 w 245"/>
                  <a:gd name="T79" fmla="*/ 22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 h="243">
                    <a:moveTo>
                      <a:pt x="130" y="224"/>
                    </a:moveTo>
                    <a:cubicBezTo>
                      <a:pt x="130" y="224"/>
                      <a:pt x="130" y="224"/>
                      <a:pt x="130" y="224"/>
                    </a:cubicBezTo>
                    <a:cubicBezTo>
                      <a:pt x="130" y="223"/>
                      <a:pt x="130" y="223"/>
                      <a:pt x="130" y="223"/>
                    </a:cubicBezTo>
                    <a:cubicBezTo>
                      <a:pt x="130" y="222"/>
                      <a:pt x="131" y="185"/>
                      <a:pt x="144" y="166"/>
                    </a:cubicBezTo>
                    <a:cubicBezTo>
                      <a:pt x="144" y="166"/>
                      <a:pt x="144" y="166"/>
                      <a:pt x="144" y="166"/>
                    </a:cubicBezTo>
                    <a:cubicBezTo>
                      <a:pt x="145" y="165"/>
                      <a:pt x="147" y="163"/>
                      <a:pt x="149" y="161"/>
                    </a:cubicBezTo>
                    <a:cubicBezTo>
                      <a:pt x="145" y="161"/>
                      <a:pt x="145" y="161"/>
                      <a:pt x="145" y="161"/>
                    </a:cubicBezTo>
                    <a:cubicBezTo>
                      <a:pt x="145" y="161"/>
                      <a:pt x="145" y="161"/>
                      <a:pt x="145" y="161"/>
                    </a:cubicBezTo>
                    <a:cubicBezTo>
                      <a:pt x="142" y="161"/>
                      <a:pt x="142" y="161"/>
                      <a:pt x="142" y="161"/>
                    </a:cubicBezTo>
                    <a:cubicBezTo>
                      <a:pt x="139" y="161"/>
                      <a:pt x="139" y="161"/>
                      <a:pt x="139" y="161"/>
                    </a:cubicBezTo>
                    <a:cubicBezTo>
                      <a:pt x="139" y="161"/>
                      <a:pt x="139" y="161"/>
                      <a:pt x="139" y="161"/>
                    </a:cubicBezTo>
                    <a:cubicBezTo>
                      <a:pt x="112" y="161"/>
                      <a:pt x="112" y="161"/>
                      <a:pt x="112" y="161"/>
                    </a:cubicBezTo>
                    <a:cubicBezTo>
                      <a:pt x="112" y="222"/>
                      <a:pt x="112" y="222"/>
                      <a:pt x="112" y="222"/>
                    </a:cubicBezTo>
                    <a:cubicBezTo>
                      <a:pt x="69" y="222"/>
                      <a:pt x="69" y="222"/>
                      <a:pt x="69" y="222"/>
                    </a:cubicBezTo>
                    <a:cubicBezTo>
                      <a:pt x="69" y="116"/>
                      <a:pt x="69" y="116"/>
                      <a:pt x="69" y="116"/>
                    </a:cubicBezTo>
                    <a:cubicBezTo>
                      <a:pt x="142" y="44"/>
                      <a:pt x="142" y="44"/>
                      <a:pt x="142" y="44"/>
                    </a:cubicBezTo>
                    <a:cubicBezTo>
                      <a:pt x="185" y="86"/>
                      <a:pt x="185" y="86"/>
                      <a:pt x="185" y="86"/>
                    </a:cubicBezTo>
                    <a:cubicBezTo>
                      <a:pt x="190" y="82"/>
                      <a:pt x="197" y="80"/>
                      <a:pt x="204" y="80"/>
                    </a:cubicBezTo>
                    <a:cubicBezTo>
                      <a:pt x="214" y="80"/>
                      <a:pt x="214" y="80"/>
                      <a:pt x="214" y="80"/>
                    </a:cubicBezTo>
                    <a:cubicBezTo>
                      <a:pt x="223" y="80"/>
                      <a:pt x="233" y="85"/>
                      <a:pt x="239" y="92"/>
                    </a:cubicBezTo>
                    <a:cubicBezTo>
                      <a:pt x="241" y="93"/>
                      <a:pt x="243" y="94"/>
                      <a:pt x="245" y="95"/>
                    </a:cubicBezTo>
                    <a:cubicBezTo>
                      <a:pt x="155" y="6"/>
                      <a:pt x="155" y="6"/>
                      <a:pt x="155" y="6"/>
                    </a:cubicBezTo>
                    <a:cubicBezTo>
                      <a:pt x="152" y="3"/>
                      <a:pt x="148" y="1"/>
                      <a:pt x="145" y="1"/>
                    </a:cubicBezTo>
                    <a:cubicBezTo>
                      <a:pt x="145" y="1"/>
                      <a:pt x="145" y="1"/>
                      <a:pt x="145" y="1"/>
                    </a:cubicBezTo>
                    <a:cubicBezTo>
                      <a:pt x="144" y="1"/>
                      <a:pt x="143" y="0"/>
                      <a:pt x="142" y="0"/>
                    </a:cubicBezTo>
                    <a:cubicBezTo>
                      <a:pt x="142" y="0"/>
                      <a:pt x="142" y="1"/>
                      <a:pt x="142" y="1"/>
                    </a:cubicBezTo>
                    <a:cubicBezTo>
                      <a:pt x="142" y="1"/>
                      <a:pt x="142" y="0"/>
                      <a:pt x="142" y="0"/>
                    </a:cubicBezTo>
                    <a:cubicBezTo>
                      <a:pt x="141" y="0"/>
                      <a:pt x="140" y="1"/>
                      <a:pt x="139" y="1"/>
                    </a:cubicBezTo>
                    <a:cubicBezTo>
                      <a:pt x="139" y="1"/>
                      <a:pt x="139" y="1"/>
                      <a:pt x="139" y="1"/>
                    </a:cubicBezTo>
                    <a:cubicBezTo>
                      <a:pt x="135" y="1"/>
                      <a:pt x="132" y="3"/>
                      <a:pt x="129" y="6"/>
                    </a:cubicBezTo>
                    <a:cubicBezTo>
                      <a:pt x="7" y="126"/>
                      <a:pt x="7" y="126"/>
                      <a:pt x="7" y="126"/>
                    </a:cubicBezTo>
                    <a:cubicBezTo>
                      <a:pt x="0" y="133"/>
                      <a:pt x="0" y="144"/>
                      <a:pt x="7" y="151"/>
                    </a:cubicBezTo>
                    <a:cubicBezTo>
                      <a:pt x="11" y="155"/>
                      <a:pt x="15" y="157"/>
                      <a:pt x="20" y="157"/>
                    </a:cubicBezTo>
                    <a:cubicBezTo>
                      <a:pt x="25" y="157"/>
                      <a:pt x="29" y="155"/>
                      <a:pt x="33" y="151"/>
                    </a:cubicBezTo>
                    <a:cubicBezTo>
                      <a:pt x="45" y="139"/>
                      <a:pt x="45" y="139"/>
                      <a:pt x="45" y="139"/>
                    </a:cubicBezTo>
                    <a:cubicBezTo>
                      <a:pt x="45" y="243"/>
                      <a:pt x="45" y="243"/>
                      <a:pt x="45" y="243"/>
                    </a:cubicBezTo>
                    <a:cubicBezTo>
                      <a:pt x="142" y="243"/>
                      <a:pt x="142" y="243"/>
                      <a:pt x="142" y="243"/>
                    </a:cubicBezTo>
                    <a:cubicBezTo>
                      <a:pt x="143" y="243"/>
                      <a:pt x="143" y="243"/>
                      <a:pt x="143" y="243"/>
                    </a:cubicBezTo>
                    <a:cubicBezTo>
                      <a:pt x="142" y="242"/>
                      <a:pt x="141" y="242"/>
                      <a:pt x="139" y="241"/>
                    </a:cubicBezTo>
                    <a:cubicBezTo>
                      <a:pt x="136" y="240"/>
                      <a:pt x="130" y="236"/>
                      <a:pt x="130" y="22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100" name="Group 20"/>
            <p:cNvGrpSpPr>
              <a:grpSpLocks noChangeAspect="1"/>
            </p:cNvGrpSpPr>
            <p:nvPr/>
          </p:nvGrpSpPr>
          <p:grpSpPr bwMode="auto">
            <a:xfrm>
              <a:off x="7577383" y="4026893"/>
              <a:ext cx="582613" cy="533400"/>
              <a:chOff x="4792" y="2540"/>
              <a:chExt cx="367" cy="336"/>
            </a:xfrm>
          </p:grpSpPr>
          <p:sp>
            <p:nvSpPr>
              <p:cNvPr id="101" name="Aitds17-3"/>
              <p:cNvSpPr>
                <a:spLocks noChangeAspect="1" noChangeArrowheads="1" noTextEdit="1"/>
              </p:cNvSpPr>
              <p:nvPr/>
            </p:nvSpPr>
            <p:spPr bwMode="auto">
              <a:xfrm>
                <a:off x="4792" y="2540"/>
                <a:ext cx="367"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2" name="Aitds17-4"/>
              <p:cNvSpPr>
                <a:spLocks noChangeArrowheads="1"/>
              </p:cNvSpPr>
              <p:nvPr/>
            </p:nvSpPr>
            <p:spPr bwMode="auto">
              <a:xfrm>
                <a:off x="4849" y="2543"/>
                <a:ext cx="114" cy="114"/>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3" name="Aitds17-5"/>
              <p:cNvSpPr>
                <a:spLocks noChangeArrowheads="1"/>
              </p:cNvSpPr>
              <p:nvPr/>
            </p:nvSpPr>
            <p:spPr bwMode="auto">
              <a:xfrm>
                <a:off x="4988" y="2559"/>
                <a:ext cx="111" cy="109"/>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4" name="Aitds17-6"/>
              <p:cNvSpPr>
                <a:spLocks noEditPoints="1"/>
              </p:cNvSpPr>
              <p:nvPr/>
            </p:nvSpPr>
            <p:spPr bwMode="auto">
              <a:xfrm>
                <a:off x="4789" y="2660"/>
                <a:ext cx="370" cy="213"/>
              </a:xfrm>
              <a:custGeom>
                <a:avLst/>
                <a:gdLst>
                  <a:gd name="T0" fmla="*/ 92 w 136"/>
                  <a:gd name="T1" fmla="*/ 78 h 78"/>
                  <a:gd name="T2" fmla="*/ 99 w 136"/>
                  <a:gd name="T3" fmla="*/ 72 h 78"/>
                  <a:gd name="T4" fmla="*/ 99 w 136"/>
                  <a:gd name="T5" fmla="*/ 72 h 78"/>
                  <a:gd name="T6" fmla="*/ 117 w 136"/>
                  <a:gd name="T7" fmla="*/ 64 h 78"/>
                  <a:gd name="T8" fmla="*/ 115 w 136"/>
                  <a:gd name="T9" fmla="*/ 52 h 78"/>
                  <a:gd name="T10" fmla="*/ 115 w 136"/>
                  <a:gd name="T11" fmla="*/ 40 h 78"/>
                  <a:gd name="T12" fmla="*/ 121 w 136"/>
                  <a:gd name="T13" fmla="*/ 63 h 78"/>
                  <a:gd name="T14" fmla="*/ 136 w 136"/>
                  <a:gd name="T15" fmla="*/ 61 h 78"/>
                  <a:gd name="T16" fmla="*/ 108 w 136"/>
                  <a:gd name="T17" fmla="*/ 8 h 78"/>
                  <a:gd name="T18" fmla="*/ 99 w 136"/>
                  <a:gd name="T19" fmla="*/ 5 h 78"/>
                  <a:gd name="T20" fmla="*/ 94 w 136"/>
                  <a:gd name="T21" fmla="*/ 10 h 78"/>
                  <a:gd name="T22" fmla="*/ 89 w 136"/>
                  <a:gd name="T23" fmla="*/ 5 h 78"/>
                  <a:gd name="T24" fmla="*/ 89 w 136"/>
                  <a:gd name="T25" fmla="*/ 5 h 78"/>
                  <a:gd name="T26" fmla="*/ 71 w 136"/>
                  <a:gd name="T27" fmla="*/ 16 h 78"/>
                  <a:gd name="T28" fmla="*/ 57 w 136"/>
                  <a:gd name="T29" fmla="*/ 4 h 78"/>
                  <a:gd name="T30" fmla="*/ 48 w 136"/>
                  <a:gd name="T31" fmla="*/ 0 h 78"/>
                  <a:gd name="T32" fmla="*/ 43 w 136"/>
                  <a:gd name="T33" fmla="*/ 5 h 78"/>
                  <a:gd name="T34" fmla="*/ 38 w 136"/>
                  <a:gd name="T35" fmla="*/ 0 h 78"/>
                  <a:gd name="T36" fmla="*/ 38 w 136"/>
                  <a:gd name="T37" fmla="*/ 0 h 78"/>
                  <a:gd name="T38" fmla="*/ 27 w 136"/>
                  <a:gd name="T39" fmla="*/ 6 h 78"/>
                  <a:gd name="T40" fmla="*/ 0 w 136"/>
                  <a:gd name="T41" fmla="*/ 61 h 78"/>
                  <a:gd name="T42" fmla="*/ 16 w 136"/>
                  <a:gd name="T43" fmla="*/ 63 h 78"/>
                  <a:gd name="T44" fmla="*/ 22 w 136"/>
                  <a:gd name="T45" fmla="*/ 39 h 78"/>
                  <a:gd name="T46" fmla="*/ 22 w 136"/>
                  <a:gd name="T47" fmla="*/ 65 h 78"/>
                  <a:gd name="T48" fmla="*/ 22 w 136"/>
                  <a:gd name="T49" fmla="*/ 65 h 78"/>
                  <a:gd name="T50" fmla="*/ 38 w 136"/>
                  <a:gd name="T51" fmla="*/ 72 h 78"/>
                  <a:gd name="T52" fmla="*/ 38 w 136"/>
                  <a:gd name="T53" fmla="*/ 72 h 78"/>
                  <a:gd name="T54" fmla="*/ 45 w 136"/>
                  <a:gd name="T55" fmla="*/ 78 h 78"/>
                  <a:gd name="T56" fmla="*/ 65 w 136"/>
                  <a:gd name="T57" fmla="*/ 60 h 78"/>
                  <a:gd name="T58" fmla="*/ 65 w 136"/>
                  <a:gd name="T59" fmla="*/ 60 h 78"/>
                  <a:gd name="T60" fmla="*/ 68 w 136"/>
                  <a:gd name="T61" fmla="*/ 64 h 78"/>
                  <a:gd name="T62" fmla="*/ 72 w 136"/>
                  <a:gd name="T63" fmla="*/ 60 h 78"/>
                  <a:gd name="T64" fmla="*/ 72 w 136"/>
                  <a:gd name="T65" fmla="*/ 60 h 78"/>
                  <a:gd name="T66" fmla="*/ 92 w 136"/>
                  <a:gd name="T67" fmla="*/ 78 h 78"/>
                  <a:gd name="T68" fmla="*/ 68 w 136"/>
                  <a:gd name="T69" fmla="*/ 60 h 78"/>
                  <a:gd name="T70" fmla="*/ 54 w 136"/>
                  <a:gd name="T71" fmla="*/ 45 h 78"/>
                  <a:gd name="T72" fmla="*/ 68 w 136"/>
                  <a:gd name="T73" fmla="*/ 31 h 78"/>
                  <a:gd name="T74" fmla="*/ 83 w 136"/>
                  <a:gd name="T75" fmla="*/ 45 h 78"/>
                  <a:gd name="T76" fmla="*/ 68 w 136"/>
                  <a:gd name="T77"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78">
                    <a:moveTo>
                      <a:pt x="92" y="78"/>
                    </a:moveTo>
                    <a:cubicBezTo>
                      <a:pt x="95" y="76"/>
                      <a:pt x="97" y="74"/>
                      <a:pt x="99" y="72"/>
                    </a:cubicBezTo>
                    <a:cubicBezTo>
                      <a:pt x="99" y="72"/>
                      <a:pt x="99" y="72"/>
                      <a:pt x="99" y="72"/>
                    </a:cubicBezTo>
                    <a:cubicBezTo>
                      <a:pt x="102" y="70"/>
                      <a:pt x="107" y="67"/>
                      <a:pt x="117" y="64"/>
                    </a:cubicBezTo>
                    <a:cubicBezTo>
                      <a:pt x="115" y="52"/>
                      <a:pt x="115" y="52"/>
                      <a:pt x="115" y="52"/>
                    </a:cubicBezTo>
                    <a:cubicBezTo>
                      <a:pt x="115" y="40"/>
                      <a:pt x="115" y="40"/>
                      <a:pt x="115" y="40"/>
                    </a:cubicBezTo>
                    <a:cubicBezTo>
                      <a:pt x="117" y="46"/>
                      <a:pt x="119" y="53"/>
                      <a:pt x="121" y="63"/>
                    </a:cubicBezTo>
                    <a:cubicBezTo>
                      <a:pt x="125" y="63"/>
                      <a:pt x="130" y="62"/>
                      <a:pt x="136" y="61"/>
                    </a:cubicBezTo>
                    <a:cubicBezTo>
                      <a:pt x="132" y="32"/>
                      <a:pt x="124" y="19"/>
                      <a:pt x="108" y="8"/>
                    </a:cubicBezTo>
                    <a:cubicBezTo>
                      <a:pt x="107" y="8"/>
                      <a:pt x="102" y="5"/>
                      <a:pt x="99" y="5"/>
                    </a:cubicBezTo>
                    <a:cubicBezTo>
                      <a:pt x="94" y="10"/>
                      <a:pt x="94" y="10"/>
                      <a:pt x="94" y="10"/>
                    </a:cubicBezTo>
                    <a:cubicBezTo>
                      <a:pt x="89" y="5"/>
                      <a:pt x="89" y="5"/>
                      <a:pt x="89" y="5"/>
                    </a:cubicBezTo>
                    <a:cubicBezTo>
                      <a:pt x="89" y="5"/>
                      <a:pt x="89" y="5"/>
                      <a:pt x="89" y="5"/>
                    </a:cubicBezTo>
                    <a:cubicBezTo>
                      <a:pt x="85" y="5"/>
                      <a:pt x="76" y="11"/>
                      <a:pt x="71" y="16"/>
                    </a:cubicBezTo>
                    <a:cubicBezTo>
                      <a:pt x="68" y="11"/>
                      <a:pt x="63" y="8"/>
                      <a:pt x="57" y="4"/>
                    </a:cubicBezTo>
                    <a:cubicBezTo>
                      <a:pt x="57" y="4"/>
                      <a:pt x="51" y="1"/>
                      <a:pt x="48" y="0"/>
                    </a:cubicBezTo>
                    <a:cubicBezTo>
                      <a:pt x="43" y="5"/>
                      <a:pt x="43" y="5"/>
                      <a:pt x="43" y="5"/>
                    </a:cubicBezTo>
                    <a:cubicBezTo>
                      <a:pt x="38" y="0"/>
                      <a:pt x="38" y="0"/>
                      <a:pt x="38" y="0"/>
                    </a:cubicBezTo>
                    <a:cubicBezTo>
                      <a:pt x="38" y="0"/>
                      <a:pt x="38" y="0"/>
                      <a:pt x="38" y="0"/>
                    </a:cubicBezTo>
                    <a:cubicBezTo>
                      <a:pt x="34" y="1"/>
                      <a:pt x="31" y="3"/>
                      <a:pt x="27" y="6"/>
                    </a:cubicBezTo>
                    <a:cubicBezTo>
                      <a:pt x="12" y="16"/>
                      <a:pt x="5" y="31"/>
                      <a:pt x="0" y="61"/>
                    </a:cubicBezTo>
                    <a:cubicBezTo>
                      <a:pt x="6" y="62"/>
                      <a:pt x="12" y="62"/>
                      <a:pt x="16" y="63"/>
                    </a:cubicBezTo>
                    <a:cubicBezTo>
                      <a:pt x="18" y="53"/>
                      <a:pt x="20" y="45"/>
                      <a:pt x="22" y="39"/>
                    </a:cubicBezTo>
                    <a:cubicBezTo>
                      <a:pt x="22" y="65"/>
                      <a:pt x="22" y="65"/>
                      <a:pt x="22" y="65"/>
                    </a:cubicBezTo>
                    <a:cubicBezTo>
                      <a:pt x="22" y="65"/>
                      <a:pt x="22" y="65"/>
                      <a:pt x="22" y="65"/>
                    </a:cubicBezTo>
                    <a:cubicBezTo>
                      <a:pt x="31" y="67"/>
                      <a:pt x="35" y="71"/>
                      <a:pt x="38" y="72"/>
                    </a:cubicBezTo>
                    <a:cubicBezTo>
                      <a:pt x="38" y="72"/>
                      <a:pt x="38" y="72"/>
                      <a:pt x="38" y="72"/>
                    </a:cubicBezTo>
                    <a:cubicBezTo>
                      <a:pt x="40" y="74"/>
                      <a:pt x="42" y="76"/>
                      <a:pt x="45" y="78"/>
                    </a:cubicBezTo>
                    <a:cubicBezTo>
                      <a:pt x="51" y="64"/>
                      <a:pt x="63" y="61"/>
                      <a:pt x="65" y="60"/>
                    </a:cubicBezTo>
                    <a:cubicBezTo>
                      <a:pt x="65" y="60"/>
                      <a:pt x="65" y="60"/>
                      <a:pt x="65" y="60"/>
                    </a:cubicBezTo>
                    <a:cubicBezTo>
                      <a:pt x="68" y="64"/>
                      <a:pt x="68" y="64"/>
                      <a:pt x="68" y="64"/>
                    </a:cubicBezTo>
                    <a:cubicBezTo>
                      <a:pt x="72" y="60"/>
                      <a:pt x="72" y="60"/>
                      <a:pt x="72" y="60"/>
                    </a:cubicBezTo>
                    <a:cubicBezTo>
                      <a:pt x="72" y="60"/>
                      <a:pt x="72" y="60"/>
                      <a:pt x="72" y="60"/>
                    </a:cubicBezTo>
                    <a:cubicBezTo>
                      <a:pt x="74" y="61"/>
                      <a:pt x="86" y="64"/>
                      <a:pt x="92" y="78"/>
                    </a:cubicBezTo>
                    <a:close/>
                    <a:moveTo>
                      <a:pt x="68" y="60"/>
                    </a:moveTo>
                    <a:cubicBezTo>
                      <a:pt x="61" y="59"/>
                      <a:pt x="54" y="53"/>
                      <a:pt x="54" y="45"/>
                    </a:cubicBezTo>
                    <a:cubicBezTo>
                      <a:pt x="54" y="37"/>
                      <a:pt x="61" y="31"/>
                      <a:pt x="68" y="31"/>
                    </a:cubicBezTo>
                    <a:cubicBezTo>
                      <a:pt x="76" y="31"/>
                      <a:pt x="83" y="37"/>
                      <a:pt x="83" y="45"/>
                    </a:cubicBezTo>
                    <a:cubicBezTo>
                      <a:pt x="83" y="53"/>
                      <a:pt x="76" y="59"/>
                      <a:pt x="68" y="6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par>
                                    <p:cTn id="35" presetID="53" presetClass="entr" presetSubtype="16"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300" fill="hold"/>
                                            <p:tgtEl>
                                              <p:spTgt spid="43"/>
                                            </p:tgtEl>
                                            <p:attrNameLst>
                                              <p:attrName>ppt_x</p:attrName>
                                            </p:attrNameLst>
                                          </p:cBhvr>
                                          <p:tavLst>
                                            <p:tav tm="0">
                                              <p:val>
                                                <p:strVal val="1+#ppt_w/2"/>
                                              </p:val>
                                            </p:tav>
                                            <p:tav tm="100000">
                                              <p:val>
                                                <p:strVal val="#ppt_x"/>
                                              </p:val>
                                            </p:tav>
                                          </p:tavLst>
                                        </p:anim>
                                        <p:anim calcmode="lin" valueType="num">
                                          <p:cBhvr additive="base">
                                            <p:cTn id="43" dur="300" fill="hold"/>
                                            <p:tgtEl>
                                              <p:spTgt spid="43"/>
                                            </p:tgtEl>
                                            <p:attrNameLst>
                                              <p:attrName>ppt_y</p:attrName>
                                            </p:attrNameLst>
                                          </p:cBhvr>
                                          <p:tavLst>
                                            <p:tav tm="0">
                                              <p:val>
                                                <p:strVal val="#ppt_y"/>
                                              </p:val>
                                            </p:tav>
                                            <p:tav tm="100000">
                                              <p:val>
                                                <p:strVal val="#ppt_y"/>
                                              </p:val>
                                            </p:tav>
                                          </p:tavLst>
                                        </p:anim>
                                      </p:childTnLst>
                                    </p:cTn>
                                  </p:par>
                                  <p:par>
                                    <p:cTn id="44" presetID="22" presetClass="entr" presetSubtype="4"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wipe(down)">
                                          <p:cBhvr>
                                            <p:cTn id="46" dur="500"/>
                                            <p:tgtEl>
                                              <p:spTgt spid="97"/>
                                            </p:tgtEl>
                                          </p:cBhvr>
                                        </p:animEffect>
                                      </p:childTnLst>
                                    </p:cTn>
                                  </p:par>
                                  <p:par>
                                    <p:cTn id="47" presetID="2" presetClass="entr" presetSubtype="8" decel="10000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1500" fill="hold"/>
                                            <p:tgtEl>
                                              <p:spTgt spid="54"/>
                                            </p:tgtEl>
                                            <p:attrNameLst>
                                              <p:attrName>ppt_x</p:attrName>
                                            </p:attrNameLst>
                                          </p:cBhvr>
                                          <p:tavLst>
                                            <p:tav tm="0">
                                              <p:val>
                                                <p:strVal val="0-#ppt_w/2"/>
                                              </p:val>
                                            </p:tav>
                                            <p:tav tm="100000">
                                              <p:val>
                                                <p:strVal val="#ppt_x"/>
                                              </p:val>
                                            </p:tav>
                                          </p:tavLst>
                                        </p:anim>
                                        <p:anim calcmode="lin" valueType="num">
                                          <p:cBhvr additive="base">
                                            <p:cTn id="50" dur="1500" fill="hold"/>
                                            <p:tgtEl>
                                              <p:spTgt spid="54"/>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fill="hold" grpId="0" nodeType="afterEffect" p14:presetBounceEnd="48000">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14:bounceEnd="48000">
                                          <p:cBhvr additive="base">
                                            <p:cTn id="54" dur="500" fill="hold"/>
                                            <p:tgtEl>
                                              <p:spTgt spid="52"/>
                                            </p:tgtEl>
                                            <p:attrNameLst>
                                              <p:attrName>ppt_x</p:attrName>
                                            </p:attrNameLst>
                                          </p:cBhvr>
                                          <p:tavLst>
                                            <p:tav tm="0">
                                              <p:val>
                                                <p:strVal val="1+#ppt_w/2"/>
                                              </p:val>
                                            </p:tav>
                                            <p:tav tm="100000">
                                              <p:val>
                                                <p:strVal val="#ppt_x"/>
                                              </p:val>
                                            </p:tav>
                                          </p:tavLst>
                                        </p:anim>
                                        <p:anim calcmode="lin" valueType="num" p14:bounceEnd="48000">
                                          <p:cBhvr additive="base">
                                            <p:cTn id="55" dur="500" fill="hold"/>
                                            <p:tgtEl>
                                              <p:spTgt spid="52"/>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wipe(left)">
                                          <p:cBhvr>
                                            <p:cTn id="63" dur="500"/>
                                            <p:tgtEl>
                                              <p:spTgt spid="73"/>
                                            </p:tgtEl>
                                          </p:cBhvr>
                                        </p:animEffect>
                                      </p:childTnLst>
                                    </p:cTn>
                                  </p:par>
                                  <p:par>
                                    <p:cTn id="64" presetID="53" presetClass="entr" presetSubtype="16"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 calcmode="lin" valueType="num">
                                          <p:cBhvr>
                                            <p:cTn id="66" dur="500" fill="hold"/>
                                            <p:tgtEl>
                                              <p:spTgt spid="74"/>
                                            </p:tgtEl>
                                            <p:attrNameLst>
                                              <p:attrName>ppt_w</p:attrName>
                                            </p:attrNameLst>
                                          </p:cBhvr>
                                          <p:tavLst>
                                            <p:tav tm="0">
                                              <p:val>
                                                <p:fltVal val="0"/>
                                              </p:val>
                                            </p:tav>
                                            <p:tav tm="100000">
                                              <p:val>
                                                <p:strVal val="#ppt_w"/>
                                              </p:val>
                                            </p:tav>
                                          </p:tavLst>
                                        </p:anim>
                                        <p:anim calcmode="lin" valueType="num">
                                          <p:cBhvr>
                                            <p:cTn id="67" dur="500" fill="hold"/>
                                            <p:tgtEl>
                                              <p:spTgt spid="74"/>
                                            </p:tgtEl>
                                            <p:attrNameLst>
                                              <p:attrName>ppt_h</p:attrName>
                                            </p:attrNameLst>
                                          </p:cBhvr>
                                          <p:tavLst>
                                            <p:tav tm="0">
                                              <p:val>
                                                <p:fltVal val="0"/>
                                              </p:val>
                                            </p:tav>
                                            <p:tav tm="100000">
                                              <p:val>
                                                <p:strVal val="#ppt_h"/>
                                              </p:val>
                                            </p:tav>
                                          </p:tavLst>
                                        </p:anim>
                                        <p:animEffect transition="in" filter="fade">
                                          <p:cBhvr>
                                            <p:cTn id="68" dur="500"/>
                                            <p:tgtEl>
                                              <p:spTgt spid="74"/>
                                            </p:tgtEl>
                                          </p:cBhvr>
                                        </p:animEffect>
                                      </p:childTnLst>
                                    </p:cTn>
                                  </p:par>
                                  <p:par>
                                    <p:cTn id="69" presetID="2" presetClass="entr" presetSubtype="2" accel="43300" decel="56600" fill="hold"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300" fill="hold"/>
                                            <p:tgtEl>
                                              <p:spTgt spid="70"/>
                                            </p:tgtEl>
                                            <p:attrNameLst>
                                              <p:attrName>ppt_x</p:attrName>
                                            </p:attrNameLst>
                                          </p:cBhvr>
                                          <p:tavLst>
                                            <p:tav tm="0">
                                              <p:val>
                                                <p:strVal val="1+#ppt_w/2"/>
                                              </p:val>
                                            </p:tav>
                                            <p:tav tm="100000">
                                              <p:val>
                                                <p:strVal val="#ppt_x"/>
                                              </p:val>
                                            </p:tav>
                                          </p:tavLst>
                                        </p:anim>
                                        <p:anim calcmode="lin" valueType="num">
                                          <p:cBhvr additive="base">
                                            <p:cTn id="72" dur="300" fill="hold"/>
                                            <p:tgtEl>
                                              <p:spTgt spid="70"/>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left)">
                                          <p:cBhvr>
                                            <p:cTn id="76" dur="500"/>
                                            <p:tgtEl>
                                              <p:spTgt spid="82"/>
                                            </p:tgtEl>
                                          </p:cBhvr>
                                        </p:animEffect>
                                      </p:childTnLst>
                                    </p:cTn>
                                  </p:par>
                                  <p:par>
                                    <p:cTn id="77" presetID="53" presetClass="entr" presetSubtype="16"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 calcmode="lin" valueType="num">
                                          <p:cBhvr>
                                            <p:cTn id="79" dur="500" fill="hold"/>
                                            <p:tgtEl>
                                              <p:spTgt spid="83"/>
                                            </p:tgtEl>
                                            <p:attrNameLst>
                                              <p:attrName>ppt_w</p:attrName>
                                            </p:attrNameLst>
                                          </p:cBhvr>
                                          <p:tavLst>
                                            <p:tav tm="0">
                                              <p:val>
                                                <p:fltVal val="0"/>
                                              </p:val>
                                            </p:tav>
                                            <p:tav tm="100000">
                                              <p:val>
                                                <p:strVal val="#ppt_w"/>
                                              </p:val>
                                            </p:tav>
                                          </p:tavLst>
                                        </p:anim>
                                        <p:anim calcmode="lin" valueType="num">
                                          <p:cBhvr>
                                            <p:cTn id="80" dur="500" fill="hold"/>
                                            <p:tgtEl>
                                              <p:spTgt spid="83"/>
                                            </p:tgtEl>
                                            <p:attrNameLst>
                                              <p:attrName>ppt_h</p:attrName>
                                            </p:attrNameLst>
                                          </p:cBhvr>
                                          <p:tavLst>
                                            <p:tav tm="0">
                                              <p:val>
                                                <p:fltVal val="0"/>
                                              </p:val>
                                            </p:tav>
                                            <p:tav tm="100000">
                                              <p:val>
                                                <p:strVal val="#ppt_h"/>
                                              </p:val>
                                            </p:tav>
                                          </p:tavLst>
                                        </p:anim>
                                        <p:animEffect transition="in" filter="fade">
                                          <p:cBhvr>
                                            <p:cTn id="81" dur="500"/>
                                            <p:tgtEl>
                                              <p:spTgt spid="83"/>
                                            </p:tgtEl>
                                          </p:cBhvr>
                                        </p:animEffect>
                                      </p:childTnLst>
                                    </p:cTn>
                                  </p:par>
                                  <p:par>
                                    <p:cTn id="82" presetID="2" presetClass="entr" presetSubtype="2" accel="43300" decel="56600" fill="hold" nodeType="withEffect">
                                      <p:stCondLst>
                                        <p:cond delay="0"/>
                                      </p:stCondLst>
                                      <p:childTnLst>
                                        <p:set>
                                          <p:cBhvr>
                                            <p:cTn id="83" dur="1" fill="hold">
                                              <p:stCondLst>
                                                <p:cond delay="0"/>
                                              </p:stCondLst>
                                            </p:cTn>
                                            <p:tgtEl>
                                              <p:spTgt spid="79"/>
                                            </p:tgtEl>
                                            <p:attrNameLst>
                                              <p:attrName>style.visibility</p:attrName>
                                            </p:attrNameLst>
                                          </p:cBhvr>
                                          <p:to>
                                            <p:strVal val="visible"/>
                                          </p:to>
                                        </p:set>
                                        <p:anim calcmode="lin" valueType="num">
                                          <p:cBhvr additive="base">
                                            <p:cTn id="84" dur="300" fill="hold"/>
                                            <p:tgtEl>
                                              <p:spTgt spid="79"/>
                                            </p:tgtEl>
                                            <p:attrNameLst>
                                              <p:attrName>ppt_x</p:attrName>
                                            </p:attrNameLst>
                                          </p:cBhvr>
                                          <p:tavLst>
                                            <p:tav tm="0">
                                              <p:val>
                                                <p:strVal val="1+#ppt_w/2"/>
                                              </p:val>
                                            </p:tav>
                                            <p:tav tm="100000">
                                              <p:val>
                                                <p:strVal val="#ppt_x"/>
                                              </p:val>
                                            </p:tav>
                                          </p:tavLst>
                                        </p:anim>
                                        <p:anim calcmode="lin" valueType="num">
                                          <p:cBhvr additive="base">
                                            <p:cTn id="85" dur="300" fill="hold"/>
                                            <p:tgtEl>
                                              <p:spTgt spid="79"/>
                                            </p:tgtEl>
                                            <p:attrNameLst>
                                              <p:attrName>ppt_y</p:attrName>
                                            </p:attrNameLst>
                                          </p:cBhvr>
                                          <p:tavLst>
                                            <p:tav tm="0">
                                              <p:val>
                                                <p:strVal val="#ppt_y"/>
                                              </p:val>
                                            </p:tav>
                                            <p:tav tm="100000">
                                              <p:val>
                                                <p:strVal val="#ppt_y"/>
                                              </p:val>
                                            </p:tav>
                                          </p:tavLst>
                                        </p:anim>
                                      </p:childTnLst>
                                    </p:cTn>
                                  </p:par>
                                </p:childTnLst>
                              </p:cTn>
                            </p:par>
                            <p:par>
                              <p:cTn id="86" fill="hold">
                                <p:stCondLst>
                                  <p:cond delay="5500"/>
                                </p:stCondLst>
                                <p:childTnLst>
                                  <p:par>
                                    <p:cTn id="87" presetID="22" presetClass="entr" presetSubtype="8" fill="hold" grpId="0" nodeType="after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wipe(left)">
                                          <p:cBhvr>
                                            <p:cTn id="89" dur="500"/>
                                            <p:tgtEl>
                                              <p:spTgt spid="91"/>
                                            </p:tgtEl>
                                          </p:cBhvr>
                                        </p:animEffect>
                                      </p:childTnLst>
                                    </p:cTn>
                                  </p:par>
                                  <p:par>
                                    <p:cTn id="90" presetID="53" presetClass="entr" presetSubtype="16" fill="hold" nodeType="withEffect">
                                      <p:stCondLst>
                                        <p:cond delay="0"/>
                                      </p:stCondLst>
                                      <p:childTnLst>
                                        <p:set>
                                          <p:cBhvr>
                                            <p:cTn id="91" dur="1" fill="hold">
                                              <p:stCondLst>
                                                <p:cond delay="0"/>
                                              </p:stCondLst>
                                            </p:cTn>
                                            <p:tgtEl>
                                              <p:spTgt spid="92"/>
                                            </p:tgtEl>
                                            <p:attrNameLst>
                                              <p:attrName>style.visibility</p:attrName>
                                            </p:attrNameLst>
                                          </p:cBhvr>
                                          <p:to>
                                            <p:strVal val="visible"/>
                                          </p:to>
                                        </p:set>
                                        <p:anim calcmode="lin" valueType="num">
                                          <p:cBhvr>
                                            <p:cTn id="92" dur="500" fill="hold"/>
                                            <p:tgtEl>
                                              <p:spTgt spid="92"/>
                                            </p:tgtEl>
                                            <p:attrNameLst>
                                              <p:attrName>ppt_w</p:attrName>
                                            </p:attrNameLst>
                                          </p:cBhvr>
                                          <p:tavLst>
                                            <p:tav tm="0">
                                              <p:val>
                                                <p:fltVal val="0"/>
                                              </p:val>
                                            </p:tav>
                                            <p:tav tm="100000">
                                              <p:val>
                                                <p:strVal val="#ppt_w"/>
                                              </p:val>
                                            </p:tav>
                                          </p:tavLst>
                                        </p:anim>
                                        <p:anim calcmode="lin" valueType="num">
                                          <p:cBhvr>
                                            <p:cTn id="93" dur="500" fill="hold"/>
                                            <p:tgtEl>
                                              <p:spTgt spid="92"/>
                                            </p:tgtEl>
                                            <p:attrNameLst>
                                              <p:attrName>ppt_h</p:attrName>
                                            </p:attrNameLst>
                                          </p:cBhvr>
                                          <p:tavLst>
                                            <p:tav tm="0">
                                              <p:val>
                                                <p:fltVal val="0"/>
                                              </p:val>
                                            </p:tav>
                                            <p:tav tm="100000">
                                              <p:val>
                                                <p:strVal val="#ppt_h"/>
                                              </p:val>
                                            </p:tav>
                                          </p:tavLst>
                                        </p:anim>
                                        <p:animEffect transition="in" filter="fade">
                                          <p:cBhvr>
                                            <p:cTn id="94" dur="500"/>
                                            <p:tgtEl>
                                              <p:spTgt spid="92"/>
                                            </p:tgtEl>
                                          </p:cBhvr>
                                        </p:animEffect>
                                      </p:childTnLst>
                                    </p:cTn>
                                  </p:par>
                                  <p:par>
                                    <p:cTn id="95" presetID="2" presetClass="entr" presetSubtype="2" accel="43300" decel="56600" fill="hold" nodeType="withEffect">
                                      <p:stCondLst>
                                        <p:cond delay="0"/>
                                      </p:stCondLst>
                                      <p:childTnLst>
                                        <p:set>
                                          <p:cBhvr>
                                            <p:cTn id="96" dur="1" fill="hold">
                                              <p:stCondLst>
                                                <p:cond delay="0"/>
                                              </p:stCondLst>
                                            </p:cTn>
                                            <p:tgtEl>
                                              <p:spTgt spid="88"/>
                                            </p:tgtEl>
                                            <p:attrNameLst>
                                              <p:attrName>style.visibility</p:attrName>
                                            </p:attrNameLst>
                                          </p:cBhvr>
                                          <p:to>
                                            <p:strVal val="visible"/>
                                          </p:to>
                                        </p:set>
                                        <p:anim calcmode="lin" valueType="num">
                                          <p:cBhvr additive="base">
                                            <p:cTn id="97" dur="300" fill="hold"/>
                                            <p:tgtEl>
                                              <p:spTgt spid="88"/>
                                            </p:tgtEl>
                                            <p:attrNameLst>
                                              <p:attrName>ppt_x</p:attrName>
                                            </p:attrNameLst>
                                          </p:cBhvr>
                                          <p:tavLst>
                                            <p:tav tm="0">
                                              <p:val>
                                                <p:strVal val="1+#ppt_w/2"/>
                                              </p:val>
                                            </p:tav>
                                            <p:tav tm="100000">
                                              <p:val>
                                                <p:strVal val="#ppt_x"/>
                                              </p:val>
                                            </p:tav>
                                          </p:tavLst>
                                        </p:anim>
                                        <p:anim calcmode="lin" valueType="num">
                                          <p:cBhvr additive="base">
                                            <p:cTn id="98" dur="300" fill="hold"/>
                                            <p:tgtEl>
                                              <p:spTgt spid="88"/>
                                            </p:tgtEl>
                                            <p:attrNameLst>
                                              <p:attrName>ppt_y</p:attrName>
                                            </p:attrNameLst>
                                          </p:cBhvr>
                                          <p:tavLst>
                                            <p:tav tm="0">
                                              <p:val>
                                                <p:strVal val="#ppt_y"/>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98"/>
                                            </p:tgtEl>
                                            <p:attrNameLst>
                                              <p:attrName>style.visibility</p:attrName>
                                            </p:attrNameLst>
                                          </p:cBhvr>
                                          <p:to>
                                            <p:strVal val="visible"/>
                                          </p:to>
                                        </p:set>
                                        <p:animEffect transition="in" filter="wipe(down)">
                                          <p:cBhvr>
                                            <p:cTn id="10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46" grpId="0"/>
          <p:bldP spid="52" grpId="0" animBg="1"/>
          <p:bldP spid="53" grpId="0"/>
          <p:bldP spid="73" grpId="0"/>
          <p:bldP spid="82" grpId="0"/>
          <p:bldP spid="9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par>
                                    <p:cTn id="35" presetID="53" presetClass="entr" presetSubtype="16"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300" fill="hold"/>
                                            <p:tgtEl>
                                              <p:spTgt spid="43"/>
                                            </p:tgtEl>
                                            <p:attrNameLst>
                                              <p:attrName>ppt_x</p:attrName>
                                            </p:attrNameLst>
                                          </p:cBhvr>
                                          <p:tavLst>
                                            <p:tav tm="0">
                                              <p:val>
                                                <p:strVal val="1+#ppt_w/2"/>
                                              </p:val>
                                            </p:tav>
                                            <p:tav tm="100000">
                                              <p:val>
                                                <p:strVal val="#ppt_x"/>
                                              </p:val>
                                            </p:tav>
                                          </p:tavLst>
                                        </p:anim>
                                        <p:anim calcmode="lin" valueType="num">
                                          <p:cBhvr additive="base">
                                            <p:cTn id="43" dur="300" fill="hold"/>
                                            <p:tgtEl>
                                              <p:spTgt spid="43"/>
                                            </p:tgtEl>
                                            <p:attrNameLst>
                                              <p:attrName>ppt_y</p:attrName>
                                            </p:attrNameLst>
                                          </p:cBhvr>
                                          <p:tavLst>
                                            <p:tav tm="0">
                                              <p:val>
                                                <p:strVal val="#ppt_y"/>
                                              </p:val>
                                            </p:tav>
                                            <p:tav tm="100000">
                                              <p:val>
                                                <p:strVal val="#ppt_y"/>
                                              </p:val>
                                            </p:tav>
                                          </p:tavLst>
                                        </p:anim>
                                      </p:childTnLst>
                                    </p:cTn>
                                  </p:par>
                                  <p:par>
                                    <p:cTn id="44" presetID="22" presetClass="entr" presetSubtype="4"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wipe(down)">
                                          <p:cBhvr>
                                            <p:cTn id="46" dur="500"/>
                                            <p:tgtEl>
                                              <p:spTgt spid="97"/>
                                            </p:tgtEl>
                                          </p:cBhvr>
                                        </p:animEffect>
                                      </p:childTnLst>
                                    </p:cTn>
                                  </p:par>
                                  <p:par>
                                    <p:cTn id="47" presetID="2" presetClass="entr" presetSubtype="8" decel="10000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1500" fill="hold"/>
                                            <p:tgtEl>
                                              <p:spTgt spid="54"/>
                                            </p:tgtEl>
                                            <p:attrNameLst>
                                              <p:attrName>ppt_x</p:attrName>
                                            </p:attrNameLst>
                                          </p:cBhvr>
                                          <p:tavLst>
                                            <p:tav tm="0">
                                              <p:val>
                                                <p:strVal val="0-#ppt_w/2"/>
                                              </p:val>
                                            </p:tav>
                                            <p:tav tm="100000">
                                              <p:val>
                                                <p:strVal val="#ppt_x"/>
                                              </p:val>
                                            </p:tav>
                                          </p:tavLst>
                                        </p:anim>
                                        <p:anim calcmode="lin" valueType="num">
                                          <p:cBhvr additive="base">
                                            <p:cTn id="50" dur="1500" fill="hold"/>
                                            <p:tgtEl>
                                              <p:spTgt spid="54"/>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500" fill="hold"/>
                                            <p:tgtEl>
                                              <p:spTgt spid="52"/>
                                            </p:tgtEl>
                                            <p:attrNameLst>
                                              <p:attrName>ppt_x</p:attrName>
                                            </p:attrNameLst>
                                          </p:cBhvr>
                                          <p:tavLst>
                                            <p:tav tm="0">
                                              <p:val>
                                                <p:strVal val="1+#ppt_w/2"/>
                                              </p:val>
                                            </p:tav>
                                            <p:tav tm="100000">
                                              <p:val>
                                                <p:strVal val="#ppt_x"/>
                                              </p:val>
                                            </p:tav>
                                          </p:tavLst>
                                        </p:anim>
                                        <p:anim calcmode="lin" valueType="num">
                                          <p:cBhvr additive="base">
                                            <p:cTn id="55" dur="500" fill="hold"/>
                                            <p:tgtEl>
                                              <p:spTgt spid="52"/>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wipe(left)">
                                          <p:cBhvr>
                                            <p:cTn id="63" dur="500"/>
                                            <p:tgtEl>
                                              <p:spTgt spid="73"/>
                                            </p:tgtEl>
                                          </p:cBhvr>
                                        </p:animEffect>
                                      </p:childTnLst>
                                    </p:cTn>
                                  </p:par>
                                  <p:par>
                                    <p:cTn id="64" presetID="53" presetClass="entr" presetSubtype="16"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 calcmode="lin" valueType="num">
                                          <p:cBhvr>
                                            <p:cTn id="66" dur="500" fill="hold"/>
                                            <p:tgtEl>
                                              <p:spTgt spid="74"/>
                                            </p:tgtEl>
                                            <p:attrNameLst>
                                              <p:attrName>ppt_w</p:attrName>
                                            </p:attrNameLst>
                                          </p:cBhvr>
                                          <p:tavLst>
                                            <p:tav tm="0">
                                              <p:val>
                                                <p:fltVal val="0"/>
                                              </p:val>
                                            </p:tav>
                                            <p:tav tm="100000">
                                              <p:val>
                                                <p:strVal val="#ppt_w"/>
                                              </p:val>
                                            </p:tav>
                                          </p:tavLst>
                                        </p:anim>
                                        <p:anim calcmode="lin" valueType="num">
                                          <p:cBhvr>
                                            <p:cTn id="67" dur="500" fill="hold"/>
                                            <p:tgtEl>
                                              <p:spTgt spid="74"/>
                                            </p:tgtEl>
                                            <p:attrNameLst>
                                              <p:attrName>ppt_h</p:attrName>
                                            </p:attrNameLst>
                                          </p:cBhvr>
                                          <p:tavLst>
                                            <p:tav tm="0">
                                              <p:val>
                                                <p:fltVal val="0"/>
                                              </p:val>
                                            </p:tav>
                                            <p:tav tm="100000">
                                              <p:val>
                                                <p:strVal val="#ppt_h"/>
                                              </p:val>
                                            </p:tav>
                                          </p:tavLst>
                                        </p:anim>
                                        <p:animEffect transition="in" filter="fade">
                                          <p:cBhvr>
                                            <p:cTn id="68" dur="500"/>
                                            <p:tgtEl>
                                              <p:spTgt spid="74"/>
                                            </p:tgtEl>
                                          </p:cBhvr>
                                        </p:animEffect>
                                      </p:childTnLst>
                                    </p:cTn>
                                  </p:par>
                                  <p:par>
                                    <p:cTn id="69" presetID="2" presetClass="entr" presetSubtype="2" accel="43300" decel="56600" fill="hold"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300" fill="hold"/>
                                            <p:tgtEl>
                                              <p:spTgt spid="70"/>
                                            </p:tgtEl>
                                            <p:attrNameLst>
                                              <p:attrName>ppt_x</p:attrName>
                                            </p:attrNameLst>
                                          </p:cBhvr>
                                          <p:tavLst>
                                            <p:tav tm="0">
                                              <p:val>
                                                <p:strVal val="1+#ppt_w/2"/>
                                              </p:val>
                                            </p:tav>
                                            <p:tav tm="100000">
                                              <p:val>
                                                <p:strVal val="#ppt_x"/>
                                              </p:val>
                                            </p:tav>
                                          </p:tavLst>
                                        </p:anim>
                                        <p:anim calcmode="lin" valueType="num">
                                          <p:cBhvr additive="base">
                                            <p:cTn id="72" dur="300" fill="hold"/>
                                            <p:tgtEl>
                                              <p:spTgt spid="70"/>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left)">
                                          <p:cBhvr>
                                            <p:cTn id="76" dur="500"/>
                                            <p:tgtEl>
                                              <p:spTgt spid="82"/>
                                            </p:tgtEl>
                                          </p:cBhvr>
                                        </p:animEffect>
                                      </p:childTnLst>
                                    </p:cTn>
                                  </p:par>
                                  <p:par>
                                    <p:cTn id="77" presetID="53" presetClass="entr" presetSubtype="16"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 calcmode="lin" valueType="num">
                                          <p:cBhvr>
                                            <p:cTn id="79" dur="500" fill="hold"/>
                                            <p:tgtEl>
                                              <p:spTgt spid="83"/>
                                            </p:tgtEl>
                                            <p:attrNameLst>
                                              <p:attrName>ppt_w</p:attrName>
                                            </p:attrNameLst>
                                          </p:cBhvr>
                                          <p:tavLst>
                                            <p:tav tm="0">
                                              <p:val>
                                                <p:fltVal val="0"/>
                                              </p:val>
                                            </p:tav>
                                            <p:tav tm="100000">
                                              <p:val>
                                                <p:strVal val="#ppt_w"/>
                                              </p:val>
                                            </p:tav>
                                          </p:tavLst>
                                        </p:anim>
                                        <p:anim calcmode="lin" valueType="num">
                                          <p:cBhvr>
                                            <p:cTn id="80" dur="500" fill="hold"/>
                                            <p:tgtEl>
                                              <p:spTgt spid="83"/>
                                            </p:tgtEl>
                                            <p:attrNameLst>
                                              <p:attrName>ppt_h</p:attrName>
                                            </p:attrNameLst>
                                          </p:cBhvr>
                                          <p:tavLst>
                                            <p:tav tm="0">
                                              <p:val>
                                                <p:fltVal val="0"/>
                                              </p:val>
                                            </p:tav>
                                            <p:tav tm="100000">
                                              <p:val>
                                                <p:strVal val="#ppt_h"/>
                                              </p:val>
                                            </p:tav>
                                          </p:tavLst>
                                        </p:anim>
                                        <p:animEffect transition="in" filter="fade">
                                          <p:cBhvr>
                                            <p:cTn id="81" dur="500"/>
                                            <p:tgtEl>
                                              <p:spTgt spid="83"/>
                                            </p:tgtEl>
                                          </p:cBhvr>
                                        </p:animEffect>
                                      </p:childTnLst>
                                    </p:cTn>
                                  </p:par>
                                  <p:par>
                                    <p:cTn id="82" presetID="2" presetClass="entr" presetSubtype="2" accel="43300" decel="56600" fill="hold" nodeType="withEffect">
                                      <p:stCondLst>
                                        <p:cond delay="0"/>
                                      </p:stCondLst>
                                      <p:childTnLst>
                                        <p:set>
                                          <p:cBhvr>
                                            <p:cTn id="83" dur="1" fill="hold">
                                              <p:stCondLst>
                                                <p:cond delay="0"/>
                                              </p:stCondLst>
                                            </p:cTn>
                                            <p:tgtEl>
                                              <p:spTgt spid="79"/>
                                            </p:tgtEl>
                                            <p:attrNameLst>
                                              <p:attrName>style.visibility</p:attrName>
                                            </p:attrNameLst>
                                          </p:cBhvr>
                                          <p:to>
                                            <p:strVal val="visible"/>
                                          </p:to>
                                        </p:set>
                                        <p:anim calcmode="lin" valueType="num">
                                          <p:cBhvr additive="base">
                                            <p:cTn id="84" dur="300" fill="hold"/>
                                            <p:tgtEl>
                                              <p:spTgt spid="79"/>
                                            </p:tgtEl>
                                            <p:attrNameLst>
                                              <p:attrName>ppt_x</p:attrName>
                                            </p:attrNameLst>
                                          </p:cBhvr>
                                          <p:tavLst>
                                            <p:tav tm="0">
                                              <p:val>
                                                <p:strVal val="1+#ppt_w/2"/>
                                              </p:val>
                                            </p:tav>
                                            <p:tav tm="100000">
                                              <p:val>
                                                <p:strVal val="#ppt_x"/>
                                              </p:val>
                                            </p:tav>
                                          </p:tavLst>
                                        </p:anim>
                                        <p:anim calcmode="lin" valueType="num">
                                          <p:cBhvr additive="base">
                                            <p:cTn id="85" dur="300" fill="hold"/>
                                            <p:tgtEl>
                                              <p:spTgt spid="79"/>
                                            </p:tgtEl>
                                            <p:attrNameLst>
                                              <p:attrName>ppt_y</p:attrName>
                                            </p:attrNameLst>
                                          </p:cBhvr>
                                          <p:tavLst>
                                            <p:tav tm="0">
                                              <p:val>
                                                <p:strVal val="#ppt_y"/>
                                              </p:val>
                                            </p:tav>
                                            <p:tav tm="100000">
                                              <p:val>
                                                <p:strVal val="#ppt_y"/>
                                              </p:val>
                                            </p:tav>
                                          </p:tavLst>
                                        </p:anim>
                                      </p:childTnLst>
                                    </p:cTn>
                                  </p:par>
                                </p:childTnLst>
                              </p:cTn>
                            </p:par>
                            <p:par>
                              <p:cTn id="86" fill="hold">
                                <p:stCondLst>
                                  <p:cond delay="5500"/>
                                </p:stCondLst>
                                <p:childTnLst>
                                  <p:par>
                                    <p:cTn id="87" presetID="22" presetClass="entr" presetSubtype="8" fill="hold" grpId="0" nodeType="after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wipe(left)">
                                          <p:cBhvr>
                                            <p:cTn id="89" dur="500"/>
                                            <p:tgtEl>
                                              <p:spTgt spid="91"/>
                                            </p:tgtEl>
                                          </p:cBhvr>
                                        </p:animEffect>
                                      </p:childTnLst>
                                    </p:cTn>
                                  </p:par>
                                  <p:par>
                                    <p:cTn id="90" presetID="53" presetClass="entr" presetSubtype="16" fill="hold" nodeType="withEffect">
                                      <p:stCondLst>
                                        <p:cond delay="0"/>
                                      </p:stCondLst>
                                      <p:childTnLst>
                                        <p:set>
                                          <p:cBhvr>
                                            <p:cTn id="91" dur="1" fill="hold">
                                              <p:stCondLst>
                                                <p:cond delay="0"/>
                                              </p:stCondLst>
                                            </p:cTn>
                                            <p:tgtEl>
                                              <p:spTgt spid="92"/>
                                            </p:tgtEl>
                                            <p:attrNameLst>
                                              <p:attrName>style.visibility</p:attrName>
                                            </p:attrNameLst>
                                          </p:cBhvr>
                                          <p:to>
                                            <p:strVal val="visible"/>
                                          </p:to>
                                        </p:set>
                                        <p:anim calcmode="lin" valueType="num">
                                          <p:cBhvr>
                                            <p:cTn id="92" dur="500" fill="hold"/>
                                            <p:tgtEl>
                                              <p:spTgt spid="92"/>
                                            </p:tgtEl>
                                            <p:attrNameLst>
                                              <p:attrName>ppt_w</p:attrName>
                                            </p:attrNameLst>
                                          </p:cBhvr>
                                          <p:tavLst>
                                            <p:tav tm="0">
                                              <p:val>
                                                <p:fltVal val="0"/>
                                              </p:val>
                                            </p:tav>
                                            <p:tav tm="100000">
                                              <p:val>
                                                <p:strVal val="#ppt_w"/>
                                              </p:val>
                                            </p:tav>
                                          </p:tavLst>
                                        </p:anim>
                                        <p:anim calcmode="lin" valueType="num">
                                          <p:cBhvr>
                                            <p:cTn id="93" dur="500" fill="hold"/>
                                            <p:tgtEl>
                                              <p:spTgt spid="92"/>
                                            </p:tgtEl>
                                            <p:attrNameLst>
                                              <p:attrName>ppt_h</p:attrName>
                                            </p:attrNameLst>
                                          </p:cBhvr>
                                          <p:tavLst>
                                            <p:tav tm="0">
                                              <p:val>
                                                <p:fltVal val="0"/>
                                              </p:val>
                                            </p:tav>
                                            <p:tav tm="100000">
                                              <p:val>
                                                <p:strVal val="#ppt_h"/>
                                              </p:val>
                                            </p:tav>
                                          </p:tavLst>
                                        </p:anim>
                                        <p:animEffect transition="in" filter="fade">
                                          <p:cBhvr>
                                            <p:cTn id="94" dur="500"/>
                                            <p:tgtEl>
                                              <p:spTgt spid="92"/>
                                            </p:tgtEl>
                                          </p:cBhvr>
                                        </p:animEffect>
                                      </p:childTnLst>
                                    </p:cTn>
                                  </p:par>
                                  <p:par>
                                    <p:cTn id="95" presetID="2" presetClass="entr" presetSubtype="2" accel="43300" decel="56600" fill="hold" nodeType="withEffect">
                                      <p:stCondLst>
                                        <p:cond delay="0"/>
                                      </p:stCondLst>
                                      <p:childTnLst>
                                        <p:set>
                                          <p:cBhvr>
                                            <p:cTn id="96" dur="1" fill="hold">
                                              <p:stCondLst>
                                                <p:cond delay="0"/>
                                              </p:stCondLst>
                                            </p:cTn>
                                            <p:tgtEl>
                                              <p:spTgt spid="88"/>
                                            </p:tgtEl>
                                            <p:attrNameLst>
                                              <p:attrName>style.visibility</p:attrName>
                                            </p:attrNameLst>
                                          </p:cBhvr>
                                          <p:to>
                                            <p:strVal val="visible"/>
                                          </p:to>
                                        </p:set>
                                        <p:anim calcmode="lin" valueType="num">
                                          <p:cBhvr additive="base">
                                            <p:cTn id="97" dur="300" fill="hold"/>
                                            <p:tgtEl>
                                              <p:spTgt spid="88"/>
                                            </p:tgtEl>
                                            <p:attrNameLst>
                                              <p:attrName>ppt_x</p:attrName>
                                            </p:attrNameLst>
                                          </p:cBhvr>
                                          <p:tavLst>
                                            <p:tav tm="0">
                                              <p:val>
                                                <p:strVal val="1+#ppt_w/2"/>
                                              </p:val>
                                            </p:tav>
                                            <p:tav tm="100000">
                                              <p:val>
                                                <p:strVal val="#ppt_x"/>
                                              </p:val>
                                            </p:tav>
                                          </p:tavLst>
                                        </p:anim>
                                        <p:anim calcmode="lin" valueType="num">
                                          <p:cBhvr additive="base">
                                            <p:cTn id="98" dur="300" fill="hold"/>
                                            <p:tgtEl>
                                              <p:spTgt spid="88"/>
                                            </p:tgtEl>
                                            <p:attrNameLst>
                                              <p:attrName>ppt_y</p:attrName>
                                            </p:attrNameLst>
                                          </p:cBhvr>
                                          <p:tavLst>
                                            <p:tav tm="0">
                                              <p:val>
                                                <p:strVal val="#ppt_y"/>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98"/>
                                            </p:tgtEl>
                                            <p:attrNameLst>
                                              <p:attrName>style.visibility</p:attrName>
                                            </p:attrNameLst>
                                          </p:cBhvr>
                                          <p:to>
                                            <p:strVal val="visible"/>
                                          </p:to>
                                        </p:set>
                                        <p:animEffect transition="in" filter="wipe(down)">
                                          <p:cBhvr>
                                            <p:cTn id="10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46" grpId="0"/>
          <p:bldP spid="52" grpId="0" animBg="1"/>
          <p:bldP spid="53" grpId="0"/>
          <p:bldP spid="73" grpId="0"/>
          <p:bldP spid="82" grpId="0"/>
          <p:bldP spid="91"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平行四边形 2"/>
          <p:cNvSpPr/>
          <p:nvPr/>
        </p:nvSpPr>
        <p:spPr>
          <a:xfrm>
            <a:off x="1303882" y="139703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p:cNvSpPr/>
          <p:nvPr/>
        </p:nvSpPr>
        <p:spPr>
          <a:xfrm>
            <a:off x="1635056" y="1450195"/>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实行高水平对外开放，促进外贸外资稳中提质</a:t>
            </a:r>
          </a:p>
        </p:txBody>
      </p:sp>
      <p:grpSp>
        <p:nvGrpSpPr>
          <p:cNvPr id="5" name="组合 4"/>
          <p:cNvGrpSpPr/>
          <p:nvPr/>
        </p:nvGrpSpPr>
        <p:grpSpPr>
          <a:xfrm>
            <a:off x="794280" y="1276859"/>
            <a:ext cx="800597" cy="853392"/>
            <a:chOff x="484864" y="418745"/>
            <a:chExt cx="800597" cy="853392"/>
          </a:xfrm>
        </p:grpSpPr>
        <p:grpSp>
          <p:nvGrpSpPr>
            <p:cNvPr id="6" name="组合 5"/>
            <p:cNvGrpSpPr/>
            <p:nvPr/>
          </p:nvGrpSpPr>
          <p:grpSpPr>
            <a:xfrm>
              <a:off x="484864" y="418745"/>
              <a:ext cx="800597" cy="853392"/>
              <a:chOff x="3835400" y="1789113"/>
              <a:chExt cx="1468438" cy="1565275"/>
            </a:xfrm>
          </p:grpSpPr>
          <p:sp>
            <p:nvSpPr>
              <p:cNvPr id="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06</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21" name="Aitds3"/>
          <p:cNvGrpSpPr/>
          <p:nvPr/>
        </p:nvGrpSpPr>
        <p:grpSpPr>
          <a:xfrm>
            <a:off x="1689482" y="2785396"/>
            <a:ext cx="6713562" cy="369324"/>
            <a:chOff x="-1242360" y="2455854"/>
            <a:chExt cx="1090810" cy="1926729"/>
          </a:xfrm>
        </p:grpSpPr>
        <p:sp>
          <p:nvSpPr>
            <p:cNvPr id="2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2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Aitds4"/>
          <p:cNvSpPr/>
          <p:nvPr/>
        </p:nvSpPr>
        <p:spPr>
          <a:xfrm>
            <a:off x="1616143" y="2300634"/>
            <a:ext cx="7113187" cy="477054"/>
          </a:xfrm>
          <a:prstGeom prst="rect">
            <a:avLst/>
          </a:prstGeom>
          <a:noFill/>
        </p:spPr>
        <p:txBody>
          <a:bodyPr wrap="square" rtlCol="0">
            <a:spAutoFit/>
          </a:bodyPr>
          <a:lstStyle/>
          <a:p>
            <a:r>
              <a:rPr kumimoji="1" lang="zh-CN" altLang="en-US" sz="2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推动进出口稳定发展</a:t>
            </a:r>
          </a:p>
        </p:txBody>
      </p:sp>
      <p:grpSp>
        <p:nvGrpSpPr>
          <p:cNvPr id="25" name="Aitds12"/>
          <p:cNvGrpSpPr/>
          <p:nvPr/>
        </p:nvGrpSpPr>
        <p:grpSpPr>
          <a:xfrm>
            <a:off x="8086875" y="2572939"/>
            <a:ext cx="475204" cy="475204"/>
            <a:chOff x="1417067" y="4277724"/>
            <a:chExt cx="657499" cy="657499"/>
          </a:xfrm>
        </p:grpSpPr>
        <p:grpSp>
          <p:nvGrpSpPr>
            <p:cNvPr id="26" name="组合 2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1" name="Aitds3"/>
          <p:cNvGrpSpPr/>
          <p:nvPr/>
        </p:nvGrpSpPr>
        <p:grpSpPr>
          <a:xfrm>
            <a:off x="1689482" y="3623889"/>
            <a:ext cx="6713562" cy="369324"/>
            <a:chOff x="-1242360" y="2455854"/>
            <a:chExt cx="1090810" cy="1926729"/>
          </a:xfrm>
        </p:grpSpPr>
        <p:sp>
          <p:nvSpPr>
            <p:cNvPr id="6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6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4" name="Aitds4"/>
          <p:cNvSpPr/>
          <p:nvPr/>
        </p:nvSpPr>
        <p:spPr>
          <a:xfrm>
            <a:off x="1616143" y="3096595"/>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积极有效利用外资</a:t>
            </a:r>
          </a:p>
        </p:txBody>
      </p:sp>
      <p:grpSp>
        <p:nvGrpSpPr>
          <p:cNvPr id="65" name="Aitds12"/>
          <p:cNvGrpSpPr/>
          <p:nvPr/>
        </p:nvGrpSpPr>
        <p:grpSpPr>
          <a:xfrm>
            <a:off x="8086875" y="3411432"/>
            <a:ext cx="475204" cy="475204"/>
            <a:chOff x="1417067" y="4277724"/>
            <a:chExt cx="657499" cy="657499"/>
          </a:xfrm>
        </p:grpSpPr>
        <p:grpSp>
          <p:nvGrpSpPr>
            <p:cNvPr id="66" name="组合 6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0" name="Aitds3"/>
          <p:cNvGrpSpPr/>
          <p:nvPr/>
        </p:nvGrpSpPr>
        <p:grpSpPr>
          <a:xfrm>
            <a:off x="1689482" y="4556374"/>
            <a:ext cx="6713562" cy="369324"/>
            <a:chOff x="-1242360" y="2455854"/>
            <a:chExt cx="1090810" cy="1926729"/>
          </a:xfrm>
        </p:grpSpPr>
        <p:sp>
          <p:nvSpPr>
            <p:cNvPr id="71"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72"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3" name="Aitds4"/>
          <p:cNvSpPr/>
          <p:nvPr/>
        </p:nvSpPr>
        <p:spPr>
          <a:xfrm>
            <a:off x="1616143" y="4029080"/>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高质量共建“一带一路”</a:t>
            </a:r>
          </a:p>
        </p:txBody>
      </p:sp>
      <p:grpSp>
        <p:nvGrpSpPr>
          <p:cNvPr id="74" name="Aitds12"/>
          <p:cNvGrpSpPr/>
          <p:nvPr/>
        </p:nvGrpSpPr>
        <p:grpSpPr>
          <a:xfrm>
            <a:off x="8086875" y="4343917"/>
            <a:ext cx="475204" cy="475204"/>
            <a:chOff x="1417067" y="4277724"/>
            <a:chExt cx="657499" cy="657499"/>
          </a:xfrm>
        </p:grpSpPr>
        <p:grpSp>
          <p:nvGrpSpPr>
            <p:cNvPr id="75" name="组合 74"/>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77"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6"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9" name="Aitds3"/>
          <p:cNvGrpSpPr/>
          <p:nvPr/>
        </p:nvGrpSpPr>
        <p:grpSpPr>
          <a:xfrm>
            <a:off x="1684979" y="5504766"/>
            <a:ext cx="6713562" cy="369324"/>
            <a:chOff x="-1242360" y="2455854"/>
            <a:chExt cx="1090810" cy="1926729"/>
          </a:xfrm>
        </p:grpSpPr>
        <p:sp>
          <p:nvSpPr>
            <p:cNvPr id="80"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81"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2" name="Aitds4"/>
          <p:cNvSpPr/>
          <p:nvPr/>
        </p:nvSpPr>
        <p:spPr>
          <a:xfrm>
            <a:off x="1611640" y="4977472"/>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深化多双边和区域经济合作</a:t>
            </a:r>
          </a:p>
        </p:txBody>
      </p:sp>
      <p:grpSp>
        <p:nvGrpSpPr>
          <p:cNvPr id="83" name="Aitds12"/>
          <p:cNvGrpSpPr/>
          <p:nvPr/>
        </p:nvGrpSpPr>
        <p:grpSpPr>
          <a:xfrm>
            <a:off x="8082372" y="5292309"/>
            <a:ext cx="475204" cy="475204"/>
            <a:chOff x="1417067" y="4277724"/>
            <a:chExt cx="657499" cy="657499"/>
          </a:xfrm>
        </p:grpSpPr>
        <p:grpSp>
          <p:nvGrpSpPr>
            <p:cNvPr id="84" name="组合 8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86"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5"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88" name="Aitds14" descr="图片包含 游戏机, 画, 桌子&#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814" y="3277788"/>
            <a:ext cx="2790415" cy="24897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500"/>
                                            <p:tgtEl>
                                              <p:spTgt spid="64"/>
                                            </p:tgtEl>
                                          </p:cBhvr>
                                        </p:animEffect>
                                      </p:childTnLst>
                                    </p:cTn>
                                  </p:par>
                                  <p:par>
                                    <p:cTn id="35" presetID="53" presetClass="entr" presetSubtype="16"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Effect transition="in" filter="fade">
                                          <p:cBhvr>
                                            <p:cTn id="39" dur="500"/>
                                            <p:tgtEl>
                                              <p:spTgt spid="65"/>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additive="base">
                                            <p:cTn id="42" dur="300" fill="hold"/>
                                            <p:tgtEl>
                                              <p:spTgt spid="61"/>
                                            </p:tgtEl>
                                            <p:attrNameLst>
                                              <p:attrName>ppt_x</p:attrName>
                                            </p:attrNameLst>
                                          </p:cBhvr>
                                          <p:tavLst>
                                            <p:tav tm="0">
                                              <p:val>
                                                <p:strVal val="1+#ppt_w/2"/>
                                              </p:val>
                                            </p:tav>
                                            <p:tav tm="100000">
                                              <p:val>
                                                <p:strVal val="#ppt_x"/>
                                              </p:val>
                                            </p:tav>
                                          </p:tavLst>
                                        </p:anim>
                                        <p:anim calcmode="lin" valueType="num">
                                          <p:cBhvr additive="base">
                                            <p:cTn id="43" dur="300" fill="hold"/>
                                            <p:tgtEl>
                                              <p:spTgt spid="61"/>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par>
                                    <p:cTn id="48" presetID="53" presetClass="entr" presetSubtype="16"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2" presetClass="entr" presetSubtype="2" accel="43300" decel="5660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additive="base">
                                            <p:cTn id="55" dur="300" fill="hold"/>
                                            <p:tgtEl>
                                              <p:spTgt spid="70"/>
                                            </p:tgtEl>
                                            <p:attrNameLst>
                                              <p:attrName>ppt_x</p:attrName>
                                            </p:attrNameLst>
                                          </p:cBhvr>
                                          <p:tavLst>
                                            <p:tav tm="0">
                                              <p:val>
                                                <p:strVal val="1+#ppt_w/2"/>
                                              </p:val>
                                            </p:tav>
                                            <p:tav tm="100000">
                                              <p:val>
                                                <p:strVal val="#ppt_x"/>
                                              </p:val>
                                            </p:tav>
                                          </p:tavLst>
                                        </p:anim>
                                        <p:anim calcmode="lin" valueType="num">
                                          <p:cBhvr additive="base">
                                            <p:cTn id="56" dur="300" fill="hold"/>
                                            <p:tgtEl>
                                              <p:spTgt spid="70"/>
                                            </p:tgtEl>
                                            <p:attrNameLst>
                                              <p:attrName>ppt_y</p:attrName>
                                            </p:attrNameLst>
                                          </p:cBhvr>
                                          <p:tavLst>
                                            <p:tav tm="0">
                                              <p:val>
                                                <p:strVal val="#ppt_y"/>
                                              </p:val>
                                            </p:tav>
                                            <p:tav tm="100000">
                                              <p:val>
                                                <p:strVal val="#ppt_y"/>
                                              </p:val>
                                            </p:tav>
                                          </p:tavLst>
                                        </p:anim>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left)">
                                          <p:cBhvr>
                                            <p:cTn id="60" dur="500"/>
                                            <p:tgtEl>
                                              <p:spTgt spid="82"/>
                                            </p:tgtEl>
                                          </p:cBhvr>
                                        </p:animEffect>
                                      </p:childTnLst>
                                    </p:cTn>
                                  </p:par>
                                  <p:par>
                                    <p:cTn id="61" presetID="53" presetClass="entr" presetSubtype="16" fill="hold" nodeType="withEffect">
                                      <p:stCondLst>
                                        <p:cond delay="0"/>
                                      </p:stCondLst>
                                      <p:childTnLst>
                                        <p:set>
                                          <p:cBhvr>
                                            <p:cTn id="62" dur="1" fill="hold">
                                              <p:stCondLst>
                                                <p:cond delay="0"/>
                                              </p:stCondLst>
                                            </p:cTn>
                                            <p:tgtEl>
                                              <p:spTgt spid="83"/>
                                            </p:tgtEl>
                                            <p:attrNameLst>
                                              <p:attrName>style.visibility</p:attrName>
                                            </p:attrNameLst>
                                          </p:cBhvr>
                                          <p:to>
                                            <p:strVal val="visible"/>
                                          </p:to>
                                        </p:set>
                                        <p:anim calcmode="lin" valueType="num">
                                          <p:cBhvr>
                                            <p:cTn id="63" dur="500" fill="hold"/>
                                            <p:tgtEl>
                                              <p:spTgt spid="83"/>
                                            </p:tgtEl>
                                            <p:attrNameLst>
                                              <p:attrName>ppt_w</p:attrName>
                                            </p:attrNameLst>
                                          </p:cBhvr>
                                          <p:tavLst>
                                            <p:tav tm="0">
                                              <p:val>
                                                <p:fltVal val="0"/>
                                              </p:val>
                                            </p:tav>
                                            <p:tav tm="100000">
                                              <p:val>
                                                <p:strVal val="#ppt_w"/>
                                              </p:val>
                                            </p:tav>
                                          </p:tavLst>
                                        </p:anim>
                                        <p:anim calcmode="lin" valueType="num">
                                          <p:cBhvr>
                                            <p:cTn id="64" dur="500" fill="hold"/>
                                            <p:tgtEl>
                                              <p:spTgt spid="83"/>
                                            </p:tgtEl>
                                            <p:attrNameLst>
                                              <p:attrName>ppt_h</p:attrName>
                                            </p:attrNameLst>
                                          </p:cBhvr>
                                          <p:tavLst>
                                            <p:tav tm="0">
                                              <p:val>
                                                <p:fltVal val="0"/>
                                              </p:val>
                                            </p:tav>
                                            <p:tav tm="100000">
                                              <p:val>
                                                <p:strVal val="#ppt_h"/>
                                              </p:val>
                                            </p:tav>
                                          </p:tavLst>
                                        </p:anim>
                                        <p:animEffect transition="in" filter="fade">
                                          <p:cBhvr>
                                            <p:cTn id="65" dur="500"/>
                                            <p:tgtEl>
                                              <p:spTgt spid="83"/>
                                            </p:tgtEl>
                                          </p:cBhvr>
                                        </p:animEffect>
                                      </p:childTnLst>
                                    </p:cTn>
                                  </p:par>
                                  <p:par>
                                    <p:cTn id="66" presetID="2" presetClass="entr" presetSubtype="2" accel="43300" decel="5660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anim calcmode="lin" valueType="num">
                                          <p:cBhvr additive="base">
                                            <p:cTn id="68" dur="300" fill="hold"/>
                                            <p:tgtEl>
                                              <p:spTgt spid="79"/>
                                            </p:tgtEl>
                                            <p:attrNameLst>
                                              <p:attrName>ppt_x</p:attrName>
                                            </p:attrNameLst>
                                          </p:cBhvr>
                                          <p:tavLst>
                                            <p:tav tm="0">
                                              <p:val>
                                                <p:strVal val="1+#ppt_w/2"/>
                                              </p:val>
                                            </p:tav>
                                            <p:tav tm="100000">
                                              <p:val>
                                                <p:strVal val="#ppt_x"/>
                                              </p:val>
                                            </p:tav>
                                          </p:tavLst>
                                        </p:anim>
                                        <p:anim calcmode="lin" valueType="num">
                                          <p:cBhvr additive="base">
                                            <p:cTn id="69" dur="300" fill="hold"/>
                                            <p:tgtEl>
                                              <p:spTgt spid="79"/>
                                            </p:tgtEl>
                                            <p:attrNameLst>
                                              <p:attrName>ppt_y</p:attrName>
                                            </p:attrNameLst>
                                          </p:cBhvr>
                                          <p:tavLst>
                                            <p:tav tm="0">
                                              <p:val>
                                                <p:strVal val="#ppt_y"/>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 calcmode="lin" valueType="num">
                                          <p:cBhvr additive="base">
                                            <p:cTn id="72" dur="500" fill="hold"/>
                                            <p:tgtEl>
                                              <p:spTgt spid="88"/>
                                            </p:tgtEl>
                                            <p:attrNameLst>
                                              <p:attrName>ppt_x</p:attrName>
                                            </p:attrNameLst>
                                          </p:cBhvr>
                                          <p:tavLst>
                                            <p:tav tm="0">
                                              <p:val>
                                                <p:strVal val="#ppt_x"/>
                                              </p:val>
                                            </p:tav>
                                            <p:tav tm="100000">
                                              <p:val>
                                                <p:strVal val="#ppt_x"/>
                                              </p:val>
                                            </p:tav>
                                          </p:tavLst>
                                        </p:anim>
                                        <p:anim calcmode="lin" valueType="num">
                                          <p:cBhvr additive="base">
                                            <p:cTn id="73"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64" grpId="0"/>
          <p:bldP spid="73" grpId="0"/>
          <p:bldP spid="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500"/>
                                            <p:tgtEl>
                                              <p:spTgt spid="64"/>
                                            </p:tgtEl>
                                          </p:cBhvr>
                                        </p:animEffect>
                                      </p:childTnLst>
                                    </p:cTn>
                                  </p:par>
                                  <p:par>
                                    <p:cTn id="35" presetID="53" presetClass="entr" presetSubtype="16"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Effect transition="in" filter="fade">
                                          <p:cBhvr>
                                            <p:cTn id="39" dur="500"/>
                                            <p:tgtEl>
                                              <p:spTgt spid="65"/>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additive="base">
                                            <p:cTn id="42" dur="300" fill="hold"/>
                                            <p:tgtEl>
                                              <p:spTgt spid="61"/>
                                            </p:tgtEl>
                                            <p:attrNameLst>
                                              <p:attrName>ppt_x</p:attrName>
                                            </p:attrNameLst>
                                          </p:cBhvr>
                                          <p:tavLst>
                                            <p:tav tm="0">
                                              <p:val>
                                                <p:strVal val="1+#ppt_w/2"/>
                                              </p:val>
                                            </p:tav>
                                            <p:tav tm="100000">
                                              <p:val>
                                                <p:strVal val="#ppt_x"/>
                                              </p:val>
                                            </p:tav>
                                          </p:tavLst>
                                        </p:anim>
                                        <p:anim calcmode="lin" valueType="num">
                                          <p:cBhvr additive="base">
                                            <p:cTn id="43" dur="300" fill="hold"/>
                                            <p:tgtEl>
                                              <p:spTgt spid="61"/>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par>
                                    <p:cTn id="48" presetID="53" presetClass="entr" presetSubtype="16"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2" presetClass="entr" presetSubtype="2" accel="43300" decel="5660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additive="base">
                                            <p:cTn id="55" dur="300" fill="hold"/>
                                            <p:tgtEl>
                                              <p:spTgt spid="70"/>
                                            </p:tgtEl>
                                            <p:attrNameLst>
                                              <p:attrName>ppt_x</p:attrName>
                                            </p:attrNameLst>
                                          </p:cBhvr>
                                          <p:tavLst>
                                            <p:tav tm="0">
                                              <p:val>
                                                <p:strVal val="1+#ppt_w/2"/>
                                              </p:val>
                                            </p:tav>
                                            <p:tav tm="100000">
                                              <p:val>
                                                <p:strVal val="#ppt_x"/>
                                              </p:val>
                                            </p:tav>
                                          </p:tavLst>
                                        </p:anim>
                                        <p:anim calcmode="lin" valueType="num">
                                          <p:cBhvr additive="base">
                                            <p:cTn id="56" dur="300" fill="hold"/>
                                            <p:tgtEl>
                                              <p:spTgt spid="70"/>
                                            </p:tgtEl>
                                            <p:attrNameLst>
                                              <p:attrName>ppt_y</p:attrName>
                                            </p:attrNameLst>
                                          </p:cBhvr>
                                          <p:tavLst>
                                            <p:tav tm="0">
                                              <p:val>
                                                <p:strVal val="#ppt_y"/>
                                              </p:val>
                                            </p:tav>
                                            <p:tav tm="100000">
                                              <p:val>
                                                <p:strVal val="#ppt_y"/>
                                              </p:val>
                                            </p:tav>
                                          </p:tavLst>
                                        </p:anim>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left)">
                                          <p:cBhvr>
                                            <p:cTn id="60" dur="500"/>
                                            <p:tgtEl>
                                              <p:spTgt spid="82"/>
                                            </p:tgtEl>
                                          </p:cBhvr>
                                        </p:animEffect>
                                      </p:childTnLst>
                                    </p:cTn>
                                  </p:par>
                                  <p:par>
                                    <p:cTn id="61" presetID="53" presetClass="entr" presetSubtype="16" fill="hold" nodeType="withEffect">
                                      <p:stCondLst>
                                        <p:cond delay="0"/>
                                      </p:stCondLst>
                                      <p:childTnLst>
                                        <p:set>
                                          <p:cBhvr>
                                            <p:cTn id="62" dur="1" fill="hold">
                                              <p:stCondLst>
                                                <p:cond delay="0"/>
                                              </p:stCondLst>
                                            </p:cTn>
                                            <p:tgtEl>
                                              <p:spTgt spid="83"/>
                                            </p:tgtEl>
                                            <p:attrNameLst>
                                              <p:attrName>style.visibility</p:attrName>
                                            </p:attrNameLst>
                                          </p:cBhvr>
                                          <p:to>
                                            <p:strVal val="visible"/>
                                          </p:to>
                                        </p:set>
                                        <p:anim calcmode="lin" valueType="num">
                                          <p:cBhvr>
                                            <p:cTn id="63" dur="500" fill="hold"/>
                                            <p:tgtEl>
                                              <p:spTgt spid="83"/>
                                            </p:tgtEl>
                                            <p:attrNameLst>
                                              <p:attrName>ppt_w</p:attrName>
                                            </p:attrNameLst>
                                          </p:cBhvr>
                                          <p:tavLst>
                                            <p:tav tm="0">
                                              <p:val>
                                                <p:fltVal val="0"/>
                                              </p:val>
                                            </p:tav>
                                            <p:tav tm="100000">
                                              <p:val>
                                                <p:strVal val="#ppt_w"/>
                                              </p:val>
                                            </p:tav>
                                          </p:tavLst>
                                        </p:anim>
                                        <p:anim calcmode="lin" valueType="num">
                                          <p:cBhvr>
                                            <p:cTn id="64" dur="500" fill="hold"/>
                                            <p:tgtEl>
                                              <p:spTgt spid="83"/>
                                            </p:tgtEl>
                                            <p:attrNameLst>
                                              <p:attrName>ppt_h</p:attrName>
                                            </p:attrNameLst>
                                          </p:cBhvr>
                                          <p:tavLst>
                                            <p:tav tm="0">
                                              <p:val>
                                                <p:fltVal val="0"/>
                                              </p:val>
                                            </p:tav>
                                            <p:tav tm="100000">
                                              <p:val>
                                                <p:strVal val="#ppt_h"/>
                                              </p:val>
                                            </p:tav>
                                          </p:tavLst>
                                        </p:anim>
                                        <p:animEffect transition="in" filter="fade">
                                          <p:cBhvr>
                                            <p:cTn id="65" dur="500"/>
                                            <p:tgtEl>
                                              <p:spTgt spid="83"/>
                                            </p:tgtEl>
                                          </p:cBhvr>
                                        </p:animEffect>
                                      </p:childTnLst>
                                    </p:cTn>
                                  </p:par>
                                  <p:par>
                                    <p:cTn id="66" presetID="2" presetClass="entr" presetSubtype="2" accel="43300" decel="5660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anim calcmode="lin" valueType="num">
                                          <p:cBhvr additive="base">
                                            <p:cTn id="68" dur="300" fill="hold"/>
                                            <p:tgtEl>
                                              <p:spTgt spid="79"/>
                                            </p:tgtEl>
                                            <p:attrNameLst>
                                              <p:attrName>ppt_x</p:attrName>
                                            </p:attrNameLst>
                                          </p:cBhvr>
                                          <p:tavLst>
                                            <p:tav tm="0">
                                              <p:val>
                                                <p:strVal val="1+#ppt_w/2"/>
                                              </p:val>
                                            </p:tav>
                                            <p:tav tm="100000">
                                              <p:val>
                                                <p:strVal val="#ppt_x"/>
                                              </p:val>
                                            </p:tav>
                                          </p:tavLst>
                                        </p:anim>
                                        <p:anim calcmode="lin" valueType="num">
                                          <p:cBhvr additive="base">
                                            <p:cTn id="69" dur="300" fill="hold"/>
                                            <p:tgtEl>
                                              <p:spTgt spid="79"/>
                                            </p:tgtEl>
                                            <p:attrNameLst>
                                              <p:attrName>ppt_y</p:attrName>
                                            </p:attrNameLst>
                                          </p:cBhvr>
                                          <p:tavLst>
                                            <p:tav tm="0">
                                              <p:val>
                                                <p:strVal val="#ppt_y"/>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 calcmode="lin" valueType="num">
                                          <p:cBhvr additive="base">
                                            <p:cTn id="72" dur="500" fill="hold"/>
                                            <p:tgtEl>
                                              <p:spTgt spid="88"/>
                                            </p:tgtEl>
                                            <p:attrNameLst>
                                              <p:attrName>ppt_x</p:attrName>
                                            </p:attrNameLst>
                                          </p:cBhvr>
                                          <p:tavLst>
                                            <p:tav tm="0">
                                              <p:val>
                                                <p:strVal val="#ppt_x"/>
                                              </p:val>
                                            </p:tav>
                                            <p:tav tm="100000">
                                              <p:val>
                                                <p:strVal val="#ppt_x"/>
                                              </p:val>
                                            </p:tav>
                                          </p:tavLst>
                                        </p:anim>
                                        <p:anim calcmode="lin" valueType="num">
                                          <p:cBhvr additive="base">
                                            <p:cTn id="73"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64" grpId="0"/>
          <p:bldP spid="73" grpId="0"/>
          <p:bldP spid="8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417145" y="-979715"/>
            <a:ext cx="8834290" cy="8817429"/>
          </a:xfrm>
          <a:prstGeom prst="ellipse">
            <a:avLst/>
          </a:prstGeom>
          <a:solidFill>
            <a:srgbClr val="FF3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7" name="文本框 6"/>
          <p:cNvSpPr txBox="1"/>
          <p:nvPr/>
        </p:nvSpPr>
        <p:spPr>
          <a:xfrm>
            <a:off x="1696547" y="2459502"/>
            <a:ext cx="1587845" cy="1938992"/>
          </a:xfrm>
          <a:prstGeom prst="rect">
            <a:avLst/>
          </a:prstGeom>
          <a:noFill/>
        </p:spPr>
        <p:txBody>
          <a:bodyPr wrap="square" rtlCol="0">
            <a:spAutoFit/>
          </a:bodyPr>
          <a:lstStyle/>
          <a:p>
            <a:pPr algn="ctr"/>
            <a:r>
              <a:rPr kumimoji="1" lang="zh-CN" altLang="en-US" sz="6000" b="1" dirty="0">
                <a:solidFill>
                  <a:schemeClr val="bg1"/>
                </a:solidFill>
                <a:latin typeface="Source Han Sans SC" panose="020B0500000000000000" pitchFamily="34" charset="-128"/>
                <a:ea typeface="Source Han Sans SC" panose="020B0500000000000000" pitchFamily="34" charset="-128"/>
              </a:rPr>
              <a:t>目录</a:t>
            </a:r>
          </a:p>
        </p:txBody>
      </p:sp>
      <p:sp>
        <p:nvSpPr>
          <p:cNvPr id="8" name="文本框 7"/>
          <p:cNvSpPr txBox="1"/>
          <p:nvPr/>
        </p:nvSpPr>
        <p:spPr>
          <a:xfrm rot="5400000">
            <a:off x="-1462116" y="3075054"/>
            <a:ext cx="5090461" cy="707886"/>
          </a:xfrm>
          <a:prstGeom prst="rect">
            <a:avLst/>
          </a:prstGeom>
          <a:noFill/>
        </p:spPr>
        <p:txBody>
          <a:bodyPr wrap="square" rtlCol="0">
            <a:spAutoFit/>
          </a:bodyPr>
          <a:lstStyle/>
          <a:p>
            <a:pPr algn="dist"/>
            <a:r>
              <a:rPr kumimoji="1" lang="en-US" altLang="zh-CN" sz="4000" b="1" dirty="0">
                <a:solidFill>
                  <a:schemeClr val="bg1">
                    <a:lumMod val="95000"/>
                  </a:schemeClr>
                </a:solidFill>
                <a:latin typeface="Source Han Sans SC" panose="020B0500000000000000" pitchFamily="34" charset="-128"/>
                <a:ea typeface="Source Han Sans SC" panose="020B0500000000000000" pitchFamily="34" charset="-128"/>
              </a:rPr>
              <a:t>CONTENT</a:t>
            </a:r>
            <a:endParaRPr kumimoji="1" lang="zh-CN" altLang="en-US" sz="4000" b="1" dirty="0">
              <a:solidFill>
                <a:schemeClr val="bg1">
                  <a:lumMod val="95000"/>
                </a:schemeClr>
              </a:solidFill>
              <a:latin typeface="Source Han Sans SC" panose="020B0500000000000000" pitchFamily="34" charset="-128"/>
              <a:ea typeface="Source Han Sans SC" panose="020B0500000000000000" pitchFamily="34" charset="-128"/>
            </a:endParaRPr>
          </a:p>
        </p:txBody>
      </p:sp>
      <p:grpSp>
        <p:nvGrpSpPr>
          <p:cNvPr id="32" name="组合 31"/>
          <p:cNvGrpSpPr/>
          <p:nvPr/>
        </p:nvGrpSpPr>
        <p:grpSpPr>
          <a:xfrm>
            <a:off x="5028231" y="1280992"/>
            <a:ext cx="6203245" cy="700380"/>
            <a:chOff x="5028231" y="1238460"/>
            <a:chExt cx="6203245" cy="700380"/>
          </a:xfrm>
        </p:grpSpPr>
        <p:sp>
          <p:nvSpPr>
            <p:cNvPr id="9" name="泪珠形 8"/>
            <p:cNvSpPr/>
            <p:nvPr/>
          </p:nvSpPr>
          <p:spPr>
            <a:xfrm>
              <a:off x="5028231" y="1238460"/>
              <a:ext cx="700380" cy="700380"/>
            </a:xfrm>
            <a:prstGeom prst="teardrop">
              <a:avLst/>
            </a:prstGeom>
            <a:gradFill>
              <a:gsLst>
                <a:gs pos="0">
                  <a:srgbClr val="F98D4D"/>
                </a:gs>
                <a:gs pos="100000">
                  <a:srgbClr val="FD5067"/>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i="1" dirty="0">
                  <a:solidFill>
                    <a:schemeClr val="bg1"/>
                  </a:solidFill>
                  <a:latin typeface="Source Han Sans SC" panose="020B0500000000000000" pitchFamily="34" charset="-128"/>
                  <a:ea typeface="Source Han Sans SC" panose="020B0500000000000000" pitchFamily="34" charset="-128"/>
                  <a:cs typeface="Arial" panose="02080604020202020204" pitchFamily="34" charset="0"/>
                </a:rPr>
                <a:t>01</a:t>
              </a:r>
              <a:endParaRPr kumimoji="1" lang="zh-CN" altLang="en-US" sz="2000" dirty="0">
                <a:latin typeface="Source Han Sans SC" panose="020B0500000000000000" pitchFamily="34" charset="-128"/>
                <a:ea typeface="Source Han Sans SC" panose="020B0500000000000000" pitchFamily="34" charset="-128"/>
              </a:endParaRPr>
            </a:p>
          </p:txBody>
        </p:sp>
        <p:sp>
          <p:nvSpPr>
            <p:cNvPr id="25" name="圆角矩形 105"/>
            <p:cNvSpPr/>
            <p:nvPr/>
          </p:nvSpPr>
          <p:spPr>
            <a:xfrm>
              <a:off x="5911700" y="1284372"/>
              <a:ext cx="5319776" cy="568556"/>
            </a:xfrm>
            <a:prstGeom prst="roundRect">
              <a:avLst>
                <a:gd name="adj" fmla="val 50000"/>
              </a:avLst>
            </a:prstGeom>
            <a:noFill/>
            <a:ln w="12700" cap="flat" cmpd="sng" algn="ctr">
              <a:solidFill>
                <a:srgbClr val="E71E17"/>
              </a:solidFill>
              <a:prstDash val="solid"/>
            </a:ln>
            <a:effectLst/>
          </p:spPr>
          <p:txBody>
            <a:bodyPr rtlCol="0" anchor="ctr"/>
            <a:lstStyle/>
            <a:p>
              <a:pPr algn="ctr"/>
              <a:r>
                <a:rPr lang="en-US" altLang="zh-CN"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2021</a:t>
              </a:r>
              <a:r>
                <a:rPr lang="zh-CN" altLang="en-US"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全国两会基本情况介绍</a:t>
              </a:r>
            </a:p>
          </p:txBody>
        </p:sp>
      </p:grpSp>
      <p:grpSp>
        <p:nvGrpSpPr>
          <p:cNvPr id="33" name="组合 32"/>
          <p:cNvGrpSpPr/>
          <p:nvPr/>
        </p:nvGrpSpPr>
        <p:grpSpPr>
          <a:xfrm>
            <a:off x="5028231" y="2412002"/>
            <a:ext cx="6203246" cy="700380"/>
            <a:chOff x="5028231" y="2369470"/>
            <a:chExt cx="6203246" cy="700380"/>
          </a:xfrm>
        </p:grpSpPr>
        <p:sp>
          <p:nvSpPr>
            <p:cNvPr id="26" name="泪珠形 8"/>
            <p:cNvSpPr/>
            <p:nvPr/>
          </p:nvSpPr>
          <p:spPr>
            <a:xfrm>
              <a:off x="5028231" y="2369470"/>
              <a:ext cx="700380" cy="700380"/>
            </a:xfrm>
            <a:prstGeom prst="teardrop">
              <a:avLst/>
            </a:prstGeom>
            <a:gradFill>
              <a:gsLst>
                <a:gs pos="0">
                  <a:srgbClr val="F98D4D"/>
                </a:gs>
                <a:gs pos="100000">
                  <a:srgbClr val="FD5067"/>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i="1" dirty="0">
                  <a:solidFill>
                    <a:schemeClr val="bg1"/>
                  </a:solidFill>
                  <a:latin typeface="Source Han Sans SC" panose="020B0500000000000000" pitchFamily="34" charset="-128"/>
                  <a:ea typeface="Source Han Sans SC" panose="020B0500000000000000" pitchFamily="34" charset="-128"/>
                  <a:cs typeface="Arial" panose="02080604020202020204" pitchFamily="34" charset="0"/>
                </a:rPr>
                <a:t>02</a:t>
              </a:r>
              <a:endParaRPr kumimoji="1" lang="zh-CN" altLang="en-US" sz="2000" dirty="0">
                <a:latin typeface="Source Han Sans SC" panose="020B0500000000000000" pitchFamily="34" charset="-128"/>
                <a:ea typeface="Source Han Sans SC" panose="020B0500000000000000" pitchFamily="34" charset="-128"/>
              </a:endParaRPr>
            </a:p>
          </p:txBody>
        </p:sp>
        <p:sp>
          <p:nvSpPr>
            <p:cNvPr id="29" name="圆角矩形 105"/>
            <p:cNvSpPr/>
            <p:nvPr/>
          </p:nvSpPr>
          <p:spPr>
            <a:xfrm>
              <a:off x="5911701" y="2369470"/>
              <a:ext cx="5319776" cy="568556"/>
            </a:xfrm>
            <a:prstGeom prst="roundRect">
              <a:avLst>
                <a:gd name="adj" fmla="val 50000"/>
              </a:avLst>
            </a:prstGeom>
            <a:noFill/>
            <a:ln w="12700" cap="flat" cmpd="sng" algn="ctr">
              <a:solidFill>
                <a:srgbClr val="E71E17"/>
              </a:solidFill>
              <a:prstDash val="solid"/>
            </a:ln>
            <a:effectLst/>
          </p:spPr>
          <p:txBody>
            <a:bodyPr rtlCol="0" anchor="ctr"/>
            <a:lstStyle/>
            <a:p>
              <a:pPr algn="ctr"/>
              <a:r>
                <a:rPr lang="zh-CN" altLang="en-US"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解读</a:t>
              </a:r>
              <a:r>
                <a:rPr lang="en-US" altLang="zh-CN"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2021</a:t>
              </a:r>
              <a:r>
                <a:rPr lang="zh-CN" altLang="en-US"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全国两会重点内容</a:t>
              </a:r>
            </a:p>
          </p:txBody>
        </p:sp>
      </p:grpSp>
      <p:grpSp>
        <p:nvGrpSpPr>
          <p:cNvPr id="35" name="组合 34"/>
          <p:cNvGrpSpPr/>
          <p:nvPr/>
        </p:nvGrpSpPr>
        <p:grpSpPr>
          <a:xfrm>
            <a:off x="5028231" y="4722812"/>
            <a:ext cx="6203246" cy="700380"/>
            <a:chOff x="5028231" y="4680280"/>
            <a:chExt cx="6203246" cy="700380"/>
          </a:xfrm>
        </p:grpSpPr>
        <p:sp>
          <p:nvSpPr>
            <p:cNvPr id="28" name="泪珠形 8"/>
            <p:cNvSpPr/>
            <p:nvPr/>
          </p:nvSpPr>
          <p:spPr>
            <a:xfrm>
              <a:off x="5028231" y="4680280"/>
              <a:ext cx="700380" cy="700380"/>
            </a:xfrm>
            <a:prstGeom prst="teardrop">
              <a:avLst/>
            </a:prstGeom>
            <a:gradFill>
              <a:gsLst>
                <a:gs pos="0">
                  <a:srgbClr val="F98D4D"/>
                </a:gs>
                <a:gs pos="100000">
                  <a:srgbClr val="FD5067"/>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i="1" dirty="0">
                  <a:solidFill>
                    <a:schemeClr val="bg1"/>
                  </a:solidFill>
                  <a:latin typeface="Source Han Sans SC" panose="020B0500000000000000" pitchFamily="34" charset="-128"/>
                  <a:ea typeface="Source Han Sans SC" panose="020B0500000000000000" pitchFamily="34" charset="-128"/>
                  <a:cs typeface="Arial" panose="02080604020202020204" pitchFamily="34" charset="0"/>
                </a:rPr>
                <a:t>04</a:t>
              </a:r>
              <a:endParaRPr kumimoji="1" lang="zh-CN" altLang="en-US" sz="2000" dirty="0">
                <a:latin typeface="Source Han Sans SC" panose="020B0500000000000000" pitchFamily="34" charset="-128"/>
                <a:ea typeface="Source Han Sans SC" panose="020B0500000000000000" pitchFamily="34" charset="-128"/>
              </a:endParaRPr>
            </a:p>
          </p:txBody>
        </p:sp>
        <p:sp>
          <p:nvSpPr>
            <p:cNvPr id="30" name="圆角矩形 105"/>
            <p:cNvSpPr/>
            <p:nvPr/>
          </p:nvSpPr>
          <p:spPr>
            <a:xfrm>
              <a:off x="5911701" y="4733298"/>
              <a:ext cx="5319776" cy="568556"/>
            </a:xfrm>
            <a:prstGeom prst="roundRect">
              <a:avLst>
                <a:gd name="adj" fmla="val 50000"/>
              </a:avLst>
            </a:prstGeom>
            <a:noFill/>
            <a:ln w="12700" cap="flat" cmpd="sng" algn="ctr">
              <a:solidFill>
                <a:srgbClr val="E71E17"/>
              </a:solidFill>
              <a:prstDash val="solid"/>
            </a:ln>
            <a:effectLst/>
          </p:spPr>
          <p:txBody>
            <a:bodyPr rtlCol="0" anchor="ctr"/>
            <a:lstStyle/>
            <a:p>
              <a:pPr algn="ctr"/>
              <a:r>
                <a:rPr lang="zh-CN" altLang="en-US"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今年要办的</a:t>
              </a:r>
              <a:r>
                <a:rPr lang="en-US" altLang="zh-CN"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50</a:t>
              </a:r>
              <a:r>
                <a:rPr lang="zh-CN" altLang="en-US" sz="26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件大事</a:t>
              </a:r>
            </a:p>
          </p:txBody>
        </p:sp>
      </p:grpSp>
      <p:grpSp>
        <p:nvGrpSpPr>
          <p:cNvPr id="34" name="组合 33"/>
          <p:cNvGrpSpPr/>
          <p:nvPr/>
        </p:nvGrpSpPr>
        <p:grpSpPr>
          <a:xfrm>
            <a:off x="5028231" y="3559903"/>
            <a:ext cx="6203246" cy="700380"/>
            <a:chOff x="5028231" y="3517371"/>
            <a:chExt cx="6203246" cy="700380"/>
          </a:xfrm>
        </p:grpSpPr>
        <p:sp>
          <p:nvSpPr>
            <p:cNvPr id="27" name="泪珠形 8"/>
            <p:cNvSpPr/>
            <p:nvPr/>
          </p:nvSpPr>
          <p:spPr>
            <a:xfrm>
              <a:off x="5028231" y="3517371"/>
              <a:ext cx="700380" cy="700380"/>
            </a:xfrm>
            <a:prstGeom prst="teardrop">
              <a:avLst/>
            </a:prstGeom>
            <a:gradFill>
              <a:gsLst>
                <a:gs pos="0">
                  <a:srgbClr val="F98D4D"/>
                </a:gs>
                <a:gs pos="100000">
                  <a:srgbClr val="FD5067"/>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i="1" dirty="0">
                  <a:solidFill>
                    <a:schemeClr val="bg1"/>
                  </a:solidFill>
                  <a:latin typeface="Source Han Sans SC" panose="020B0500000000000000" pitchFamily="34" charset="-128"/>
                  <a:ea typeface="Source Han Sans SC" panose="020B0500000000000000" pitchFamily="34" charset="-128"/>
                  <a:cs typeface="Arial" panose="02080604020202020204" pitchFamily="34" charset="0"/>
                </a:rPr>
                <a:t>03</a:t>
              </a:r>
              <a:endParaRPr kumimoji="1" lang="zh-CN" altLang="en-US" sz="2000" dirty="0">
                <a:latin typeface="Source Han Sans SC" panose="020B0500000000000000" pitchFamily="34" charset="-128"/>
                <a:ea typeface="Source Han Sans SC" panose="020B0500000000000000" pitchFamily="34" charset="-128"/>
              </a:endParaRPr>
            </a:p>
          </p:txBody>
        </p:sp>
        <p:sp>
          <p:nvSpPr>
            <p:cNvPr id="31" name="圆角矩形 105"/>
            <p:cNvSpPr/>
            <p:nvPr/>
          </p:nvSpPr>
          <p:spPr>
            <a:xfrm>
              <a:off x="5911701" y="3551384"/>
              <a:ext cx="5319776" cy="568556"/>
            </a:xfrm>
            <a:prstGeom prst="roundRect">
              <a:avLst>
                <a:gd name="adj" fmla="val 50000"/>
              </a:avLst>
            </a:prstGeom>
            <a:noFill/>
            <a:ln w="12700" cap="flat" cmpd="sng" algn="ctr">
              <a:solidFill>
                <a:srgbClr val="E71E17"/>
              </a:solidFill>
              <a:prstDash val="solid"/>
            </a:ln>
            <a:effectLst/>
          </p:spPr>
          <p:txBody>
            <a:bodyPr rtlCol="0" anchor="ctr"/>
            <a:lstStyle/>
            <a:p>
              <a:pPr algn="ctr"/>
              <a:r>
                <a:rPr lang="zh-CN" altLang="en-US" sz="2400" kern="0" dirty="0">
                  <a:solidFill>
                    <a:srgbClr val="E71E17"/>
                  </a:solidFill>
                  <a:latin typeface="字魂35号-经典雅黑" panose="00000500000000000000" pitchFamily="2" charset="-122"/>
                  <a:ea typeface="字魂35号-经典雅黑" panose="00000500000000000000" pitchFamily="2" charset="-122"/>
                  <a:sym typeface="微软雅黑" panose="020B0503020204020204" pitchFamily="34" charset="-122"/>
                </a:rPr>
                <a:t>两会十大经济民生“潜台词”解读</a:t>
              </a:r>
            </a:p>
          </p:txBody>
        </p:sp>
      </p:gr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7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9800"/>
            <a:ext cx="12192000" cy="3378200"/>
          </a:xfrm>
          <a:prstGeom prst="rect">
            <a:avLst/>
          </a:prstGeom>
        </p:spPr>
      </p:pic>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平行四边形 2"/>
          <p:cNvSpPr/>
          <p:nvPr/>
        </p:nvSpPr>
        <p:spPr>
          <a:xfrm>
            <a:off x="1303882" y="1397030"/>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p:cNvSpPr/>
          <p:nvPr/>
        </p:nvSpPr>
        <p:spPr>
          <a:xfrm>
            <a:off x="1635056" y="1450195"/>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加强污染防治和生态建设，持续改善环境质量</a:t>
            </a:r>
          </a:p>
        </p:txBody>
      </p:sp>
      <p:grpSp>
        <p:nvGrpSpPr>
          <p:cNvPr id="5" name="组合 4"/>
          <p:cNvGrpSpPr/>
          <p:nvPr/>
        </p:nvGrpSpPr>
        <p:grpSpPr>
          <a:xfrm>
            <a:off x="794280" y="1276859"/>
            <a:ext cx="800597" cy="853392"/>
            <a:chOff x="484864" y="418745"/>
            <a:chExt cx="800597" cy="853392"/>
          </a:xfrm>
        </p:grpSpPr>
        <p:grpSp>
          <p:nvGrpSpPr>
            <p:cNvPr id="6" name="组合 5"/>
            <p:cNvGrpSpPr/>
            <p:nvPr/>
          </p:nvGrpSpPr>
          <p:grpSpPr>
            <a:xfrm>
              <a:off x="484864" y="418745"/>
              <a:ext cx="800597" cy="853392"/>
              <a:chOff x="3835400" y="1789113"/>
              <a:chExt cx="1468438" cy="1565275"/>
            </a:xfrm>
          </p:grpSpPr>
          <p:sp>
            <p:nvSpPr>
              <p:cNvPr id="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07</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21" name="Aitds3"/>
          <p:cNvGrpSpPr/>
          <p:nvPr/>
        </p:nvGrpSpPr>
        <p:grpSpPr>
          <a:xfrm>
            <a:off x="1689482" y="3072477"/>
            <a:ext cx="6713562" cy="369324"/>
            <a:chOff x="-1242360" y="2455854"/>
            <a:chExt cx="1090810" cy="1926729"/>
          </a:xfrm>
        </p:grpSpPr>
        <p:sp>
          <p:nvSpPr>
            <p:cNvPr id="2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2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Aitds4"/>
          <p:cNvSpPr/>
          <p:nvPr/>
        </p:nvSpPr>
        <p:spPr>
          <a:xfrm>
            <a:off x="1616143" y="2587715"/>
            <a:ext cx="7113187" cy="477054"/>
          </a:xfrm>
          <a:prstGeom prst="rect">
            <a:avLst/>
          </a:prstGeom>
          <a:noFill/>
        </p:spPr>
        <p:txBody>
          <a:bodyPr wrap="square" rtlCol="0">
            <a:spAutoFit/>
          </a:bodyPr>
          <a:lstStyle/>
          <a:p>
            <a:r>
              <a:rPr kumimoji="1" lang="zh-CN" altLang="en-US" sz="2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继续加大生态环境治理力度</a:t>
            </a:r>
          </a:p>
        </p:txBody>
      </p:sp>
      <p:grpSp>
        <p:nvGrpSpPr>
          <p:cNvPr id="25" name="Aitds12"/>
          <p:cNvGrpSpPr/>
          <p:nvPr/>
        </p:nvGrpSpPr>
        <p:grpSpPr>
          <a:xfrm>
            <a:off x="8086875" y="2860020"/>
            <a:ext cx="475204" cy="475204"/>
            <a:chOff x="1417067" y="4277724"/>
            <a:chExt cx="657499" cy="657499"/>
          </a:xfrm>
        </p:grpSpPr>
        <p:grpSp>
          <p:nvGrpSpPr>
            <p:cNvPr id="26" name="组合 2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 name="Aitds3"/>
          <p:cNvGrpSpPr/>
          <p:nvPr/>
        </p:nvGrpSpPr>
        <p:grpSpPr>
          <a:xfrm>
            <a:off x="1689482" y="4011713"/>
            <a:ext cx="6713562" cy="369324"/>
            <a:chOff x="-1242360" y="2455854"/>
            <a:chExt cx="1090810" cy="1926729"/>
          </a:xfrm>
        </p:grpSpPr>
        <p:sp>
          <p:nvSpPr>
            <p:cNvPr id="50"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5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4" name="Aitds4"/>
          <p:cNvSpPr/>
          <p:nvPr/>
        </p:nvSpPr>
        <p:spPr>
          <a:xfrm>
            <a:off x="1616143" y="3484419"/>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扎实做好碳达峰、碳中和各项工作</a:t>
            </a:r>
          </a:p>
        </p:txBody>
      </p:sp>
      <p:grpSp>
        <p:nvGrpSpPr>
          <p:cNvPr id="55" name="Aitds12"/>
          <p:cNvGrpSpPr/>
          <p:nvPr/>
        </p:nvGrpSpPr>
        <p:grpSpPr>
          <a:xfrm>
            <a:off x="8086875" y="3799256"/>
            <a:ext cx="475204" cy="475204"/>
            <a:chOff x="1417067" y="4277724"/>
            <a:chExt cx="657499" cy="657499"/>
          </a:xfrm>
        </p:grpSpPr>
        <p:grpSp>
          <p:nvGrpSpPr>
            <p:cNvPr id="56" name="组合 5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1" name="图片 60"/>
          <p:cNvPicPr>
            <a:picLocks noChangeAspect="1"/>
          </p:cNvPicPr>
          <p:nvPr/>
        </p:nvPicPr>
        <p:blipFill>
          <a:blip r:embed="rId4"/>
          <a:stretch>
            <a:fillRect/>
          </a:stretch>
        </p:blipFill>
        <p:spPr>
          <a:xfrm>
            <a:off x="9877647" y="2344307"/>
            <a:ext cx="2314353" cy="34249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par>
                                    <p:cTn id="35" presetID="53" presetClass="entr" presetSubtype="16"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300" fill="hold"/>
                                            <p:tgtEl>
                                              <p:spTgt spid="45"/>
                                            </p:tgtEl>
                                            <p:attrNameLst>
                                              <p:attrName>ppt_x</p:attrName>
                                            </p:attrNameLst>
                                          </p:cBhvr>
                                          <p:tavLst>
                                            <p:tav tm="0">
                                              <p:val>
                                                <p:strVal val="1+#ppt_w/2"/>
                                              </p:val>
                                            </p:tav>
                                            <p:tav tm="100000">
                                              <p:val>
                                                <p:strVal val="#ppt_x"/>
                                              </p:val>
                                            </p:tav>
                                          </p:tavLst>
                                        </p:anim>
                                        <p:anim calcmode="lin" valueType="num">
                                          <p:cBhvr additive="base">
                                            <p:cTn id="43" dur="30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2000"/>
                                            <p:tgtEl>
                                              <p:spTgt spid="60"/>
                                            </p:tgtEl>
                                          </p:cBhvr>
                                        </p:animEffect>
                                      </p:childTnLst>
                                    </p:cTn>
                                  </p:par>
                                </p:childTnLst>
                              </p:cTn>
                            </p:par>
                            <p:par>
                              <p:cTn id="47" fill="hold">
                                <p:stCondLst>
                                  <p:cond delay="3500"/>
                                </p:stCondLst>
                                <p:childTnLst>
                                  <p:par>
                                    <p:cTn id="48" presetID="2" presetClass="entr" presetSubtype="2" fill="hold" nodeType="afterEffect" p14:presetBounceEnd="70000">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14:bounceEnd="70000">
                                          <p:cBhvr additive="base">
                                            <p:cTn id="50" dur="500" fill="hold"/>
                                            <p:tgtEl>
                                              <p:spTgt spid="61"/>
                                            </p:tgtEl>
                                            <p:attrNameLst>
                                              <p:attrName>ppt_x</p:attrName>
                                            </p:attrNameLst>
                                          </p:cBhvr>
                                          <p:tavLst>
                                            <p:tav tm="0">
                                              <p:val>
                                                <p:strVal val="1+#ppt_w/2"/>
                                              </p:val>
                                            </p:tav>
                                            <p:tav tm="100000">
                                              <p:val>
                                                <p:strVal val="#ppt_x"/>
                                              </p:val>
                                            </p:tav>
                                          </p:tavLst>
                                        </p:anim>
                                        <p:anim calcmode="lin" valueType="num" p14:bounceEnd="70000">
                                          <p:cBhvr additive="base">
                                            <p:cTn id="51"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5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par>
                                    <p:cTn id="35" presetID="53" presetClass="entr" presetSubtype="16"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300" fill="hold"/>
                                            <p:tgtEl>
                                              <p:spTgt spid="45"/>
                                            </p:tgtEl>
                                            <p:attrNameLst>
                                              <p:attrName>ppt_x</p:attrName>
                                            </p:attrNameLst>
                                          </p:cBhvr>
                                          <p:tavLst>
                                            <p:tav tm="0">
                                              <p:val>
                                                <p:strVal val="1+#ppt_w/2"/>
                                              </p:val>
                                            </p:tav>
                                            <p:tav tm="100000">
                                              <p:val>
                                                <p:strVal val="#ppt_x"/>
                                              </p:val>
                                            </p:tav>
                                          </p:tavLst>
                                        </p:anim>
                                        <p:anim calcmode="lin" valueType="num">
                                          <p:cBhvr additive="base">
                                            <p:cTn id="43" dur="30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2000"/>
                                            <p:tgtEl>
                                              <p:spTgt spid="60"/>
                                            </p:tgtEl>
                                          </p:cBhvr>
                                        </p:animEffect>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additive="base">
                                            <p:cTn id="50" dur="500" fill="hold"/>
                                            <p:tgtEl>
                                              <p:spTgt spid="61"/>
                                            </p:tgtEl>
                                            <p:attrNameLst>
                                              <p:attrName>ppt_x</p:attrName>
                                            </p:attrNameLst>
                                          </p:cBhvr>
                                          <p:tavLst>
                                            <p:tav tm="0">
                                              <p:val>
                                                <p:strVal val="1+#ppt_w/2"/>
                                              </p:val>
                                            </p:tav>
                                            <p:tav tm="100000">
                                              <p:val>
                                                <p:strVal val="#ppt_x"/>
                                              </p:val>
                                            </p:tav>
                                          </p:tavLst>
                                        </p:anim>
                                        <p:anim calcmode="lin" valueType="num">
                                          <p:cBhvr additive="base">
                                            <p:cTn id="51"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5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平行四边形 2"/>
          <p:cNvSpPr/>
          <p:nvPr/>
        </p:nvSpPr>
        <p:spPr>
          <a:xfrm>
            <a:off x="1303882" y="1237537"/>
            <a:ext cx="10306871" cy="632822"/>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p:cNvSpPr/>
          <p:nvPr/>
        </p:nvSpPr>
        <p:spPr>
          <a:xfrm>
            <a:off x="1635056" y="1290702"/>
            <a:ext cx="9773173" cy="492443"/>
          </a:xfrm>
          <a:prstGeom prst="rect">
            <a:avLst/>
          </a:prstGeom>
          <a:noFill/>
        </p:spPr>
        <p:txBody>
          <a:bodyPr wrap="square" rtlCol="0">
            <a:spAutoFit/>
          </a:bodyPr>
          <a:lstStyle/>
          <a:p>
            <a:r>
              <a:rPr kumimoji="1" lang="zh-CN" altLang="en-US" sz="2600" b="1" dirty="0">
                <a:gradFill>
                  <a:gsLst>
                    <a:gs pos="100000">
                      <a:srgbClr val="C00000"/>
                    </a:gs>
                    <a:gs pos="0">
                      <a:srgbClr val="FF0000"/>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切实增进民生福祉，不断提高社会建设水平</a:t>
            </a:r>
          </a:p>
        </p:txBody>
      </p:sp>
      <p:grpSp>
        <p:nvGrpSpPr>
          <p:cNvPr id="5" name="组合 4"/>
          <p:cNvGrpSpPr/>
          <p:nvPr/>
        </p:nvGrpSpPr>
        <p:grpSpPr>
          <a:xfrm>
            <a:off x="794280" y="1117366"/>
            <a:ext cx="800597" cy="853392"/>
            <a:chOff x="484864" y="418745"/>
            <a:chExt cx="800597" cy="853392"/>
          </a:xfrm>
        </p:grpSpPr>
        <p:grpSp>
          <p:nvGrpSpPr>
            <p:cNvPr id="6" name="组合 5"/>
            <p:cNvGrpSpPr/>
            <p:nvPr/>
          </p:nvGrpSpPr>
          <p:grpSpPr>
            <a:xfrm>
              <a:off x="484864" y="418745"/>
              <a:ext cx="800597" cy="853392"/>
              <a:chOff x="3835400" y="1789113"/>
              <a:chExt cx="1468438" cy="1565275"/>
            </a:xfrm>
          </p:grpSpPr>
          <p:sp>
            <p:nvSpPr>
              <p:cNvPr id="8"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9" name="Freeform 6"/>
              <p:cNvSpPr/>
              <p:nvPr/>
            </p:nvSpPr>
            <p:spPr bwMode="auto">
              <a:xfrm>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0"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1"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2"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1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sp>
            <p:nvSpPr>
              <p:cNvPr id="2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7" name="矩形 259"/>
            <p:cNvSpPr>
              <a:spLocks noChangeArrowheads="1"/>
            </p:cNvSpPr>
            <p:nvPr/>
          </p:nvSpPr>
          <p:spPr bwMode="auto">
            <a:xfrm>
              <a:off x="556702" y="568442"/>
              <a:ext cx="7112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bg1"/>
                  </a:solidFill>
                  <a:latin typeface="Impact" panose="020B0806030902050204" pitchFamily="34" charset="0"/>
                  <a:cs typeface="Arial" panose="02080604020202020204" pitchFamily="34" charset="0"/>
                </a:rPr>
                <a:t>08</a:t>
              </a:r>
              <a:endParaRPr lang="zh-CN" altLang="en-US" sz="1800" dirty="0">
                <a:solidFill>
                  <a:schemeClr val="bg1"/>
                </a:solidFill>
                <a:latin typeface="Impact" panose="020B0806030902050204" pitchFamily="34" charset="0"/>
                <a:cs typeface="Arial" panose="02080604020202020204" pitchFamily="34" charset="0"/>
              </a:endParaRPr>
            </a:p>
          </p:txBody>
        </p:sp>
      </p:grpSp>
      <p:grpSp>
        <p:nvGrpSpPr>
          <p:cNvPr id="31" name="Aitds3"/>
          <p:cNvGrpSpPr/>
          <p:nvPr/>
        </p:nvGrpSpPr>
        <p:grpSpPr>
          <a:xfrm>
            <a:off x="1689482" y="2479033"/>
            <a:ext cx="6713562" cy="369324"/>
            <a:chOff x="-1242360" y="2455854"/>
            <a:chExt cx="1090810" cy="1926729"/>
          </a:xfrm>
        </p:grpSpPr>
        <p:sp>
          <p:nvSpPr>
            <p:cNvPr id="3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3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Aitds4"/>
          <p:cNvSpPr/>
          <p:nvPr/>
        </p:nvSpPr>
        <p:spPr>
          <a:xfrm>
            <a:off x="1616143" y="1951739"/>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发展更加公平更高质量的教育</a:t>
            </a:r>
          </a:p>
        </p:txBody>
      </p:sp>
      <p:grpSp>
        <p:nvGrpSpPr>
          <p:cNvPr id="35" name="Aitds12"/>
          <p:cNvGrpSpPr/>
          <p:nvPr/>
        </p:nvGrpSpPr>
        <p:grpSpPr>
          <a:xfrm>
            <a:off x="8086875" y="2266576"/>
            <a:ext cx="475204" cy="475204"/>
            <a:chOff x="1417067" y="4277724"/>
            <a:chExt cx="657499" cy="657499"/>
          </a:xfrm>
        </p:grpSpPr>
        <p:grpSp>
          <p:nvGrpSpPr>
            <p:cNvPr id="36" name="组合 3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 name="Aitds3"/>
          <p:cNvGrpSpPr/>
          <p:nvPr/>
        </p:nvGrpSpPr>
        <p:grpSpPr>
          <a:xfrm>
            <a:off x="1689482" y="3183113"/>
            <a:ext cx="6713562" cy="369324"/>
            <a:chOff x="-1242360" y="2455854"/>
            <a:chExt cx="1090810" cy="1926729"/>
          </a:xfrm>
        </p:grpSpPr>
        <p:sp>
          <p:nvSpPr>
            <p:cNvPr id="51"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52"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3" name="Aitds4"/>
          <p:cNvSpPr/>
          <p:nvPr/>
        </p:nvSpPr>
        <p:spPr>
          <a:xfrm>
            <a:off x="1616143" y="2655819"/>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推进卫生健康体系建设</a:t>
            </a:r>
          </a:p>
        </p:txBody>
      </p:sp>
      <p:grpSp>
        <p:nvGrpSpPr>
          <p:cNvPr id="69" name="Aitds12"/>
          <p:cNvGrpSpPr/>
          <p:nvPr/>
        </p:nvGrpSpPr>
        <p:grpSpPr>
          <a:xfrm>
            <a:off x="8086875" y="2970656"/>
            <a:ext cx="475204" cy="475204"/>
            <a:chOff x="1417067" y="4277724"/>
            <a:chExt cx="657499" cy="657499"/>
          </a:xfrm>
        </p:grpSpPr>
        <p:grpSp>
          <p:nvGrpSpPr>
            <p:cNvPr id="70" name="组合 6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72"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1"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4" name="Aitds3"/>
          <p:cNvGrpSpPr/>
          <p:nvPr/>
        </p:nvGrpSpPr>
        <p:grpSpPr>
          <a:xfrm>
            <a:off x="1689482" y="3916892"/>
            <a:ext cx="6713562" cy="369324"/>
            <a:chOff x="-1242360" y="2455854"/>
            <a:chExt cx="1090810" cy="1926729"/>
          </a:xfrm>
        </p:grpSpPr>
        <p:sp>
          <p:nvSpPr>
            <p:cNvPr id="75"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76"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7" name="Aitds4"/>
          <p:cNvSpPr/>
          <p:nvPr/>
        </p:nvSpPr>
        <p:spPr>
          <a:xfrm>
            <a:off x="1616143" y="3389598"/>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保障好群众住房需求</a:t>
            </a:r>
          </a:p>
        </p:txBody>
      </p:sp>
      <p:grpSp>
        <p:nvGrpSpPr>
          <p:cNvPr id="78" name="Aitds12"/>
          <p:cNvGrpSpPr/>
          <p:nvPr/>
        </p:nvGrpSpPr>
        <p:grpSpPr>
          <a:xfrm>
            <a:off x="8086875" y="3704435"/>
            <a:ext cx="475204" cy="475204"/>
            <a:chOff x="1417067" y="4277724"/>
            <a:chExt cx="657499" cy="657499"/>
          </a:xfrm>
        </p:grpSpPr>
        <p:grpSp>
          <p:nvGrpSpPr>
            <p:cNvPr id="79" name="组合 78"/>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81"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0"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3" name="Aitds3"/>
          <p:cNvGrpSpPr/>
          <p:nvPr/>
        </p:nvGrpSpPr>
        <p:grpSpPr>
          <a:xfrm>
            <a:off x="1689482" y="4650016"/>
            <a:ext cx="6713562" cy="369324"/>
            <a:chOff x="-1242360" y="2455854"/>
            <a:chExt cx="1090810" cy="1926729"/>
          </a:xfrm>
        </p:grpSpPr>
        <p:sp>
          <p:nvSpPr>
            <p:cNvPr id="84"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85"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6" name="Aitds4"/>
          <p:cNvSpPr/>
          <p:nvPr/>
        </p:nvSpPr>
        <p:spPr>
          <a:xfrm>
            <a:off x="1616143" y="4122722"/>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加强基本民生保障</a:t>
            </a:r>
          </a:p>
        </p:txBody>
      </p:sp>
      <p:grpSp>
        <p:nvGrpSpPr>
          <p:cNvPr id="87" name="Aitds12"/>
          <p:cNvGrpSpPr/>
          <p:nvPr/>
        </p:nvGrpSpPr>
        <p:grpSpPr>
          <a:xfrm>
            <a:off x="8086875" y="4437559"/>
            <a:ext cx="475204" cy="475204"/>
            <a:chOff x="1417067" y="4277724"/>
            <a:chExt cx="657499" cy="657499"/>
          </a:xfrm>
        </p:grpSpPr>
        <p:grpSp>
          <p:nvGrpSpPr>
            <p:cNvPr id="88" name="组合 8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90"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9"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2" name="Aitds3"/>
          <p:cNvGrpSpPr/>
          <p:nvPr/>
        </p:nvGrpSpPr>
        <p:grpSpPr>
          <a:xfrm>
            <a:off x="1689482" y="5448677"/>
            <a:ext cx="6713562" cy="369324"/>
            <a:chOff x="-1242360" y="2455854"/>
            <a:chExt cx="1090810" cy="1926729"/>
          </a:xfrm>
        </p:grpSpPr>
        <p:sp>
          <p:nvSpPr>
            <p:cNvPr id="93"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94"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5" name="Aitds4"/>
          <p:cNvSpPr/>
          <p:nvPr/>
        </p:nvSpPr>
        <p:spPr>
          <a:xfrm>
            <a:off x="1616143" y="4921383"/>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更好满足人民群众精神文化需求</a:t>
            </a:r>
          </a:p>
        </p:txBody>
      </p:sp>
      <p:grpSp>
        <p:nvGrpSpPr>
          <p:cNvPr id="96" name="Aitds12"/>
          <p:cNvGrpSpPr/>
          <p:nvPr/>
        </p:nvGrpSpPr>
        <p:grpSpPr>
          <a:xfrm>
            <a:off x="8086875" y="5236220"/>
            <a:ext cx="475204" cy="475204"/>
            <a:chOff x="1417067" y="4277724"/>
            <a:chExt cx="657499" cy="657499"/>
          </a:xfrm>
        </p:grpSpPr>
        <p:grpSp>
          <p:nvGrpSpPr>
            <p:cNvPr id="97" name="组合 9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99"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8"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1" name="Aitds3"/>
          <p:cNvGrpSpPr/>
          <p:nvPr/>
        </p:nvGrpSpPr>
        <p:grpSpPr>
          <a:xfrm>
            <a:off x="1689482" y="6186628"/>
            <a:ext cx="6713562" cy="369324"/>
            <a:chOff x="-1242360" y="2455854"/>
            <a:chExt cx="1090810" cy="1926729"/>
          </a:xfrm>
        </p:grpSpPr>
        <p:sp>
          <p:nvSpPr>
            <p:cNvPr id="102" name="Aitds3-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微软雅黑" panose="020B0503020204020204" pitchFamily="34" charset="-122"/>
              </a:endParaRPr>
            </a:p>
          </p:txBody>
        </p:sp>
        <p:sp>
          <p:nvSpPr>
            <p:cNvPr id="103" name="Aitds3-2"/>
            <p:cNvSpPr>
              <a:spLocks noChangeArrowheads="1"/>
            </p:cNvSpPr>
            <p:nvPr/>
          </p:nvSpPr>
          <p:spPr bwMode="auto">
            <a:xfrm>
              <a:off x="-717257" y="2455854"/>
              <a:ext cx="30012" cy="19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4" name="Aitds4"/>
          <p:cNvSpPr/>
          <p:nvPr/>
        </p:nvSpPr>
        <p:spPr>
          <a:xfrm>
            <a:off x="1616143" y="5659334"/>
            <a:ext cx="6113233" cy="477054"/>
          </a:xfrm>
          <a:prstGeom prst="rect">
            <a:avLst/>
          </a:prstGeom>
          <a:noFill/>
        </p:spPr>
        <p:txBody>
          <a:bodyPr wrap="square" rtlCol="0">
            <a:spAutoFit/>
          </a:bodyPr>
          <a:lstStyle/>
          <a:p>
            <a:r>
              <a:rPr kumimoji="1" lang="zh-CN" altLang="en-US" sz="25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微软雅黑" panose="020B0503020204020204" pitchFamily="34" charset="-122"/>
              </a:rPr>
              <a:t>加强和创新社会治理</a:t>
            </a:r>
          </a:p>
        </p:txBody>
      </p:sp>
      <p:grpSp>
        <p:nvGrpSpPr>
          <p:cNvPr id="105" name="Aitds12"/>
          <p:cNvGrpSpPr/>
          <p:nvPr/>
        </p:nvGrpSpPr>
        <p:grpSpPr>
          <a:xfrm>
            <a:off x="8086875" y="5974171"/>
            <a:ext cx="475204" cy="475204"/>
            <a:chOff x="1417067" y="4277724"/>
            <a:chExt cx="657499" cy="657499"/>
          </a:xfrm>
        </p:grpSpPr>
        <p:grpSp>
          <p:nvGrpSpPr>
            <p:cNvPr id="106" name="组合 10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08" name="Aitds12-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Aitds12-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Aitds12-3"/>
            <p:cNvSpPr>
              <a:spLocks noChangeArrowheads="1"/>
            </p:cNvSpPr>
            <p:nvPr/>
          </p:nvSpPr>
          <p:spPr bwMode="auto">
            <a:xfrm>
              <a:off x="1517646" y="4388524"/>
              <a:ext cx="456339" cy="425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6</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10" name="图形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1678" y="2700481"/>
            <a:ext cx="2057724" cy="32890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53" presetClass="entr" presetSubtype="16"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300" fill="hold"/>
                                            <p:tgtEl>
                                              <p:spTgt spid="31"/>
                                            </p:tgtEl>
                                            <p:attrNameLst>
                                              <p:attrName>ppt_x</p:attrName>
                                            </p:attrNameLst>
                                          </p:cBhvr>
                                          <p:tavLst>
                                            <p:tav tm="0">
                                              <p:val>
                                                <p:strVal val="1+#ppt_w/2"/>
                                              </p:val>
                                            </p:tav>
                                            <p:tav tm="100000">
                                              <p:val>
                                                <p:strVal val="#ppt_x"/>
                                              </p:val>
                                            </p:tav>
                                          </p:tavLst>
                                        </p:anim>
                                        <p:anim calcmode="lin" valueType="num">
                                          <p:cBhvr additive="base">
                                            <p:cTn id="30" dur="300" fill="hold"/>
                                            <p:tgtEl>
                                              <p:spTgt spid="3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left)">
                                          <p:cBhvr>
                                            <p:cTn id="34" dur="500"/>
                                            <p:tgtEl>
                                              <p:spTgt spid="53"/>
                                            </p:tgtEl>
                                          </p:cBhvr>
                                        </p:animEffect>
                                      </p:childTnLst>
                                    </p:cTn>
                                  </p:par>
                                  <p:par>
                                    <p:cTn id="35" presetID="53" presetClass="entr" presetSubtype="16"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p:cTn id="37" dur="500" fill="hold"/>
                                            <p:tgtEl>
                                              <p:spTgt spid="69"/>
                                            </p:tgtEl>
                                            <p:attrNameLst>
                                              <p:attrName>ppt_w</p:attrName>
                                            </p:attrNameLst>
                                          </p:cBhvr>
                                          <p:tavLst>
                                            <p:tav tm="0">
                                              <p:val>
                                                <p:fltVal val="0"/>
                                              </p:val>
                                            </p:tav>
                                            <p:tav tm="100000">
                                              <p:val>
                                                <p:strVal val="#ppt_w"/>
                                              </p:val>
                                            </p:tav>
                                          </p:tavLst>
                                        </p:anim>
                                        <p:anim calcmode="lin" valueType="num">
                                          <p:cBhvr>
                                            <p:cTn id="38" dur="500" fill="hold"/>
                                            <p:tgtEl>
                                              <p:spTgt spid="69"/>
                                            </p:tgtEl>
                                            <p:attrNameLst>
                                              <p:attrName>ppt_h</p:attrName>
                                            </p:attrNameLst>
                                          </p:cBhvr>
                                          <p:tavLst>
                                            <p:tav tm="0">
                                              <p:val>
                                                <p:fltVal val="0"/>
                                              </p:val>
                                            </p:tav>
                                            <p:tav tm="100000">
                                              <p:val>
                                                <p:strVal val="#ppt_h"/>
                                              </p:val>
                                            </p:tav>
                                          </p:tavLst>
                                        </p:anim>
                                        <p:animEffect transition="in" filter="fade">
                                          <p:cBhvr>
                                            <p:cTn id="39" dur="500"/>
                                            <p:tgtEl>
                                              <p:spTgt spid="69"/>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300" fill="hold"/>
                                            <p:tgtEl>
                                              <p:spTgt spid="50"/>
                                            </p:tgtEl>
                                            <p:attrNameLst>
                                              <p:attrName>ppt_x</p:attrName>
                                            </p:attrNameLst>
                                          </p:cBhvr>
                                          <p:tavLst>
                                            <p:tav tm="0">
                                              <p:val>
                                                <p:strVal val="1+#ppt_w/2"/>
                                              </p:val>
                                            </p:tav>
                                            <p:tav tm="100000">
                                              <p:val>
                                                <p:strVal val="#ppt_x"/>
                                              </p:val>
                                            </p:tav>
                                          </p:tavLst>
                                        </p:anim>
                                        <p:anim calcmode="lin" valueType="num">
                                          <p:cBhvr additive="base">
                                            <p:cTn id="43" dur="300" fill="hold"/>
                                            <p:tgtEl>
                                              <p:spTgt spid="50"/>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left)">
                                          <p:cBhvr>
                                            <p:cTn id="47" dur="500"/>
                                            <p:tgtEl>
                                              <p:spTgt spid="77"/>
                                            </p:tgtEl>
                                          </p:cBhvr>
                                        </p:animEffect>
                                      </p:childTnLst>
                                    </p:cTn>
                                  </p:par>
                                  <p:par>
                                    <p:cTn id="48" presetID="53" presetClass="entr" presetSubtype="16"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p:cTn id="50" dur="500" fill="hold"/>
                                            <p:tgtEl>
                                              <p:spTgt spid="78"/>
                                            </p:tgtEl>
                                            <p:attrNameLst>
                                              <p:attrName>ppt_w</p:attrName>
                                            </p:attrNameLst>
                                          </p:cBhvr>
                                          <p:tavLst>
                                            <p:tav tm="0">
                                              <p:val>
                                                <p:fltVal val="0"/>
                                              </p:val>
                                            </p:tav>
                                            <p:tav tm="100000">
                                              <p:val>
                                                <p:strVal val="#ppt_w"/>
                                              </p:val>
                                            </p:tav>
                                          </p:tavLst>
                                        </p:anim>
                                        <p:anim calcmode="lin" valueType="num">
                                          <p:cBhvr>
                                            <p:cTn id="51" dur="500" fill="hold"/>
                                            <p:tgtEl>
                                              <p:spTgt spid="78"/>
                                            </p:tgtEl>
                                            <p:attrNameLst>
                                              <p:attrName>ppt_h</p:attrName>
                                            </p:attrNameLst>
                                          </p:cBhvr>
                                          <p:tavLst>
                                            <p:tav tm="0">
                                              <p:val>
                                                <p:fltVal val="0"/>
                                              </p:val>
                                            </p:tav>
                                            <p:tav tm="100000">
                                              <p:val>
                                                <p:strVal val="#ppt_h"/>
                                              </p:val>
                                            </p:tav>
                                          </p:tavLst>
                                        </p:anim>
                                        <p:animEffect transition="in" filter="fade">
                                          <p:cBhvr>
                                            <p:cTn id="52" dur="500"/>
                                            <p:tgtEl>
                                              <p:spTgt spid="78"/>
                                            </p:tgtEl>
                                          </p:cBhvr>
                                        </p:animEffect>
                                      </p:childTnLst>
                                    </p:cTn>
                                  </p:par>
                                  <p:par>
                                    <p:cTn id="53" presetID="2" presetClass="entr" presetSubtype="2" accel="43300" decel="5660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additive="base">
                                            <p:cTn id="55" dur="300" fill="hold"/>
                                            <p:tgtEl>
                                              <p:spTgt spid="74"/>
                                            </p:tgtEl>
                                            <p:attrNameLst>
                                              <p:attrName>ppt_x</p:attrName>
                                            </p:attrNameLst>
                                          </p:cBhvr>
                                          <p:tavLst>
                                            <p:tav tm="0">
                                              <p:val>
                                                <p:strVal val="1+#ppt_w/2"/>
                                              </p:val>
                                            </p:tav>
                                            <p:tav tm="100000">
                                              <p:val>
                                                <p:strVal val="#ppt_x"/>
                                              </p:val>
                                            </p:tav>
                                          </p:tavLst>
                                        </p:anim>
                                        <p:anim calcmode="lin" valueType="num">
                                          <p:cBhvr additive="base">
                                            <p:cTn id="56" dur="300" fill="hold"/>
                                            <p:tgtEl>
                                              <p:spTgt spid="74"/>
                                            </p:tgtEl>
                                            <p:attrNameLst>
                                              <p:attrName>ppt_y</p:attrName>
                                            </p:attrNameLst>
                                          </p:cBhvr>
                                          <p:tavLst>
                                            <p:tav tm="0">
                                              <p:val>
                                                <p:strVal val="#ppt_y"/>
                                              </p:val>
                                            </p:tav>
                                            <p:tav tm="100000">
                                              <p:val>
                                                <p:strVal val="#ppt_y"/>
                                              </p:val>
                                            </p:tav>
                                          </p:tavLst>
                                        </p:anim>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86"/>
                                            </p:tgtEl>
                                            <p:attrNameLst>
                                              <p:attrName>style.visibility</p:attrName>
                                            </p:attrNameLst>
                                          </p:cBhvr>
                                          <p:to>
                                            <p:strVal val="visible"/>
                                          </p:to>
                                        </p:set>
                                        <p:animEffect transition="in" filter="wipe(left)">
                                          <p:cBhvr>
                                            <p:cTn id="60" dur="500"/>
                                            <p:tgtEl>
                                              <p:spTgt spid="86"/>
                                            </p:tgtEl>
                                          </p:cBhvr>
                                        </p:animEffect>
                                      </p:childTnLst>
                                    </p:cTn>
                                  </p:par>
                                  <p:par>
                                    <p:cTn id="61" presetID="53" presetClass="entr" presetSubtype="16"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p:cTn id="63" dur="500" fill="hold"/>
                                            <p:tgtEl>
                                              <p:spTgt spid="87"/>
                                            </p:tgtEl>
                                            <p:attrNameLst>
                                              <p:attrName>ppt_w</p:attrName>
                                            </p:attrNameLst>
                                          </p:cBhvr>
                                          <p:tavLst>
                                            <p:tav tm="0">
                                              <p:val>
                                                <p:fltVal val="0"/>
                                              </p:val>
                                            </p:tav>
                                            <p:tav tm="100000">
                                              <p:val>
                                                <p:strVal val="#ppt_w"/>
                                              </p:val>
                                            </p:tav>
                                          </p:tavLst>
                                        </p:anim>
                                        <p:anim calcmode="lin" valueType="num">
                                          <p:cBhvr>
                                            <p:cTn id="64" dur="500" fill="hold"/>
                                            <p:tgtEl>
                                              <p:spTgt spid="87"/>
                                            </p:tgtEl>
                                            <p:attrNameLst>
                                              <p:attrName>ppt_h</p:attrName>
                                            </p:attrNameLst>
                                          </p:cBhvr>
                                          <p:tavLst>
                                            <p:tav tm="0">
                                              <p:val>
                                                <p:fltVal val="0"/>
                                              </p:val>
                                            </p:tav>
                                            <p:tav tm="100000">
                                              <p:val>
                                                <p:strVal val="#ppt_h"/>
                                              </p:val>
                                            </p:tav>
                                          </p:tavLst>
                                        </p:anim>
                                        <p:animEffect transition="in" filter="fade">
                                          <p:cBhvr>
                                            <p:cTn id="65" dur="500"/>
                                            <p:tgtEl>
                                              <p:spTgt spid="87"/>
                                            </p:tgtEl>
                                          </p:cBhvr>
                                        </p:animEffect>
                                      </p:childTnLst>
                                    </p:cTn>
                                  </p:par>
                                  <p:par>
                                    <p:cTn id="66" presetID="2" presetClass="entr" presetSubtype="2" accel="43300" decel="56600" fill="hold" nodeType="withEffect">
                                      <p:stCondLst>
                                        <p:cond delay="0"/>
                                      </p:stCondLst>
                                      <p:childTnLst>
                                        <p:set>
                                          <p:cBhvr>
                                            <p:cTn id="67" dur="1" fill="hold">
                                              <p:stCondLst>
                                                <p:cond delay="0"/>
                                              </p:stCondLst>
                                            </p:cTn>
                                            <p:tgtEl>
                                              <p:spTgt spid="83"/>
                                            </p:tgtEl>
                                            <p:attrNameLst>
                                              <p:attrName>style.visibility</p:attrName>
                                            </p:attrNameLst>
                                          </p:cBhvr>
                                          <p:to>
                                            <p:strVal val="visible"/>
                                          </p:to>
                                        </p:set>
                                        <p:anim calcmode="lin" valueType="num">
                                          <p:cBhvr additive="base">
                                            <p:cTn id="68" dur="300" fill="hold"/>
                                            <p:tgtEl>
                                              <p:spTgt spid="83"/>
                                            </p:tgtEl>
                                            <p:attrNameLst>
                                              <p:attrName>ppt_x</p:attrName>
                                            </p:attrNameLst>
                                          </p:cBhvr>
                                          <p:tavLst>
                                            <p:tav tm="0">
                                              <p:val>
                                                <p:strVal val="1+#ppt_w/2"/>
                                              </p:val>
                                            </p:tav>
                                            <p:tav tm="100000">
                                              <p:val>
                                                <p:strVal val="#ppt_x"/>
                                              </p:val>
                                            </p:tav>
                                          </p:tavLst>
                                        </p:anim>
                                        <p:anim calcmode="lin" valueType="num">
                                          <p:cBhvr additive="base">
                                            <p:cTn id="69" dur="300" fill="hold"/>
                                            <p:tgtEl>
                                              <p:spTgt spid="83"/>
                                            </p:tgtEl>
                                            <p:attrNameLst>
                                              <p:attrName>ppt_y</p:attrName>
                                            </p:attrNameLst>
                                          </p:cBhvr>
                                          <p:tavLst>
                                            <p:tav tm="0">
                                              <p:val>
                                                <p:strVal val="#ppt_y"/>
                                              </p:val>
                                            </p:tav>
                                            <p:tav tm="100000">
                                              <p:val>
                                                <p:strVal val="#ppt_y"/>
                                              </p:val>
                                            </p:tav>
                                          </p:tavLst>
                                        </p:anim>
                                      </p:childTnLst>
                                    </p:cTn>
                                  </p:par>
                                </p:childTnLst>
                              </p:cTn>
                            </p:par>
                            <p:par>
                              <p:cTn id="70" fill="hold">
                                <p:stCondLst>
                                  <p:cond delay="4500"/>
                                </p:stCondLst>
                                <p:childTnLst>
                                  <p:par>
                                    <p:cTn id="71" presetID="22" presetClass="entr" presetSubtype="8" fill="hold" grpId="0" nodeType="afterEffect">
                                      <p:stCondLst>
                                        <p:cond delay="0"/>
                                      </p:stCondLst>
                                      <p:childTnLst>
                                        <p:set>
                                          <p:cBhvr>
                                            <p:cTn id="72" dur="1" fill="hold">
                                              <p:stCondLst>
                                                <p:cond delay="0"/>
                                              </p:stCondLst>
                                            </p:cTn>
                                            <p:tgtEl>
                                              <p:spTgt spid="95"/>
                                            </p:tgtEl>
                                            <p:attrNameLst>
                                              <p:attrName>style.visibility</p:attrName>
                                            </p:attrNameLst>
                                          </p:cBhvr>
                                          <p:to>
                                            <p:strVal val="visible"/>
                                          </p:to>
                                        </p:set>
                                        <p:animEffect transition="in" filter="wipe(left)">
                                          <p:cBhvr>
                                            <p:cTn id="73" dur="500"/>
                                            <p:tgtEl>
                                              <p:spTgt spid="95"/>
                                            </p:tgtEl>
                                          </p:cBhvr>
                                        </p:animEffect>
                                      </p:childTnLst>
                                    </p:cTn>
                                  </p:par>
                                  <p:par>
                                    <p:cTn id="74" presetID="53" presetClass="entr" presetSubtype="16" fill="hold" nodeType="with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par>
                                    <p:cTn id="79" presetID="2" presetClass="entr" presetSubtype="2" accel="43300" decel="56600" fill="hold" nodeType="withEffect">
                                      <p:stCondLst>
                                        <p:cond delay="0"/>
                                      </p:stCondLst>
                                      <p:childTnLst>
                                        <p:set>
                                          <p:cBhvr>
                                            <p:cTn id="80" dur="1" fill="hold">
                                              <p:stCondLst>
                                                <p:cond delay="0"/>
                                              </p:stCondLst>
                                            </p:cTn>
                                            <p:tgtEl>
                                              <p:spTgt spid="92"/>
                                            </p:tgtEl>
                                            <p:attrNameLst>
                                              <p:attrName>style.visibility</p:attrName>
                                            </p:attrNameLst>
                                          </p:cBhvr>
                                          <p:to>
                                            <p:strVal val="visible"/>
                                          </p:to>
                                        </p:set>
                                        <p:anim calcmode="lin" valueType="num">
                                          <p:cBhvr additive="base">
                                            <p:cTn id="81" dur="300" fill="hold"/>
                                            <p:tgtEl>
                                              <p:spTgt spid="92"/>
                                            </p:tgtEl>
                                            <p:attrNameLst>
                                              <p:attrName>ppt_x</p:attrName>
                                            </p:attrNameLst>
                                          </p:cBhvr>
                                          <p:tavLst>
                                            <p:tav tm="0">
                                              <p:val>
                                                <p:strVal val="1+#ppt_w/2"/>
                                              </p:val>
                                            </p:tav>
                                            <p:tav tm="100000">
                                              <p:val>
                                                <p:strVal val="#ppt_x"/>
                                              </p:val>
                                            </p:tav>
                                          </p:tavLst>
                                        </p:anim>
                                        <p:anim calcmode="lin" valueType="num">
                                          <p:cBhvr additive="base">
                                            <p:cTn id="82" dur="300" fill="hold"/>
                                            <p:tgtEl>
                                              <p:spTgt spid="92"/>
                                            </p:tgtEl>
                                            <p:attrNameLst>
                                              <p:attrName>ppt_y</p:attrName>
                                            </p:attrNameLst>
                                          </p:cBhvr>
                                          <p:tavLst>
                                            <p:tav tm="0">
                                              <p:val>
                                                <p:strVal val="#ppt_y"/>
                                              </p:val>
                                            </p:tav>
                                            <p:tav tm="100000">
                                              <p:val>
                                                <p:strVal val="#ppt_y"/>
                                              </p:val>
                                            </p:tav>
                                          </p:tavLst>
                                        </p:anim>
                                      </p:childTnLst>
                                    </p:cTn>
                                  </p:par>
                                </p:childTnLst>
                              </p:cTn>
                            </p:par>
                            <p:par>
                              <p:cTn id="83" fill="hold">
                                <p:stCondLst>
                                  <p:cond delay="5000"/>
                                </p:stCondLst>
                                <p:childTnLst>
                                  <p:par>
                                    <p:cTn id="84" presetID="22" presetClass="entr" presetSubtype="8" fill="hold" grpId="0" nodeType="afterEffect">
                                      <p:stCondLst>
                                        <p:cond delay="0"/>
                                      </p:stCondLst>
                                      <p:childTnLst>
                                        <p:set>
                                          <p:cBhvr>
                                            <p:cTn id="85" dur="1" fill="hold">
                                              <p:stCondLst>
                                                <p:cond delay="0"/>
                                              </p:stCondLst>
                                            </p:cTn>
                                            <p:tgtEl>
                                              <p:spTgt spid="104"/>
                                            </p:tgtEl>
                                            <p:attrNameLst>
                                              <p:attrName>style.visibility</p:attrName>
                                            </p:attrNameLst>
                                          </p:cBhvr>
                                          <p:to>
                                            <p:strVal val="visible"/>
                                          </p:to>
                                        </p:set>
                                        <p:animEffect transition="in" filter="wipe(left)">
                                          <p:cBhvr>
                                            <p:cTn id="86" dur="500"/>
                                            <p:tgtEl>
                                              <p:spTgt spid="104"/>
                                            </p:tgtEl>
                                          </p:cBhvr>
                                        </p:animEffect>
                                      </p:childTnLst>
                                    </p:cTn>
                                  </p:par>
                                  <p:par>
                                    <p:cTn id="87" presetID="53" presetClass="entr" presetSubtype="16" fill="hold" nodeType="withEffect">
                                      <p:stCondLst>
                                        <p:cond delay="0"/>
                                      </p:stCondLst>
                                      <p:childTnLst>
                                        <p:set>
                                          <p:cBhvr>
                                            <p:cTn id="88" dur="1" fill="hold">
                                              <p:stCondLst>
                                                <p:cond delay="0"/>
                                              </p:stCondLst>
                                            </p:cTn>
                                            <p:tgtEl>
                                              <p:spTgt spid="105"/>
                                            </p:tgtEl>
                                            <p:attrNameLst>
                                              <p:attrName>style.visibility</p:attrName>
                                            </p:attrNameLst>
                                          </p:cBhvr>
                                          <p:to>
                                            <p:strVal val="visible"/>
                                          </p:to>
                                        </p:set>
                                        <p:anim calcmode="lin" valueType="num">
                                          <p:cBhvr>
                                            <p:cTn id="89" dur="500" fill="hold"/>
                                            <p:tgtEl>
                                              <p:spTgt spid="105"/>
                                            </p:tgtEl>
                                            <p:attrNameLst>
                                              <p:attrName>ppt_w</p:attrName>
                                            </p:attrNameLst>
                                          </p:cBhvr>
                                          <p:tavLst>
                                            <p:tav tm="0">
                                              <p:val>
                                                <p:fltVal val="0"/>
                                              </p:val>
                                            </p:tav>
                                            <p:tav tm="100000">
                                              <p:val>
                                                <p:strVal val="#ppt_w"/>
                                              </p:val>
                                            </p:tav>
                                          </p:tavLst>
                                        </p:anim>
                                        <p:anim calcmode="lin" valueType="num">
                                          <p:cBhvr>
                                            <p:cTn id="90" dur="500" fill="hold"/>
                                            <p:tgtEl>
                                              <p:spTgt spid="105"/>
                                            </p:tgtEl>
                                            <p:attrNameLst>
                                              <p:attrName>ppt_h</p:attrName>
                                            </p:attrNameLst>
                                          </p:cBhvr>
                                          <p:tavLst>
                                            <p:tav tm="0">
                                              <p:val>
                                                <p:fltVal val="0"/>
                                              </p:val>
                                            </p:tav>
                                            <p:tav tm="100000">
                                              <p:val>
                                                <p:strVal val="#ppt_h"/>
                                              </p:val>
                                            </p:tav>
                                          </p:tavLst>
                                        </p:anim>
                                        <p:animEffect transition="in" filter="fade">
                                          <p:cBhvr>
                                            <p:cTn id="91" dur="500"/>
                                            <p:tgtEl>
                                              <p:spTgt spid="105"/>
                                            </p:tgtEl>
                                          </p:cBhvr>
                                        </p:animEffect>
                                      </p:childTnLst>
                                    </p:cTn>
                                  </p:par>
                                  <p:par>
                                    <p:cTn id="92" presetID="2" presetClass="entr" presetSubtype="2" accel="43300" decel="56600" fill="hold" nodeType="withEffect">
                                      <p:stCondLst>
                                        <p:cond delay="0"/>
                                      </p:stCondLst>
                                      <p:childTnLst>
                                        <p:set>
                                          <p:cBhvr>
                                            <p:cTn id="93" dur="1" fill="hold">
                                              <p:stCondLst>
                                                <p:cond delay="0"/>
                                              </p:stCondLst>
                                            </p:cTn>
                                            <p:tgtEl>
                                              <p:spTgt spid="101"/>
                                            </p:tgtEl>
                                            <p:attrNameLst>
                                              <p:attrName>style.visibility</p:attrName>
                                            </p:attrNameLst>
                                          </p:cBhvr>
                                          <p:to>
                                            <p:strVal val="visible"/>
                                          </p:to>
                                        </p:set>
                                        <p:anim calcmode="lin" valueType="num">
                                          <p:cBhvr additive="base">
                                            <p:cTn id="94" dur="300" fill="hold"/>
                                            <p:tgtEl>
                                              <p:spTgt spid="101"/>
                                            </p:tgtEl>
                                            <p:attrNameLst>
                                              <p:attrName>ppt_x</p:attrName>
                                            </p:attrNameLst>
                                          </p:cBhvr>
                                          <p:tavLst>
                                            <p:tav tm="0">
                                              <p:val>
                                                <p:strVal val="1+#ppt_w/2"/>
                                              </p:val>
                                            </p:tav>
                                            <p:tav tm="100000">
                                              <p:val>
                                                <p:strVal val="#ppt_x"/>
                                              </p:val>
                                            </p:tav>
                                          </p:tavLst>
                                        </p:anim>
                                        <p:anim calcmode="lin" valueType="num">
                                          <p:cBhvr additive="base">
                                            <p:cTn id="95" dur="300" fill="hold"/>
                                            <p:tgtEl>
                                              <p:spTgt spid="101"/>
                                            </p:tgtEl>
                                            <p:attrNameLst>
                                              <p:attrName>ppt_y</p:attrName>
                                            </p:attrNameLst>
                                          </p:cBhvr>
                                          <p:tavLst>
                                            <p:tav tm="0">
                                              <p:val>
                                                <p:strVal val="#ppt_y"/>
                                              </p:val>
                                            </p:tav>
                                            <p:tav tm="100000">
                                              <p:val>
                                                <p:strVal val="#ppt_y"/>
                                              </p:val>
                                            </p:tav>
                                          </p:tavLst>
                                        </p:anim>
                                      </p:childTnLst>
                                    </p:cTn>
                                  </p:par>
                                </p:childTnLst>
                              </p:cTn>
                            </p:par>
                            <p:par>
                              <p:cTn id="96" fill="hold">
                                <p:stCondLst>
                                  <p:cond delay="5500"/>
                                </p:stCondLst>
                                <p:childTnLst>
                                  <p:par>
                                    <p:cTn id="97" presetID="2" presetClass="entr" presetSubtype="4" fill="hold" nodeType="afterEffect" p14:presetBounceEnd="34000">
                                      <p:stCondLst>
                                        <p:cond delay="0"/>
                                      </p:stCondLst>
                                      <p:childTnLst>
                                        <p:set>
                                          <p:cBhvr>
                                            <p:cTn id="98" dur="1" fill="hold">
                                              <p:stCondLst>
                                                <p:cond delay="0"/>
                                              </p:stCondLst>
                                            </p:cTn>
                                            <p:tgtEl>
                                              <p:spTgt spid="110"/>
                                            </p:tgtEl>
                                            <p:attrNameLst>
                                              <p:attrName>style.visibility</p:attrName>
                                            </p:attrNameLst>
                                          </p:cBhvr>
                                          <p:to>
                                            <p:strVal val="visible"/>
                                          </p:to>
                                        </p:set>
                                        <p:anim calcmode="lin" valueType="num" p14:bounceEnd="34000">
                                          <p:cBhvr additive="base">
                                            <p:cTn id="99" dur="500" fill="hold"/>
                                            <p:tgtEl>
                                              <p:spTgt spid="110"/>
                                            </p:tgtEl>
                                            <p:attrNameLst>
                                              <p:attrName>ppt_x</p:attrName>
                                            </p:attrNameLst>
                                          </p:cBhvr>
                                          <p:tavLst>
                                            <p:tav tm="0">
                                              <p:val>
                                                <p:strVal val="#ppt_x"/>
                                              </p:val>
                                            </p:tav>
                                            <p:tav tm="100000">
                                              <p:val>
                                                <p:strVal val="#ppt_x"/>
                                              </p:val>
                                            </p:tav>
                                          </p:tavLst>
                                        </p:anim>
                                        <p:anim calcmode="lin" valueType="num" p14:bounceEnd="34000">
                                          <p:cBhvr additive="base">
                                            <p:cTn id="10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34" grpId="0"/>
          <p:bldP spid="53" grpId="0"/>
          <p:bldP spid="77" grpId="0"/>
          <p:bldP spid="86" grpId="0"/>
          <p:bldP spid="95" grpId="0"/>
          <p:bldP spid="1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53" presetClass="entr" presetSubtype="16"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2" presetClass="entr" presetSubtype="2" accel="43300" decel="5660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300" fill="hold"/>
                                            <p:tgtEl>
                                              <p:spTgt spid="31"/>
                                            </p:tgtEl>
                                            <p:attrNameLst>
                                              <p:attrName>ppt_x</p:attrName>
                                            </p:attrNameLst>
                                          </p:cBhvr>
                                          <p:tavLst>
                                            <p:tav tm="0">
                                              <p:val>
                                                <p:strVal val="1+#ppt_w/2"/>
                                              </p:val>
                                            </p:tav>
                                            <p:tav tm="100000">
                                              <p:val>
                                                <p:strVal val="#ppt_x"/>
                                              </p:val>
                                            </p:tav>
                                          </p:tavLst>
                                        </p:anim>
                                        <p:anim calcmode="lin" valueType="num">
                                          <p:cBhvr additive="base">
                                            <p:cTn id="30" dur="300" fill="hold"/>
                                            <p:tgtEl>
                                              <p:spTgt spid="3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left)">
                                          <p:cBhvr>
                                            <p:cTn id="34" dur="500"/>
                                            <p:tgtEl>
                                              <p:spTgt spid="53"/>
                                            </p:tgtEl>
                                          </p:cBhvr>
                                        </p:animEffect>
                                      </p:childTnLst>
                                    </p:cTn>
                                  </p:par>
                                  <p:par>
                                    <p:cTn id="35" presetID="53" presetClass="entr" presetSubtype="16"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p:cTn id="37" dur="500" fill="hold"/>
                                            <p:tgtEl>
                                              <p:spTgt spid="69"/>
                                            </p:tgtEl>
                                            <p:attrNameLst>
                                              <p:attrName>ppt_w</p:attrName>
                                            </p:attrNameLst>
                                          </p:cBhvr>
                                          <p:tavLst>
                                            <p:tav tm="0">
                                              <p:val>
                                                <p:fltVal val="0"/>
                                              </p:val>
                                            </p:tav>
                                            <p:tav tm="100000">
                                              <p:val>
                                                <p:strVal val="#ppt_w"/>
                                              </p:val>
                                            </p:tav>
                                          </p:tavLst>
                                        </p:anim>
                                        <p:anim calcmode="lin" valueType="num">
                                          <p:cBhvr>
                                            <p:cTn id="38" dur="500" fill="hold"/>
                                            <p:tgtEl>
                                              <p:spTgt spid="69"/>
                                            </p:tgtEl>
                                            <p:attrNameLst>
                                              <p:attrName>ppt_h</p:attrName>
                                            </p:attrNameLst>
                                          </p:cBhvr>
                                          <p:tavLst>
                                            <p:tav tm="0">
                                              <p:val>
                                                <p:fltVal val="0"/>
                                              </p:val>
                                            </p:tav>
                                            <p:tav tm="100000">
                                              <p:val>
                                                <p:strVal val="#ppt_h"/>
                                              </p:val>
                                            </p:tav>
                                          </p:tavLst>
                                        </p:anim>
                                        <p:animEffect transition="in" filter="fade">
                                          <p:cBhvr>
                                            <p:cTn id="39" dur="500"/>
                                            <p:tgtEl>
                                              <p:spTgt spid="69"/>
                                            </p:tgtEl>
                                          </p:cBhvr>
                                        </p:animEffect>
                                      </p:childTnLst>
                                    </p:cTn>
                                  </p:par>
                                  <p:par>
                                    <p:cTn id="40" presetID="2" presetClass="entr" presetSubtype="2" accel="43300" decel="5660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300" fill="hold"/>
                                            <p:tgtEl>
                                              <p:spTgt spid="50"/>
                                            </p:tgtEl>
                                            <p:attrNameLst>
                                              <p:attrName>ppt_x</p:attrName>
                                            </p:attrNameLst>
                                          </p:cBhvr>
                                          <p:tavLst>
                                            <p:tav tm="0">
                                              <p:val>
                                                <p:strVal val="1+#ppt_w/2"/>
                                              </p:val>
                                            </p:tav>
                                            <p:tav tm="100000">
                                              <p:val>
                                                <p:strVal val="#ppt_x"/>
                                              </p:val>
                                            </p:tav>
                                          </p:tavLst>
                                        </p:anim>
                                        <p:anim calcmode="lin" valueType="num">
                                          <p:cBhvr additive="base">
                                            <p:cTn id="43" dur="300" fill="hold"/>
                                            <p:tgtEl>
                                              <p:spTgt spid="50"/>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left)">
                                          <p:cBhvr>
                                            <p:cTn id="47" dur="500"/>
                                            <p:tgtEl>
                                              <p:spTgt spid="77"/>
                                            </p:tgtEl>
                                          </p:cBhvr>
                                        </p:animEffect>
                                      </p:childTnLst>
                                    </p:cTn>
                                  </p:par>
                                  <p:par>
                                    <p:cTn id="48" presetID="53" presetClass="entr" presetSubtype="16"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p:cTn id="50" dur="500" fill="hold"/>
                                            <p:tgtEl>
                                              <p:spTgt spid="78"/>
                                            </p:tgtEl>
                                            <p:attrNameLst>
                                              <p:attrName>ppt_w</p:attrName>
                                            </p:attrNameLst>
                                          </p:cBhvr>
                                          <p:tavLst>
                                            <p:tav tm="0">
                                              <p:val>
                                                <p:fltVal val="0"/>
                                              </p:val>
                                            </p:tav>
                                            <p:tav tm="100000">
                                              <p:val>
                                                <p:strVal val="#ppt_w"/>
                                              </p:val>
                                            </p:tav>
                                          </p:tavLst>
                                        </p:anim>
                                        <p:anim calcmode="lin" valueType="num">
                                          <p:cBhvr>
                                            <p:cTn id="51" dur="500" fill="hold"/>
                                            <p:tgtEl>
                                              <p:spTgt spid="78"/>
                                            </p:tgtEl>
                                            <p:attrNameLst>
                                              <p:attrName>ppt_h</p:attrName>
                                            </p:attrNameLst>
                                          </p:cBhvr>
                                          <p:tavLst>
                                            <p:tav tm="0">
                                              <p:val>
                                                <p:fltVal val="0"/>
                                              </p:val>
                                            </p:tav>
                                            <p:tav tm="100000">
                                              <p:val>
                                                <p:strVal val="#ppt_h"/>
                                              </p:val>
                                            </p:tav>
                                          </p:tavLst>
                                        </p:anim>
                                        <p:animEffect transition="in" filter="fade">
                                          <p:cBhvr>
                                            <p:cTn id="52" dur="500"/>
                                            <p:tgtEl>
                                              <p:spTgt spid="78"/>
                                            </p:tgtEl>
                                          </p:cBhvr>
                                        </p:animEffect>
                                      </p:childTnLst>
                                    </p:cTn>
                                  </p:par>
                                  <p:par>
                                    <p:cTn id="53" presetID="2" presetClass="entr" presetSubtype="2" accel="43300" decel="5660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additive="base">
                                            <p:cTn id="55" dur="300" fill="hold"/>
                                            <p:tgtEl>
                                              <p:spTgt spid="74"/>
                                            </p:tgtEl>
                                            <p:attrNameLst>
                                              <p:attrName>ppt_x</p:attrName>
                                            </p:attrNameLst>
                                          </p:cBhvr>
                                          <p:tavLst>
                                            <p:tav tm="0">
                                              <p:val>
                                                <p:strVal val="1+#ppt_w/2"/>
                                              </p:val>
                                            </p:tav>
                                            <p:tav tm="100000">
                                              <p:val>
                                                <p:strVal val="#ppt_x"/>
                                              </p:val>
                                            </p:tav>
                                          </p:tavLst>
                                        </p:anim>
                                        <p:anim calcmode="lin" valueType="num">
                                          <p:cBhvr additive="base">
                                            <p:cTn id="56" dur="300" fill="hold"/>
                                            <p:tgtEl>
                                              <p:spTgt spid="74"/>
                                            </p:tgtEl>
                                            <p:attrNameLst>
                                              <p:attrName>ppt_y</p:attrName>
                                            </p:attrNameLst>
                                          </p:cBhvr>
                                          <p:tavLst>
                                            <p:tav tm="0">
                                              <p:val>
                                                <p:strVal val="#ppt_y"/>
                                              </p:val>
                                            </p:tav>
                                            <p:tav tm="100000">
                                              <p:val>
                                                <p:strVal val="#ppt_y"/>
                                              </p:val>
                                            </p:tav>
                                          </p:tavLst>
                                        </p:anim>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86"/>
                                            </p:tgtEl>
                                            <p:attrNameLst>
                                              <p:attrName>style.visibility</p:attrName>
                                            </p:attrNameLst>
                                          </p:cBhvr>
                                          <p:to>
                                            <p:strVal val="visible"/>
                                          </p:to>
                                        </p:set>
                                        <p:animEffect transition="in" filter="wipe(left)">
                                          <p:cBhvr>
                                            <p:cTn id="60" dur="500"/>
                                            <p:tgtEl>
                                              <p:spTgt spid="86"/>
                                            </p:tgtEl>
                                          </p:cBhvr>
                                        </p:animEffect>
                                      </p:childTnLst>
                                    </p:cTn>
                                  </p:par>
                                  <p:par>
                                    <p:cTn id="61" presetID="53" presetClass="entr" presetSubtype="16"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p:cTn id="63" dur="500" fill="hold"/>
                                            <p:tgtEl>
                                              <p:spTgt spid="87"/>
                                            </p:tgtEl>
                                            <p:attrNameLst>
                                              <p:attrName>ppt_w</p:attrName>
                                            </p:attrNameLst>
                                          </p:cBhvr>
                                          <p:tavLst>
                                            <p:tav tm="0">
                                              <p:val>
                                                <p:fltVal val="0"/>
                                              </p:val>
                                            </p:tav>
                                            <p:tav tm="100000">
                                              <p:val>
                                                <p:strVal val="#ppt_w"/>
                                              </p:val>
                                            </p:tav>
                                          </p:tavLst>
                                        </p:anim>
                                        <p:anim calcmode="lin" valueType="num">
                                          <p:cBhvr>
                                            <p:cTn id="64" dur="500" fill="hold"/>
                                            <p:tgtEl>
                                              <p:spTgt spid="87"/>
                                            </p:tgtEl>
                                            <p:attrNameLst>
                                              <p:attrName>ppt_h</p:attrName>
                                            </p:attrNameLst>
                                          </p:cBhvr>
                                          <p:tavLst>
                                            <p:tav tm="0">
                                              <p:val>
                                                <p:fltVal val="0"/>
                                              </p:val>
                                            </p:tav>
                                            <p:tav tm="100000">
                                              <p:val>
                                                <p:strVal val="#ppt_h"/>
                                              </p:val>
                                            </p:tav>
                                          </p:tavLst>
                                        </p:anim>
                                        <p:animEffect transition="in" filter="fade">
                                          <p:cBhvr>
                                            <p:cTn id="65" dur="500"/>
                                            <p:tgtEl>
                                              <p:spTgt spid="87"/>
                                            </p:tgtEl>
                                          </p:cBhvr>
                                        </p:animEffect>
                                      </p:childTnLst>
                                    </p:cTn>
                                  </p:par>
                                  <p:par>
                                    <p:cTn id="66" presetID="2" presetClass="entr" presetSubtype="2" accel="43300" decel="56600" fill="hold" nodeType="withEffect">
                                      <p:stCondLst>
                                        <p:cond delay="0"/>
                                      </p:stCondLst>
                                      <p:childTnLst>
                                        <p:set>
                                          <p:cBhvr>
                                            <p:cTn id="67" dur="1" fill="hold">
                                              <p:stCondLst>
                                                <p:cond delay="0"/>
                                              </p:stCondLst>
                                            </p:cTn>
                                            <p:tgtEl>
                                              <p:spTgt spid="83"/>
                                            </p:tgtEl>
                                            <p:attrNameLst>
                                              <p:attrName>style.visibility</p:attrName>
                                            </p:attrNameLst>
                                          </p:cBhvr>
                                          <p:to>
                                            <p:strVal val="visible"/>
                                          </p:to>
                                        </p:set>
                                        <p:anim calcmode="lin" valueType="num">
                                          <p:cBhvr additive="base">
                                            <p:cTn id="68" dur="300" fill="hold"/>
                                            <p:tgtEl>
                                              <p:spTgt spid="83"/>
                                            </p:tgtEl>
                                            <p:attrNameLst>
                                              <p:attrName>ppt_x</p:attrName>
                                            </p:attrNameLst>
                                          </p:cBhvr>
                                          <p:tavLst>
                                            <p:tav tm="0">
                                              <p:val>
                                                <p:strVal val="1+#ppt_w/2"/>
                                              </p:val>
                                            </p:tav>
                                            <p:tav tm="100000">
                                              <p:val>
                                                <p:strVal val="#ppt_x"/>
                                              </p:val>
                                            </p:tav>
                                          </p:tavLst>
                                        </p:anim>
                                        <p:anim calcmode="lin" valueType="num">
                                          <p:cBhvr additive="base">
                                            <p:cTn id="69" dur="300" fill="hold"/>
                                            <p:tgtEl>
                                              <p:spTgt spid="83"/>
                                            </p:tgtEl>
                                            <p:attrNameLst>
                                              <p:attrName>ppt_y</p:attrName>
                                            </p:attrNameLst>
                                          </p:cBhvr>
                                          <p:tavLst>
                                            <p:tav tm="0">
                                              <p:val>
                                                <p:strVal val="#ppt_y"/>
                                              </p:val>
                                            </p:tav>
                                            <p:tav tm="100000">
                                              <p:val>
                                                <p:strVal val="#ppt_y"/>
                                              </p:val>
                                            </p:tav>
                                          </p:tavLst>
                                        </p:anim>
                                      </p:childTnLst>
                                    </p:cTn>
                                  </p:par>
                                </p:childTnLst>
                              </p:cTn>
                            </p:par>
                            <p:par>
                              <p:cTn id="70" fill="hold">
                                <p:stCondLst>
                                  <p:cond delay="4500"/>
                                </p:stCondLst>
                                <p:childTnLst>
                                  <p:par>
                                    <p:cTn id="71" presetID="22" presetClass="entr" presetSubtype="8" fill="hold" grpId="0" nodeType="afterEffect">
                                      <p:stCondLst>
                                        <p:cond delay="0"/>
                                      </p:stCondLst>
                                      <p:childTnLst>
                                        <p:set>
                                          <p:cBhvr>
                                            <p:cTn id="72" dur="1" fill="hold">
                                              <p:stCondLst>
                                                <p:cond delay="0"/>
                                              </p:stCondLst>
                                            </p:cTn>
                                            <p:tgtEl>
                                              <p:spTgt spid="95"/>
                                            </p:tgtEl>
                                            <p:attrNameLst>
                                              <p:attrName>style.visibility</p:attrName>
                                            </p:attrNameLst>
                                          </p:cBhvr>
                                          <p:to>
                                            <p:strVal val="visible"/>
                                          </p:to>
                                        </p:set>
                                        <p:animEffect transition="in" filter="wipe(left)">
                                          <p:cBhvr>
                                            <p:cTn id="73" dur="500"/>
                                            <p:tgtEl>
                                              <p:spTgt spid="95"/>
                                            </p:tgtEl>
                                          </p:cBhvr>
                                        </p:animEffect>
                                      </p:childTnLst>
                                    </p:cTn>
                                  </p:par>
                                  <p:par>
                                    <p:cTn id="74" presetID="53" presetClass="entr" presetSubtype="16" fill="hold" nodeType="with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par>
                                    <p:cTn id="79" presetID="2" presetClass="entr" presetSubtype="2" accel="43300" decel="56600" fill="hold" nodeType="withEffect">
                                      <p:stCondLst>
                                        <p:cond delay="0"/>
                                      </p:stCondLst>
                                      <p:childTnLst>
                                        <p:set>
                                          <p:cBhvr>
                                            <p:cTn id="80" dur="1" fill="hold">
                                              <p:stCondLst>
                                                <p:cond delay="0"/>
                                              </p:stCondLst>
                                            </p:cTn>
                                            <p:tgtEl>
                                              <p:spTgt spid="92"/>
                                            </p:tgtEl>
                                            <p:attrNameLst>
                                              <p:attrName>style.visibility</p:attrName>
                                            </p:attrNameLst>
                                          </p:cBhvr>
                                          <p:to>
                                            <p:strVal val="visible"/>
                                          </p:to>
                                        </p:set>
                                        <p:anim calcmode="lin" valueType="num">
                                          <p:cBhvr additive="base">
                                            <p:cTn id="81" dur="300" fill="hold"/>
                                            <p:tgtEl>
                                              <p:spTgt spid="92"/>
                                            </p:tgtEl>
                                            <p:attrNameLst>
                                              <p:attrName>ppt_x</p:attrName>
                                            </p:attrNameLst>
                                          </p:cBhvr>
                                          <p:tavLst>
                                            <p:tav tm="0">
                                              <p:val>
                                                <p:strVal val="1+#ppt_w/2"/>
                                              </p:val>
                                            </p:tav>
                                            <p:tav tm="100000">
                                              <p:val>
                                                <p:strVal val="#ppt_x"/>
                                              </p:val>
                                            </p:tav>
                                          </p:tavLst>
                                        </p:anim>
                                        <p:anim calcmode="lin" valueType="num">
                                          <p:cBhvr additive="base">
                                            <p:cTn id="82" dur="300" fill="hold"/>
                                            <p:tgtEl>
                                              <p:spTgt spid="92"/>
                                            </p:tgtEl>
                                            <p:attrNameLst>
                                              <p:attrName>ppt_y</p:attrName>
                                            </p:attrNameLst>
                                          </p:cBhvr>
                                          <p:tavLst>
                                            <p:tav tm="0">
                                              <p:val>
                                                <p:strVal val="#ppt_y"/>
                                              </p:val>
                                            </p:tav>
                                            <p:tav tm="100000">
                                              <p:val>
                                                <p:strVal val="#ppt_y"/>
                                              </p:val>
                                            </p:tav>
                                          </p:tavLst>
                                        </p:anim>
                                      </p:childTnLst>
                                    </p:cTn>
                                  </p:par>
                                </p:childTnLst>
                              </p:cTn>
                            </p:par>
                            <p:par>
                              <p:cTn id="83" fill="hold">
                                <p:stCondLst>
                                  <p:cond delay="5000"/>
                                </p:stCondLst>
                                <p:childTnLst>
                                  <p:par>
                                    <p:cTn id="84" presetID="22" presetClass="entr" presetSubtype="8" fill="hold" grpId="0" nodeType="afterEffect">
                                      <p:stCondLst>
                                        <p:cond delay="0"/>
                                      </p:stCondLst>
                                      <p:childTnLst>
                                        <p:set>
                                          <p:cBhvr>
                                            <p:cTn id="85" dur="1" fill="hold">
                                              <p:stCondLst>
                                                <p:cond delay="0"/>
                                              </p:stCondLst>
                                            </p:cTn>
                                            <p:tgtEl>
                                              <p:spTgt spid="104"/>
                                            </p:tgtEl>
                                            <p:attrNameLst>
                                              <p:attrName>style.visibility</p:attrName>
                                            </p:attrNameLst>
                                          </p:cBhvr>
                                          <p:to>
                                            <p:strVal val="visible"/>
                                          </p:to>
                                        </p:set>
                                        <p:animEffect transition="in" filter="wipe(left)">
                                          <p:cBhvr>
                                            <p:cTn id="86" dur="500"/>
                                            <p:tgtEl>
                                              <p:spTgt spid="104"/>
                                            </p:tgtEl>
                                          </p:cBhvr>
                                        </p:animEffect>
                                      </p:childTnLst>
                                    </p:cTn>
                                  </p:par>
                                  <p:par>
                                    <p:cTn id="87" presetID="53" presetClass="entr" presetSubtype="16" fill="hold" nodeType="withEffect">
                                      <p:stCondLst>
                                        <p:cond delay="0"/>
                                      </p:stCondLst>
                                      <p:childTnLst>
                                        <p:set>
                                          <p:cBhvr>
                                            <p:cTn id="88" dur="1" fill="hold">
                                              <p:stCondLst>
                                                <p:cond delay="0"/>
                                              </p:stCondLst>
                                            </p:cTn>
                                            <p:tgtEl>
                                              <p:spTgt spid="105"/>
                                            </p:tgtEl>
                                            <p:attrNameLst>
                                              <p:attrName>style.visibility</p:attrName>
                                            </p:attrNameLst>
                                          </p:cBhvr>
                                          <p:to>
                                            <p:strVal val="visible"/>
                                          </p:to>
                                        </p:set>
                                        <p:anim calcmode="lin" valueType="num">
                                          <p:cBhvr>
                                            <p:cTn id="89" dur="500" fill="hold"/>
                                            <p:tgtEl>
                                              <p:spTgt spid="105"/>
                                            </p:tgtEl>
                                            <p:attrNameLst>
                                              <p:attrName>ppt_w</p:attrName>
                                            </p:attrNameLst>
                                          </p:cBhvr>
                                          <p:tavLst>
                                            <p:tav tm="0">
                                              <p:val>
                                                <p:fltVal val="0"/>
                                              </p:val>
                                            </p:tav>
                                            <p:tav tm="100000">
                                              <p:val>
                                                <p:strVal val="#ppt_w"/>
                                              </p:val>
                                            </p:tav>
                                          </p:tavLst>
                                        </p:anim>
                                        <p:anim calcmode="lin" valueType="num">
                                          <p:cBhvr>
                                            <p:cTn id="90" dur="500" fill="hold"/>
                                            <p:tgtEl>
                                              <p:spTgt spid="105"/>
                                            </p:tgtEl>
                                            <p:attrNameLst>
                                              <p:attrName>ppt_h</p:attrName>
                                            </p:attrNameLst>
                                          </p:cBhvr>
                                          <p:tavLst>
                                            <p:tav tm="0">
                                              <p:val>
                                                <p:fltVal val="0"/>
                                              </p:val>
                                            </p:tav>
                                            <p:tav tm="100000">
                                              <p:val>
                                                <p:strVal val="#ppt_h"/>
                                              </p:val>
                                            </p:tav>
                                          </p:tavLst>
                                        </p:anim>
                                        <p:animEffect transition="in" filter="fade">
                                          <p:cBhvr>
                                            <p:cTn id="91" dur="500"/>
                                            <p:tgtEl>
                                              <p:spTgt spid="105"/>
                                            </p:tgtEl>
                                          </p:cBhvr>
                                        </p:animEffect>
                                      </p:childTnLst>
                                    </p:cTn>
                                  </p:par>
                                  <p:par>
                                    <p:cTn id="92" presetID="2" presetClass="entr" presetSubtype="2" accel="43300" decel="56600" fill="hold" nodeType="withEffect">
                                      <p:stCondLst>
                                        <p:cond delay="0"/>
                                      </p:stCondLst>
                                      <p:childTnLst>
                                        <p:set>
                                          <p:cBhvr>
                                            <p:cTn id="93" dur="1" fill="hold">
                                              <p:stCondLst>
                                                <p:cond delay="0"/>
                                              </p:stCondLst>
                                            </p:cTn>
                                            <p:tgtEl>
                                              <p:spTgt spid="101"/>
                                            </p:tgtEl>
                                            <p:attrNameLst>
                                              <p:attrName>style.visibility</p:attrName>
                                            </p:attrNameLst>
                                          </p:cBhvr>
                                          <p:to>
                                            <p:strVal val="visible"/>
                                          </p:to>
                                        </p:set>
                                        <p:anim calcmode="lin" valueType="num">
                                          <p:cBhvr additive="base">
                                            <p:cTn id="94" dur="300" fill="hold"/>
                                            <p:tgtEl>
                                              <p:spTgt spid="101"/>
                                            </p:tgtEl>
                                            <p:attrNameLst>
                                              <p:attrName>ppt_x</p:attrName>
                                            </p:attrNameLst>
                                          </p:cBhvr>
                                          <p:tavLst>
                                            <p:tav tm="0">
                                              <p:val>
                                                <p:strVal val="1+#ppt_w/2"/>
                                              </p:val>
                                            </p:tav>
                                            <p:tav tm="100000">
                                              <p:val>
                                                <p:strVal val="#ppt_x"/>
                                              </p:val>
                                            </p:tav>
                                          </p:tavLst>
                                        </p:anim>
                                        <p:anim calcmode="lin" valueType="num">
                                          <p:cBhvr additive="base">
                                            <p:cTn id="95" dur="300" fill="hold"/>
                                            <p:tgtEl>
                                              <p:spTgt spid="101"/>
                                            </p:tgtEl>
                                            <p:attrNameLst>
                                              <p:attrName>ppt_y</p:attrName>
                                            </p:attrNameLst>
                                          </p:cBhvr>
                                          <p:tavLst>
                                            <p:tav tm="0">
                                              <p:val>
                                                <p:strVal val="#ppt_y"/>
                                              </p:val>
                                            </p:tav>
                                            <p:tav tm="100000">
                                              <p:val>
                                                <p:strVal val="#ppt_y"/>
                                              </p:val>
                                            </p:tav>
                                          </p:tavLst>
                                        </p:anim>
                                      </p:childTnLst>
                                    </p:cTn>
                                  </p:par>
                                </p:childTnLst>
                              </p:cTn>
                            </p:par>
                            <p:par>
                              <p:cTn id="96" fill="hold">
                                <p:stCondLst>
                                  <p:cond delay="5500"/>
                                </p:stCondLst>
                                <p:childTnLst>
                                  <p:par>
                                    <p:cTn id="97" presetID="2" presetClass="entr" presetSubtype="4" fill="hold" nodeType="afterEffect">
                                      <p:stCondLst>
                                        <p:cond delay="0"/>
                                      </p:stCondLst>
                                      <p:childTnLst>
                                        <p:set>
                                          <p:cBhvr>
                                            <p:cTn id="98" dur="1" fill="hold">
                                              <p:stCondLst>
                                                <p:cond delay="0"/>
                                              </p:stCondLst>
                                            </p:cTn>
                                            <p:tgtEl>
                                              <p:spTgt spid="110"/>
                                            </p:tgtEl>
                                            <p:attrNameLst>
                                              <p:attrName>style.visibility</p:attrName>
                                            </p:attrNameLst>
                                          </p:cBhvr>
                                          <p:to>
                                            <p:strVal val="visible"/>
                                          </p:to>
                                        </p:set>
                                        <p:anim calcmode="lin" valueType="num">
                                          <p:cBhvr additive="base">
                                            <p:cTn id="99" dur="500" fill="hold"/>
                                            <p:tgtEl>
                                              <p:spTgt spid="110"/>
                                            </p:tgtEl>
                                            <p:attrNameLst>
                                              <p:attrName>ppt_x</p:attrName>
                                            </p:attrNameLst>
                                          </p:cBhvr>
                                          <p:tavLst>
                                            <p:tav tm="0">
                                              <p:val>
                                                <p:strVal val="#ppt_x"/>
                                              </p:val>
                                            </p:tav>
                                            <p:tav tm="100000">
                                              <p:val>
                                                <p:strVal val="#ppt_x"/>
                                              </p:val>
                                            </p:tav>
                                          </p:tavLst>
                                        </p:anim>
                                        <p:anim calcmode="lin" valueType="num">
                                          <p:cBhvr additive="base">
                                            <p:cTn id="10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34" grpId="0"/>
          <p:bldP spid="53" grpId="0"/>
          <p:bldP spid="77" grpId="0"/>
          <p:bldP spid="86" grpId="0"/>
          <p:bldP spid="95" grpId="0"/>
          <p:bldP spid="10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3" name="组合 2"/>
          <p:cNvGrpSpPr/>
          <p:nvPr/>
        </p:nvGrpSpPr>
        <p:grpSpPr>
          <a:xfrm>
            <a:off x="845797" y="1339478"/>
            <a:ext cx="9201969" cy="856589"/>
            <a:chOff x="696067" y="1533270"/>
            <a:chExt cx="9201969" cy="856589"/>
          </a:xfrm>
        </p:grpSpPr>
        <p:sp>
          <p:nvSpPr>
            <p:cNvPr id="4" name="Aichitds10"/>
            <p:cNvSpPr/>
            <p:nvPr/>
          </p:nvSpPr>
          <p:spPr>
            <a:xfrm>
              <a:off x="982709" y="1673984"/>
              <a:ext cx="8915327"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11-1"/>
            <p:cNvSpPr/>
            <p:nvPr/>
          </p:nvSpPr>
          <p:spPr>
            <a:xfrm>
              <a:off x="696067" y="1533270"/>
              <a:ext cx="911484" cy="856589"/>
            </a:xfrm>
            <a:prstGeom prst="star5">
              <a:avLst>
                <a:gd name="adj" fmla="val 27993"/>
                <a:gd name="hf" fmla="val 105146"/>
                <a:gd name="vf" fmla="val 110557"/>
              </a:avLst>
            </a:prstGeom>
            <a:solidFill>
              <a:srgbClr val="DA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 name="Aichitds12"/>
            <p:cNvSpPr txBox="1"/>
            <p:nvPr/>
          </p:nvSpPr>
          <p:spPr>
            <a:xfrm>
              <a:off x="1705405" y="1760451"/>
              <a:ext cx="1851789" cy="492443"/>
            </a:xfrm>
            <a:prstGeom prst="rect">
              <a:avLst/>
            </a:prstGeom>
            <a:noFill/>
          </p:spPr>
          <p:txBody>
            <a:bodyPr wrap="none" rtlCol="0">
              <a:spAutoFit/>
            </a:bodyPr>
            <a:lstStyle/>
            <a:p>
              <a:pPr lvl="0">
                <a:defRPr/>
              </a:pPr>
              <a:r>
                <a:rPr lang="zh-CN" altLang="en-US" sz="2600" b="1" dirty="0">
                  <a:gradFill>
                    <a:gsLst>
                      <a:gs pos="0">
                        <a:srgbClr val="FF3300"/>
                      </a:gs>
                      <a:gs pos="87000">
                        <a:srgbClr val="C00000"/>
                      </a:gs>
                      <a:gs pos="100000">
                        <a:srgbClr val="FF3300"/>
                      </a:gs>
                    </a:gsLst>
                    <a:lin ang="5400000" scaled="0"/>
                  </a:gradFill>
                  <a:latin typeface="微软雅黑" panose="020B0503020204020204" pitchFamily="34" charset="-122"/>
                  <a:ea typeface="微软雅黑" panose="020B0503020204020204" pitchFamily="34" charset="-122"/>
                  <a:sym typeface="微软雅黑" panose="020B0503020204020204" pitchFamily="34" charset="-122"/>
                </a:rPr>
                <a:t>谈政府建设</a:t>
              </a:r>
              <a:endParaRPr kumimoji="0" lang="zh-CN" altLang="en-US" sz="2600" b="1" i="0" u="none" strike="noStrike" kern="1200" cap="none" spc="0" normalizeH="0" baseline="0" noProof="0" dirty="0">
                <a:ln>
                  <a:noFill/>
                </a:ln>
                <a:gradFill>
                  <a:gsLst>
                    <a:gs pos="0">
                      <a:srgbClr val="FF3300"/>
                    </a:gs>
                    <a:gs pos="87000">
                      <a:srgbClr val="C00000"/>
                    </a:gs>
                    <a:gs pos="100000">
                      <a:srgbClr val="FF3300"/>
                    </a:gs>
                  </a:gsLst>
                  <a:lin ang="5400000" scaled="0"/>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6"/>
          <p:cNvGrpSpPr/>
          <p:nvPr/>
        </p:nvGrpSpPr>
        <p:grpSpPr>
          <a:xfrm>
            <a:off x="1713096" y="2685384"/>
            <a:ext cx="9876392" cy="377618"/>
            <a:chOff x="2194574" y="3215498"/>
            <a:chExt cx="7788931" cy="365738"/>
          </a:xfrm>
        </p:grpSpPr>
        <p:sp>
          <p:nvSpPr>
            <p:cNvPr id="8"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10" name="矩形 9"/>
          <p:cNvSpPr/>
          <p:nvPr/>
        </p:nvSpPr>
        <p:spPr>
          <a:xfrm>
            <a:off x="1954675" y="2316320"/>
            <a:ext cx="9719874" cy="784830"/>
          </a:xfrm>
          <a:prstGeom prst="rect">
            <a:avLst/>
          </a:prstGeom>
        </p:spPr>
        <p:txBody>
          <a:bodyPr wrap="square">
            <a:spAutoFit/>
          </a:bodyPr>
          <a:lstStyle/>
          <a:p>
            <a:pPr lvl="0">
              <a:defRPr/>
            </a:pPr>
            <a:r>
              <a:rPr lang="zh-CN" altLang="en-US" sz="1500" dirty="0">
                <a:solidFill>
                  <a:srgbClr val="E7E6E6">
                    <a:lumMod val="25000"/>
                  </a:srgbClr>
                </a:solidFill>
                <a:latin typeface="微软雅黑" panose="020B0503020204020204" pitchFamily="34" charset="-122"/>
                <a:ea typeface="微软雅黑" panose="020B0503020204020204" pitchFamily="34" charset="-122"/>
              </a:rPr>
              <a:t>要增强“四个意识”、坚定“四个自信”、做到“两个维护”，自觉在思想上政治上行动上同以习近平同志为核心的党中央保持高度一致，践行以人民为中心的发展思想，不断提高政治判断力、政治领悟力、政治执行力，落实全面从严治党要求。</a:t>
            </a:r>
          </a:p>
        </p:txBody>
      </p:sp>
      <p:grpSp>
        <p:nvGrpSpPr>
          <p:cNvPr id="11" name="Group 15"/>
          <p:cNvGrpSpPr/>
          <p:nvPr/>
        </p:nvGrpSpPr>
        <p:grpSpPr bwMode="auto">
          <a:xfrm>
            <a:off x="1675536" y="2407622"/>
            <a:ext cx="325065" cy="338134"/>
            <a:chOff x="0" y="0"/>
            <a:chExt cx="763788" cy="763788"/>
          </a:xfrm>
        </p:grpSpPr>
        <p:sp>
          <p:nvSpPr>
            <p:cNvPr id="12"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组合 13"/>
          <p:cNvGrpSpPr/>
          <p:nvPr/>
        </p:nvGrpSpPr>
        <p:grpSpPr>
          <a:xfrm>
            <a:off x="1713096" y="3328115"/>
            <a:ext cx="2816374" cy="377618"/>
            <a:chOff x="2194574" y="3215498"/>
            <a:chExt cx="7788931" cy="365738"/>
          </a:xfrm>
        </p:grpSpPr>
        <p:sp>
          <p:nvSpPr>
            <p:cNvPr id="15"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6"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17" name="矩形 16"/>
          <p:cNvSpPr/>
          <p:nvPr/>
        </p:nvSpPr>
        <p:spPr>
          <a:xfrm>
            <a:off x="1954675" y="3331193"/>
            <a:ext cx="2574795" cy="338554"/>
          </a:xfrm>
          <a:prstGeom prst="rect">
            <a:avLst/>
          </a:prstGeom>
        </p:spPr>
        <p:txBody>
          <a:bodyPr wrap="square">
            <a:spAutoFit/>
          </a:bodyPr>
          <a:lstStyle/>
          <a:p>
            <a:pPr lvl="0">
              <a:defRPr/>
            </a:pPr>
            <a:r>
              <a:rPr lang="zh-CN" altLang="en-US" sz="1600" dirty="0">
                <a:solidFill>
                  <a:srgbClr val="E7E6E6">
                    <a:lumMod val="25000"/>
                  </a:srgbClr>
                </a:solidFill>
                <a:latin typeface="微软雅黑" panose="020B0503020204020204" pitchFamily="34" charset="-122"/>
                <a:ea typeface="微软雅黑" panose="020B0503020204020204" pitchFamily="34" charset="-122"/>
              </a:rPr>
              <a:t>加强法治政府建设。</a:t>
            </a:r>
          </a:p>
        </p:txBody>
      </p:sp>
      <p:grpSp>
        <p:nvGrpSpPr>
          <p:cNvPr id="18" name="Group 15"/>
          <p:cNvGrpSpPr/>
          <p:nvPr/>
        </p:nvGrpSpPr>
        <p:grpSpPr bwMode="auto">
          <a:xfrm>
            <a:off x="1675536" y="3316168"/>
            <a:ext cx="325065" cy="338134"/>
            <a:chOff x="0" y="0"/>
            <a:chExt cx="763788" cy="763788"/>
          </a:xfrm>
        </p:grpSpPr>
        <p:sp>
          <p:nvSpPr>
            <p:cNvPr id="19"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 name="组合 34"/>
          <p:cNvGrpSpPr/>
          <p:nvPr/>
        </p:nvGrpSpPr>
        <p:grpSpPr>
          <a:xfrm>
            <a:off x="4808609" y="3340062"/>
            <a:ext cx="2816374" cy="377618"/>
            <a:chOff x="2194574" y="3215498"/>
            <a:chExt cx="7788931" cy="365738"/>
          </a:xfrm>
        </p:grpSpPr>
        <p:sp>
          <p:nvSpPr>
            <p:cNvPr id="36"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37"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38" name="矩形 37"/>
          <p:cNvSpPr/>
          <p:nvPr/>
        </p:nvSpPr>
        <p:spPr>
          <a:xfrm>
            <a:off x="5050188" y="3343140"/>
            <a:ext cx="2574795" cy="338554"/>
          </a:xfrm>
          <a:prstGeom prst="rect">
            <a:avLst/>
          </a:prstGeom>
        </p:spPr>
        <p:txBody>
          <a:bodyPr wrap="square">
            <a:spAutoFit/>
          </a:bodyPr>
          <a:lstStyle/>
          <a:p>
            <a:pPr lvl="0">
              <a:defRPr/>
            </a:pPr>
            <a:r>
              <a:rPr lang="zh-CN" altLang="en-US" sz="1600" dirty="0">
                <a:solidFill>
                  <a:srgbClr val="E7E6E6">
                    <a:lumMod val="25000"/>
                  </a:srgbClr>
                </a:solidFill>
                <a:latin typeface="微软雅黑" panose="020B0503020204020204" pitchFamily="34" charset="-122"/>
                <a:ea typeface="微软雅黑" panose="020B0503020204020204" pitchFamily="34" charset="-122"/>
              </a:rPr>
              <a:t>坚持政务公开。</a:t>
            </a:r>
          </a:p>
        </p:txBody>
      </p:sp>
      <p:grpSp>
        <p:nvGrpSpPr>
          <p:cNvPr id="39" name="Group 15"/>
          <p:cNvGrpSpPr/>
          <p:nvPr/>
        </p:nvGrpSpPr>
        <p:grpSpPr bwMode="auto">
          <a:xfrm>
            <a:off x="4771049" y="3328115"/>
            <a:ext cx="325065" cy="338134"/>
            <a:chOff x="0" y="0"/>
            <a:chExt cx="763788" cy="763788"/>
          </a:xfrm>
        </p:grpSpPr>
        <p:sp>
          <p:nvSpPr>
            <p:cNvPr id="40"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组合 42"/>
          <p:cNvGrpSpPr/>
          <p:nvPr/>
        </p:nvGrpSpPr>
        <p:grpSpPr>
          <a:xfrm>
            <a:off x="7904121" y="3340062"/>
            <a:ext cx="3685365" cy="377618"/>
            <a:chOff x="2194574" y="3215498"/>
            <a:chExt cx="7788931" cy="365738"/>
          </a:xfrm>
        </p:grpSpPr>
        <p:sp>
          <p:nvSpPr>
            <p:cNvPr id="44"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45"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46" name="矩形 45"/>
          <p:cNvSpPr/>
          <p:nvPr/>
        </p:nvSpPr>
        <p:spPr>
          <a:xfrm>
            <a:off x="8145701" y="3040159"/>
            <a:ext cx="3685366" cy="738664"/>
          </a:xfrm>
          <a:prstGeom prst="rect">
            <a:avLst/>
          </a:prstGeom>
        </p:spPr>
        <p:txBody>
          <a:bodyPr wrap="square">
            <a:spAutoFit/>
          </a:bodyPr>
          <a:lstStyle/>
          <a:p>
            <a:pPr lvl="0">
              <a:defRPr/>
            </a:pPr>
            <a:r>
              <a:rPr lang="zh-CN" altLang="en-US" sz="1400" dirty="0">
                <a:solidFill>
                  <a:srgbClr val="E7E6E6">
                    <a:lumMod val="25000"/>
                  </a:srgbClr>
                </a:solidFill>
                <a:latin typeface="微软雅黑" panose="020B0503020204020204" pitchFamily="34" charset="-122"/>
                <a:ea typeface="微软雅黑" panose="020B0503020204020204" pitchFamily="34" charset="-122"/>
              </a:rPr>
              <a:t>依法接受同级人大及其常委会的监督，自觉接受人民政协的民主监督，主动接受社会和舆论监督。</a:t>
            </a:r>
          </a:p>
        </p:txBody>
      </p:sp>
      <p:grpSp>
        <p:nvGrpSpPr>
          <p:cNvPr id="47" name="Group 15"/>
          <p:cNvGrpSpPr/>
          <p:nvPr/>
        </p:nvGrpSpPr>
        <p:grpSpPr bwMode="auto">
          <a:xfrm>
            <a:off x="7866562" y="3328115"/>
            <a:ext cx="325065" cy="338134"/>
            <a:chOff x="0" y="0"/>
            <a:chExt cx="763788" cy="763788"/>
          </a:xfrm>
        </p:grpSpPr>
        <p:sp>
          <p:nvSpPr>
            <p:cNvPr id="48"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 name="组合 49"/>
          <p:cNvGrpSpPr/>
          <p:nvPr/>
        </p:nvGrpSpPr>
        <p:grpSpPr>
          <a:xfrm>
            <a:off x="1713096" y="4236661"/>
            <a:ext cx="2816374" cy="377618"/>
            <a:chOff x="2194574" y="3215498"/>
            <a:chExt cx="7788931" cy="365738"/>
          </a:xfrm>
        </p:grpSpPr>
        <p:sp>
          <p:nvSpPr>
            <p:cNvPr id="51"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2"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53" name="矩形 52"/>
          <p:cNvSpPr/>
          <p:nvPr/>
        </p:nvSpPr>
        <p:spPr>
          <a:xfrm>
            <a:off x="1954675" y="4239739"/>
            <a:ext cx="2574795" cy="338554"/>
          </a:xfrm>
          <a:prstGeom prst="rect">
            <a:avLst/>
          </a:prstGeom>
        </p:spPr>
        <p:txBody>
          <a:bodyPr wrap="square">
            <a:spAutoFit/>
          </a:bodyPr>
          <a:lstStyle/>
          <a:p>
            <a:pPr lvl="0">
              <a:defRPr/>
            </a:pPr>
            <a:r>
              <a:rPr lang="zh-CN" altLang="en-US" sz="1600" dirty="0">
                <a:solidFill>
                  <a:srgbClr val="E7E6E6">
                    <a:lumMod val="25000"/>
                  </a:srgbClr>
                </a:solidFill>
                <a:latin typeface="微软雅黑" panose="020B0503020204020204" pitchFamily="34" charset="-122"/>
                <a:ea typeface="微软雅黑" panose="020B0503020204020204" pitchFamily="34" charset="-122"/>
              </a:rPr>
              <a:t>强化审计监督。</a:t>
            </a:r>
          </a:p>
        </p:txBody>
      </p:sp>
      <p:grpSp>
        <p:nvGrpSpPr>
          <p:cNvPr id="54" name="Group 15"/>
          <p:cNvGrpSpPr/>
          <p:nvPr/>
        </p:nvGrpSpPr>
        <p:grpSpPr bwMode="auto">
          <a:xfrm>
            <a:off x="1675536" y="4224714"/>
            <a:ext cx="325065" cy="338134"/>
            <a:chOff x="0" y="0"/>
            <a:chExt cx="763788" cy="763788"/>
          </a:xfrm>
        </p:grpSpPr>
        <p:sp>
          <p:nvSpPr>
            <p:cNvPr id="55"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7" name="组合 56"/>
          <p:cNvGrpSpPr/>
          <p:nvPr/>
        </p:nvGrpSpPr>
        <p:grpSpPr>
          <a:xfrm>
            <a:off x="4829750" y="4221941"/>
            <a:ext cx="6759737" cy="377618"/>
            <a:chOff x="2194574" y="3215498"/>
            <a:chExt cx="7788931" cy="365738"/>
          </a:xfrm>
        </p:grpSpPr>
        <p:sp>
          <p:nvSpPr>
            <p:cNvPr id="58"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9"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60" name="矩形 59"/>
          <p:cNvSpPr/>
          <p:nvPr/>
        </p:nvSpPr>
        <p:spPr>
          <a:xfrm>
            <a:off x="5071330" y="4225019"/>
            <a:ext cx="6539300" cy="338554"/>
          </a:xfrm>
          <a:prstGeom prst="rect">
            <a:avLst/>
          </a:prstGeom>
        </p:spPr>
        <p:txBody>
          <a:bodyPr wrap="square">
            <a:spAutoFit/>
          </a:bodyPr>
          <a:lstStyle/>
          <a:p>
            <a:pPr lvl="0">
              <a:defRPr/>
            </a:pPr>
            <a:r>
              <a:rPr lang="zh-CN" altLang="en-US" sz="1600" dirty="0">
                <a:solidFill>
                  <a:srgbClr val="E7E6E6">
                    <a:lumMod val="25000"/>
                  </a:srgbClr>
                </a:solidFill>
                <a:latin typeface="微软雅黑" panose="020B0503020204020204" pitchFamily="34" charset="-122"/>
                <a:ea typeface="微软雅黑" panose="020B0503020204020204" pitchFamily="34" charset="-122"/>
              </a:rPr>
              <a:t>支持工会、共青团、妇联等群团组织更好发挥作用。</a:t>
            </a:r>
          </a:p>
        </p:txBody>
      </p:sp>
      <p:grpSp>
        <p:nvGrpSpPr>
          <p:cNvPr id="61" name="Group 15"/>
          <p:cNvGrpSpPr/>
          <p:nvPr/>
        </p:nvGrpSpPr>
        <p:grpSpPr bwMode="auto">
          <a:xfrm>
            <a:off x="4792191" y="4209994"/>
            <a:ext cx="325065" cy="338134"/>
            <a:chOff x="0" y="0"/>
            <a:chExt cx="763788" cy="763788"/>
          </a:xfrm>
        </p:grpSpPr>
        <p:sp>
          <p:nvSpPr>
            <p:cNvPr id="62"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4" name="组合 63"/>
          <p:cNvGrpSpPr/>
          <p:nvPr/>
        </p:nvGrpSpPr>
        <p:grpSpPr>
          <a:xfrm>
            <a:off x="1713096" y="4920832"/>
            <a:ext cx="4655806" cy="377618"/>
            <a:chOff x="2194574" y="3215498"/>
            <a:chExt cx="7788931" cy="365738"/>
          </a:xfrm>
        </p:grpSpPr>
        <p:sp>
          <p:nvSpPr>
            <p:cNvPr id="65"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66"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67" name="矩形 66"/>
          <p:cNvSpPr/>
          <p:nvPr/>
        </p:nvSpPr>
        <p:spPr>
          <a:xfrm>
            <a:off x="1954675" y="4743154"/>
            <a:ext cx="4499288" cy="584775"/>
          </a:xfrm>
          <a:prstGeom prst="rect">
            <a:avLst/>
          </a:prstGeom>
        </p:spPr>
        <p:txBody>
          <a:bodyPr wrap="square">
            <a:spAutoFit/>
          </a:bodyPr>
          <a:lstStyle/>
          <a:p>
            <a:pPr lvl="0">
              <a:defRPr/>
            </a:pPr>
            <a:r>
              <a:rPr lang="zh-CN" altLang="en-US" sz="1600" dirty="0">
                <a:solidFill>
                  <a:srgbClr val="E7E6E6">
                    <a:lumMod val="25000"/>
                  </a:srgbClr>
                </a:solidFill>
                <a:latin typeface="微软雅黑" panose="020B0503020204020204" pitchFamily="34" charset="-122"/>
                <a:ea typeface="微软雅黑" panose="020B0503020204020204" pitchFamily="34" charset="-122"/>
              </a:rPr>
              <a:t>深入推进党风廉政建设和反腐败斗争，锲而不舍落实中央八项规定精神。</a:t>
            </a:r>
          </a:p>
        </p:txBody>
      </p:sp>
      <p:grpSp>
        <p:nvGrpSpPr>
          <p:cNvPr id="68" name="Group 15"/>
          <p:cNvGrpSpPr/>
          <p:nvPr/>
        </p:nvGrpSpPr>
        <p:grpSpPr bwMode="auto">
          <a:xfrm>
            <a:off x="1675536" y="4908885"/>
            <a:ext cx="325065" cy="338134"/>
            <a:chOff x="0" y="0"/>
            <a:chExt cx="763788" cy="763788"/>
          </a:xfrm>
        </p:grpSpPr>
        <p:sp>
          <p:nvSpPr>
            <p:cNvPr id="69"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4" name="组合 83"/>
          <p:cNvGrpSpPr/>
          <p:nvPr/>
        </p:nvGrpSpPr>
        <p:grpSpPr>
          <a:xfrm>
            <a:off x="6933682" y="4920832"/>
            <a:ext cx="4655806" cy="377618"/>
            <a:chOff x="2194574" y="3215498"/>
            <a:chExt cx="7788931" cy="365738"/>
          </a:xfrm>
        </p:grpSpPr>
        <p:sp>
          <p:nvSpPr>
            <p:cNvPr id="85"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86"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87" name="矩形 86"/>
          <p:cNvSpPr/>
          <p:nvPr/>
        </p:nvSpPr>
        <p:spPr>
          <a:xfrm>
            <a:off x="7175261" y="4743154"/>
            <a:ext cx="4499288" cy="584775"/>
          </a:xfrm>
          <a:prstGeom prst="rect">
            <a:avLst/>
          </a:prstGeom>
        </p:spPr>
        <p:txBody>
          <a:bodyPr wrap="square">
            <a:spAutoFit/>
          </a:bodyPr>
          <a:lstStyle/>
          <a:p>
            <a:pPr lvl="0">
              <a:defRPr/>
            </a:pPr>
            <a:r>
              <a:rPr lang="zh-CN" altLang="en-US" sz="1600" dirty="0">
                <a:solidFill>
                  <a:srgbClr val="E7E6E6">
                    <a:lumMod val="25000"/>
                  </a:srgbClr>
                </a:solidFill>
                <a:latin typeface="微软雅黑" panose="020B0503020204020204" pitchFamily="34" charset="-122"/>
                <a:ea typeface="微软雅黑" panose="020B0503020204020204" pitchFamily="34" charset="-122"/>
              </a:rPr>
              <a:t>政府工作人员要自觉接受法律监督、监察监督和人民监督。</a:t>
            </a:r>
          </a:p>
        </p:txBody>
      </p:sp>
      <p:grpSp>
        <p:nvGrpSpPr>
          <p:cNvPr id="88" name="Group 15"/>
          <p:cNvGrpSpPr/>
          <p:nvPr/>
        </p:nvGrpSpPr>
        <p:grpSpPr bwMode="auto">
          <a:xfrm>
            <a:off x="6896122" y="4908885"/>
            <a:ext cx="325065" cy="338134"/>
            <a:chOff x="0" y="0"/>
            <a:chExt cx="763788" cy="763788"/>
          </a:xfrm>
        </p:grpSpPr>
        <p:sp>
          <p:nvSpPr>
            <p:cNvPr id="89"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1" name="组合 90"/>
          <p:cNvGrpSpPr/>
          <p:nvPr/>
        </p:nvGrpSpPr>
        <p:grpSpPr>
          <a:xfrm>
            <a:off x="1725779" y="5687062"/>
            <a:ext cx="9876392" cy="377618"/>
            <a:chOff x="2194574" y="3215498"/>
            <a:chExt cx="7788931" cy="365738"/>
          </a:xfrm>
        </p:grpSpPr>
        <p:sp>
          <p:nvSpPr>
            <p:cNvPr id="92" name="Rectangle 11"/>
            <p:cNvSpPr>
              <a:spLocks noChangeArrowheads="1"/>
            </p:cNvSpPr>
            <p:nvPr/>
          </p:nvSpPr>
          <p:spPr bwMode="auto">
            <a:xfrm>
              <a:off x="2194574" y="3312152"/>
              <a:ext cx="7788931" cy="269084"/>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3" name="Rectangle 11"/>
            <p:cNvSpPr>
              <a:spLocks noChangeArrowheads="1"/>
            </p:cNvSpPr>
            <p:nvPr/>
          </p:nvSpPr>
          <p:spPr bwMode="auto">
            <a:xfrm flipV="1">
              <a:off x="2194574" y="3215498"/>
              <a:ext cx="7788931" cy="45719"/>
            </a:xfrm>
            <a:prstGeom prst="rect">
              <a:avLst/>
            </a:prstGeom>
            <a:solidFill>
              <a:schemeClr val="accent2">
                <a:lumMod val="60000"/>
                <a:lumOff val="40000"/>
                <a:alpha val="36000"/>
              </a:schemeClr>
            </a:solidFill>
            <a:ln w="2857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94" name="矩形 93"/>
          <p:cNvSpPr/>
          <p:nvPr/>
        </p:nvSpPr>
        <p:spPr>
          <a:xfrm>
            <a:off x="1967358" y="5583815"/>
            <a:ext cx="9719874" cy="323165"/>
          </a:xfrm>
          <a:prstGeom prst="rect">
            <a:avLst/>
          </a:prstGeom>
        </p:spPr>
        <p:txBody>
          <a:bodyPr wrap="square">
            <a:spAutoFit/>
          </a:bodyPr>
          <a:lstStyle/>
          <a:p>
            <a:pPr lvl="0">
              <a:defRPr/>
            </a:pPr>
            <a:r>
              <a:rPr lang="zh-CN" altLang="en-US" sz="1500" dirty="0">
                <a:solidFill>
                  <a:srgbClr val="E7E6E6">
                    <a:lumMod val="25000"/>
                  </a:srgbClr>
                </a:solidFill>
                <a:latin typeface="微软雅黑" panose="020B0503020204020204" pitchFamily="34" charset="-122"/>
                <a:ea typeface="微软雅黑" panose="020B0503020204020204" pitchFamily="34" charset="-122"/>
              </a:rPr>
              <a:t>加强廉洁政府建设，持续整治不正之风和腐败问题。</a:t>
            </a:r>
          </a:p>
        </p:txBody>
      </p:sp>
      <p:grpSp>
        <p:nvGrpSpPr>
          <p:cNvPr id="95" name="Group 15"/>
          <p:cNvGrpSpPr/>
          <p:nvPr/>
        </p:nvGrpSpPr>
        <p:grpSpPr bwMode="auto">
          <a:xfrm>
            <a:off x="1688219" y="5675117"/>
            <a:ext cx="325065" cy="338134"/>
            <a:chOff x="0" y="0"/>
            <a:chExt cx="763788" cy="763788"/>
          </a:xfrm>
        </p:grpSpPr>
        <p:sp>
          <p:nvSpPr>
            <p:cNvPr id="96"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8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22" presetClass="entr" presetSubtype="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cTn>
                              </p:par>
                              <p:par>
                                <p:cTn id="38" presetID="22" presetClass="entr" presetSubtype="2"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right)">
                                      <p:cBhvr>
                                        <p:cTn id="40" dur="500"/>
                                        <p:tgtEl>
                                          <p:spTgt spid="35"/>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right)">
                                      <p:cBhvr>
                                        <p:cTn id="43" dur="500"/>
                                        <p:tgtEl>
                                          <p:spTgt spid="38"/>
                                        </p:tgtEl>
                                      </p:cBhvr>
                                    </p:animEffect>
                                  </p:childTnLst>
                                </p:cTn>
                              </p:par>
                            </p:childTnLst>
                          </p:cTn>
                        </p:par>
                        <p:par>
                          <p:cTn id="44" fill="hold">
                            <p:stCondLst>
                              <p:cond delay="2000"/>
                            </p:stCondLst>
                            <p:childTnLst>
                              <p:par>
                                <p:cTn id="45" presetID="53" presetClass="entr" presetSubtype="16"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Effect transition="in" filter="fade">
                                      <p:cBhvr>
                                        <p:cTn id="49" dur="500"/>
                                        <p:tgtEl>
                                          <p:spTgt spid="47"/>
                                        </p:tgtEl>
                                      </p:cBhvr>
                                    </p:animEffect>
                                  </p:childTnLst>
                                </p:cTn>
                              </p:par>
                              <p:par>
                                <p:cTn id="50" presetID="22" presetClass="entr" presetSubtype="2"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right)">
                                      <p:cBhvr>
                                        <p:cTn id="52" dur="500"/>
                                        <p:tgtEl>
                                          <p:spTgt spid="4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right)">
                                      <p:cBhvr>
                                        <p:cTn id="55" dur="500"/>
                                        <p:tgtEl>
                                          <p:spTgt spid="46"/>
                                        </p:tgtEl>
                                      </p:cBhvr>
                                    </p:animEffect>
                                  </p:childTnLst>
                                </p:cTn>
                              </p:par>
                            </p:childTnLst>
                          </p:cTn>
                        </p:par>
                        <p:par>
                          <p:cTn id="56" fill="hold">
                            <p:stCondLst>
                              <p:cond delay="2500"/>
                            </p:stCondLst>
                            <p:childTnLst>
                              <p:par>
                                <p:cTn id="57" presetID="53" presetClass="entr" presetSubtype="16"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par>
                                <p:cTn id="62" presetID="22" presetClass="entr" presetSubtype="2"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right)">
                                      <p:cBhvr>
                                        <p:cTn id="64" dur="500"/>
                                        <p:tgtEl>
                                          <p:spTgt spid="50"/>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right)">
                                      <p:cBhvr>
                                        <p:cTn id="67" dur="500"/>
                                        <p:tgtEl>
                                          <p:spTgt spid="53"/>
                                        </p:tgtEl>
                                      </p:cBhvr>
                                    </p:animEffect>
                                  </p:childTnLst>
                                </p:cTn>
                              </p:par>
                            </p:childTnLst>
                          </p:cTn>
                        </p:par>
                        <p:par>
                          <p:cTn id="68" fill="hold">
                            <p:stCondLst>
                              <p:cond delay="3000"/>
                            </p:stCondLst>
                            <p:childTnLst>
                              <p:par>
                                <p:cTn id="69" presetID="53" presetClass="entr" presetSubtype="16"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fltVal val="0"/>
                                          </p:val>
                                        </p:tav>
                                        <p:tav tm="100000">
                                          <p:val>
                                            <p:strVal val="#ppt_w"/>
                                          </p:val>
                                        </p:tav>
                                      </p:tavLst>
                                    </p:anim>
                                    <p:anim calcmode="lin" valueType="num">
                                      <p:cBhvr>
                                        <p:cTn id="72" dur="500" fill="hold"/>
                                        <p:tgtEl>
                                          <p:spTgt spid="61"/>
                                        </p:tgtEl>
                                        <p:attrNameLst>
                                          <p:attrName>ppt_h</p:attrName>
                                        </p:attrNameLst>
                                      </p:cBhvr>
                                      <p:tavLst>
                                        <p:tav tm="0">
                                          <p:val>
                                            <p:fltVal val="0"/>
                                          </p:val>
                                        </p:tav>
                                        <p:tav tm="100000">
                                          <p:val>
                                            <p:strVal val="#ppt_h"/>
                                          </p:val>
                                        </p:tav>
                                      </p:tavLst>
                                    </p:anim>
                                    <p:animEffect transition="in" filter="fade">
                                      <p:cBhvr>
                                        <p:cTn id="73" dur="500"/>
                                        <p:tgtEl>
                                          <p:spTgt spid="61"/>
                                        </p:tgtEl>
                                      </p:cBhvr>
                                    </p:animEffect>
                                  </p:childTnLst>
                                </p:cTn>
                              </p:par>
                              <p:par>
                                <p:cTn id="74" presetID="22" presetClass="entr" presetSubtype="2" fill="hold"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right)">
                                      <p:cBhvr>
                                        <p:cTn id="76" dur="500"/>
                                        <p:tgtEl>
                                          <p:spTgt spid="57"/>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right)">
                                      <p:cBhvr>
                                        <p:cTn id="79" dur="500"/>
                                        <p:tgtEl>
                                          <p:spTgt spid="60"/>
                                        </p:tgtEl>
                                      </p:cBhvr>
                                    </p:animEffect>
                                  </p:childTnLst>
                                </p:cTn>
                              </p:par>
                            </p:childTnLst>
                          </p:cTn>
                        </p:par>
                        <p:par>
                          <p:cTn id="80" fill="hold">
                            <p:stCondLst>
                              <p:cond delay="3500"/>
                            </p:stCondLst>
                            <p:childTnLst>
                              <p:par>
                                <p:cTn id="81" presetID="53" presetClass="entr" presetSubtype="16" fill="hold" nodeType="after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p:cTn id="83" dur="500" fill="hold"/>
                                        <p:tgtEl>
                                          <p:spTgt spid="68"/>
                                        </p:tgtEl>
                                        <p:attrNameLst>
                                          <p:attrName>ppt_w</p:attrName>
                                        </p:attrNameLst>
                                      </p:cBhvr>
                                      <p:tavLst>
                                        <p:tav tm="0">
                                          <p:val>
                                            <p:fltVal val="0"/>
                                          </p:val>
                                        </p:tav>
                                        <p:tav tm="100000">
                                          <p:val>
                                            <p:strVal val="#ppt_w"/>
                                          </p:val>
                                        </p:tav>
                                      </p:tavLst>
                                    </p:anim>
                                    <p:anim calcmode="lin" valueType="num">
                                      <p:cBhvr>
                                        <p:cTn id="84" dur="500" fill="hold"/>
                                        <p:tgtEl>
                                          <p:spTgt spid="68"/>
                                        </p:tgtEl>
                                        <p:attrNameLst>
                                          <p:attrName>ppt_h</p:attrName>
                                        </p:attrNameLst>
                                      </p:cBhvr>
                                      <p:tavLst>
                                        <p:tav tm="0">
                                          <p:val>
                                            <p:fltVal val="0"/>
                                          </p:val>
                                        </p:tav>
                                        <p:tav tm="100000">
                                          <p:val>
                                            <p:strVal val="#ppt_h"/>
                                          </p:val>
                                        </p:tav>
                                      </p:tavLst>
                                    </p:anim>
                                    <p:animEffect transition="in" filter="fade">
                                      <p:cBhvr>
                                        <p:cTn id="85" dur="500"/>
                                        <p:tgtEl>
                                          <p:spTgt spid="68"/>
                                        </p:tgtEl>
                                      </p:cBhvr>
                                    </p:animEffect>
                                  </p:childTnLst>
                                </p:cTn>
                              </p:par>
                              <p:par>
                                <p:cTn id="86" presetID="22" presetClass="entr" presetSubtype="2" fill="hold" nodeType="with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wipe(right)">
                                      <p:cBhvr>
                                        <p:cTn id="88" dur="500"/>
                                        <p:tgtEl>
                                          <p:spTgt spid="64"/>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wipe(right)">
                                      <p:cBhvr>
                                        <p:cTn id="91" dur="500"/>
                                        <p:tgtEl>
                                          <p:spTgt spid="67"/>
                                        </p:tgtEl>
                                      </p:cBhvr>
                                    </p:animEffect>
                                  </p:childTnLst>
                                </p:cTn>
                              </p:par>
                            </p:childTnLst>
                          </p:cTn>
                        </p:par>
                        <p:par>
                          <p:cTn id="92" fill="hold">
                            <p:stCondLst>
                              <p:cond delay="4000"/>
                            </p:stCondLst>
                            <p:childTnLst>
                              <p:par>
                                <p:cTn id="93" presetID="53" presetClass="entr" presetSubtype="16" fill="hold" nodeType="afterEffect">
                                  <p:stCondLst>
                                    <p:cond delay="0"/>
                                  </p:stCondLst>
                                  <p:childTnLst>
                                    <p:set>
                                      <p:cBhvr>
                                        <p:cTn id="94" dur="1" fill="hold">
                                          <p:stCondLst>
                                            <p:cond delay="0"/>
                                          </p:stCondLst>
                                        </p:cTn>
                                        <p:tgtEl>
                                          <p:spTgt spid="88"/>
                                        </p:tgtEl>
                                        <p:attrNameLst>
                                          <p:attrName>style.visibility</p:attrName>
                                        </p:attrNameLst>
                                      </p:cBhvr>
                                      <p:to>
                                        <p:strVal val="visible"/>
                                      </p:to>
                                    </p:set>
                                    <p:anim calcmode="lin" valueType="num">
                                      <p:cBhvr>
                                        <p:cTn id="95" dur="500" fill="hold"/>
                                        <p:tgtEl>
                                          <p:spTgt spid="88"/>
                                        </p:tgtEl>
                                        <p:attrNameLst>
                                          <p:attrName>ppt_w</p:attrName>
                                        </p:attrNameLst>
                                      </p:cBhvr>
                                      <p:tavLst>
                                        <p:tav tm="0">
                                          <p:val>
                                            <p:fltVal val="0"/>
                                          </p:val>
                                        </p:tav>
                                        <p:tav tm="100000">
                                          <p:val>
                                            <p:strVal val="#ppt_w"/>
                                          </p:val>
                                        </p:tav>
                                      </p:tavLst>
                                    </p:anim>
                                    <p:anim calcmode="lin" valueType="num">
                                      <p:cBhvr>
                                        <p:cTn id="96" dur="500" fill="hold"/>
                                        <p:tgtEl>
                                          <p:spTgt spid="88"/>
                                        </p:tgtEl>
                                        <p:attrNameLst>
                                          <p:attrName>ppt_h</p:attrName>
                                        </p:attrNameLst>
                                      </p:cBhvr>
                                      <p:tavLst>
                                        <p:tav tm="0">
                                          <p:val>
                                            <p:fltVal val="0"/>
                                          </p:val>
                                        </p:tav>
                                        <p:tav tm="100000">
                                          <p:val>
                                            <p:strVal val="#ppt_h"/>
                                          </p:val>
                                        </p:tav>
                                      </p:tavLst>
                                    </p:anim>
                                    <p:animEffect transition="in" filter="fade">
                                      <p:cBhvr>
                                        <p:cTn id="97" dur="500"/>
                                        <p:tgtEl>
                                          <p:spTgt spid="88"/>
                                        </p:tgtEl>
                                      </p:cBhvr>
                                    </p:animEffect>
                                  </p:childTnLst>
                                </p:cTn>
                              </p:par>
                              <p:par>
                                <p:cTn id="98" presetID="22" presetClass="entr" presetSubtype="2" fill="hold" nodeType="with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wipe(right)">
                                      <p:cBhvr>
                                        <p:cTn id="100" dur="500"/>
                                        <p:tgtEl>
                                          <p:spTgt spid="84"/>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wipe(right)">
                                      <p:cBhvr>
                                        <p:cTn id="103" dur="500"/>
                                        <p:tgtEl>
                                          <p:spTgt spid="87"/>
                                        </p:tgtEl>
                                      </p:cBhvr>
                                    </p:animEffect>
                                  </p:childTnLst>
                                </p:cTn>
                              </p:par>
                            </p:childTnLst>
                          </p:cTn>
                        </p:par>
                        <p:par>
                          <p:cTn id="104" fill="hold">
                            <p:stCondLst>
                              <p:cond delay="4500"/>
                            </p:stCondLst>
                            <p:childTnLst>
                              <p:par>
                                <p:cTn id="105" presetID="53" presetClass="entr" presetSubtype="16" fill="hold" nodeType="afterEffect">
                                  <p:stCondLst>
                                    <p:cond delay="0"/>
                                  </p:stCondLst>
                                  <p:childTnLst>
                                    <p:set>
                                      <p:cBhvr>
                                        <p:cTn id="106" dur="1" fill="hold">
                                          <p:stCondLst>
                                            <p:cond delay="0"/>
                                          </p:stCondLst>
                                        </p:cTn>
                                        <p:tgtEl>
                                          <p:spTgt spid="95"/>
                                        </p:tgtEl>
                                        <p:attrNameLst>
                                          <p:attrName>style.visibility</p:attrName>
                                        </p:attrNameLst>
                                      </p:cBhvr>
                                      <p:to>
                                        <p:strVal val="visible"/>
                                      </p:to>
                                    </p:set>
                                    <p:anim calcmode="lin" valueType="num">
                                      <p:cBhvr>
                                        <p:cTn id="107" dur="500" fill="hold"/>
                                        <p:tgtEl>
                                          <p:spTgt spid="95"/>
                                        </p:tgtEl>
                                        <p:attrNameLst>
                                          <p:attrName>ppt_w</p:attrName>
                                        </p:attrNameLst>
                                      </p:cBhvr>
                                      <p:tavLst>
                                        <p:tav tm="0">
                                          <p:val>
                                            <p:fltVal val="0"/>
                                          </p:val>
                                        </p:tav>
                                        <p:tav tm="100000">
                                          <p:val>
                                            <p:strVal val="#ppt_w"/>
                                          </p:val>
                                        </p:tav>
                                      </p:tavLst>
                                    </p:anim>
                                    <p:anim calcmode="lin" valueType="num">
                                      <p:cBhvr>
                                        <p:cTn id="108" dur="500" fill="hold"/>
                                        <p:tgtEl>
                                          <p:spTgt spid="95"/>
                                        </p:tgtEl>
                                        <p:attrNameLst>
                                          <p:attrName>ppt_h</p:attrName>
                                        </p:attrNameLst>
                                      </p:cBhvr>
                                      <p:tavLst>
                                        <p:tav tm="0">
                                          <p:val>
                                            <p:fltVal val="0"/>
                                          </p:val>
                                        </p:tav>
                                        <p:tav tm="100000">
                                          <p:val>
                                            <p:strVal val="#ppt_h"/>
                                          </p:val>
                                        </p:tav>
                                      </p:tavLst>
                                    </p:anim>
                                    <p:animEffect transition="in" filter="fade">
                                      <p:cBhvr>
                                        <p:cTn id="109" dur="500"/>
                                        <p:tgtEl>
                                          <p:spTgt spid="95"/>
                                        </p:tgtEl>
                                      </p:cBhvr>
                                    </p:animEffect>
                                  </p:childTnLst>
                                </p:cTn>
                              </p:par>
                              <p:par>
                                <p:cTn id="110" presetID="22" presetClass="entr" presetSubtype="2" fill="hold" nodeType="with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wipe(right)">
                                      <p:cBhvr>
                                        <p:cTn id="112" dur="500"/>
                                        <p:tgtEl>
                                          <p:spTgt spid="91"/>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94"/>
                                        </p:tgtEl>
                                        <p:attrNameLst>
                                          <p:attrName>style.visibility</p:attrName>
                                        </p:attrNameLst>
                                      </p:cBhvr>
                                      <p:to>
                                        <p:strVal val="visible"/>
                                      </p:to>
                                    </p:set>
                                    <p:animEffect transition="in" filter="wipe(right)">
                                      <p:cBhvr>
                                        <p:cTn id="11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38" grpId="0"/>
      <p:bldP spid="46" grpId="0"/>
      <p:bldP spid="53" grpId="0"/>
      <p:bldP spid="60" grpId="0"/>
      <p:bldP spid="67" grpId="0"/>
      <p:bldP spid="87" grpId="0"/>
      <p:bldP spid="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3" name="Aitds3"/>
          <p:cNvSpPr txBox="1"/>
          <p:nvPr/>
        </p:nvSpPr>
        <p:spPr>
          <a:xfrm>
            <a:off x="2125744" y="1384201"/>
            <a:ext cx="8271627" cy="584775"/>
          </a:xfrm>
          <a:prstGeom prst="rect">
            <a:avLst/>
          </a:prstGeom>
          <a:noFill/>
        </p:spPr>
        <p:txBody>
          <a:bodyPr wrap="square" rtlCol="0">
            <a:spAutoFit/>
          </a:bodyPr>
          <a:lstStyle>
            <a:defPPr>
              <a:defRPr lang="zh-CN"/>
            </a:defPPr>
            <a:lvl1pPr algn="ctr">
              <a:defRPr kumimoji="1" sz="3200" b="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l"/>
            <a:r>
              <a:rPr lang="zh-CN" altLang="en-US" dirty="0">
                <a:sym typeface="微软雅黑" panose="020B0503020204020204" pitchFamily="34" charset="-122"/>
              </a:rPr>
              <a:t>全面实现现代化</a:t>
            </a:r>
            <a:endParaRPr lang="en-US" altLang="zh-CN" dirty="0">
              <a:sym typeface="微软雅黑" panose="020B0503020204020204" pitchFamily="34" charset="-122"/>
            </a:endParaRPr>
          </a:p>
        </p:txBody>
      </p:sp>
      <p:grpSp>
        <p:nvGrpSpPr>
          <p:cNvPr id="4" name="Aitds5"/>
          <p:cNvGrpSpPr/>
          <p:nvPr/>
        </p:nvGrpSpPr>
        <p:grpSpPr>
          <a:xfrm>
            <a:off x="646790" y="1270356"/>
            <a:ext cx="2327635" cy="2531445"/>
            <a:chOff x="2694530" y="293017"/>
            <a:chExt cx="1084593" cy="1179561"/>
          </a:xfrm>
        </p:grpSpPr>
        <p:sp>
          <p:nvSpPr>
            <p:cNvPr id="5" name="Aitds5-1"/>
            <p:cNvSpPr/>
            <p:nvPr userDrawn="1"/>
          </p:nvSpPr>
          <p:spPr>
            <a:xfrm rot="18157996">
              <a:off x="2694530" y="387985"/>
              <a:ext cx="1084593" cy="1084593"/>
            </a:xfrm>
            <a:prstGeom prst="arc">
              <a:avLst>
                <a:gd name="adj1" fmla="val 16200000"/>
                <a:gd name="adj2" fmla="val 19673504"/>
              </a:avLst>
            </a:prstGeom>
            <a:ln>
              <a:solidFill>
                <a:srgbClr val="C00000"/>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userDrawn="1"/>
          </p:nvGrpSpPr>
          <p:grpSpPr>
            <a:xfrm>
              <a:off x="2870682" y="293017"/>
              <a:ext cx="556646" cy="240297"/>
              <a:chOff x="2870682" y="293017"/>
              <a:chExt cx="556646" cy="240297"/>
            </a:xfrm>
          </p:grpSpPr>
          <p:sp>
            <p:nvSpPr>
              <p:cNvPr id="7" name="Aitds5-2"/>
              <p:cNvSpPr/>
              <p:nvPr userDrawn="1"/>
            </p:nvSpPr>
            <p:spPr>
              <a:xfrm rot="1495425">
                <a:off x="3250595" y="293017"/>
                <a:ext cx="176733" cy="176733"/>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Aitds5-3"/>
              <p:cNvSpPr/>
              <p:nvPr userDrawn="1"/>
            </p:nvSpPr>
            <p:spPr>
              <a:xfrm rot="1495425">
                <a:off x="3057570" y="459536"/>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Aitds5-4"/>
              <p:cNvSpPr/>
              <p:nvPr userDrawn="1"/>
            </p:nvSpPr>
            <p:spPr>
              <a:xfrm rot="1495425">
                <a:off x="2959572" y="323195"/>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Aitds5-5"/>
              <p:cNvSpPr/>
              <p:nvPr userDrawn="1"/>
            </p:nvSpPr>
            <p:spPr>
              <a:xfrm rot="1495425" flipH="1" flipV="1">
                <a:off x="2870682" y="485691"/>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Aitds5-6"/>
              <p:cNvSpPr/>
              <p:nvPr userDrawn="1"/>
            </p:nvSpPr>
            <p:spPr>
              <a:xfrm rot="1495425" flipH="1" flipV="1">
                <a:off x="3120599" y="328160"/>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12" name="Aitds8"/>
          <p:cNvSpPr>
            <a:spLocks noChangeArrowheads="1"/>
          </p:cNvSpPr>
          <p:nvPr/>
        </p:nvSpPr>
        <p:spPr bwMode="auto">
          <a:xfrm>
            <a:off x="2419003" y="2364006"/>
            <a:ext cx="7965968"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始终把人民放在心中最高位置，坚持实事求是，求真务实谋发展、惠民生。</a:t>
            </a:r>
          </a:p>
        </p:txBody>
      </p:sp>
      <p:sp>
        <p:nvSpPr>
          <p:cNvPr id="13" name="Aitds9"/>
          <p:cNvSpPr/>
          <p:nvPr/>
        </p:nvSpPr>
        <p:spPr>
          <a:xfrm>
            <a:off x="1976275" y="2199781"/>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4" name="Aitds10"/>
          <p:cNvGrpSpPr/>
          <p:nvPr/>
        </p:nvGrpSpPr>
        <p:grpSpPr>
          <a:xfrm>
            <a:off x="1635056" y="2162991"/>
            <a:ext cx="657499" cy="657499"/>
            <a:chOff x="1417067" y="4277724"/>
            <a:chExt cx="657499" cy="657499"/>
          </a:xfrm>
        </p:grpSpPr>
        <p:grpSp>
          <p:nvGrpSpPr>
            <p:cNvPr id="15" name="组合 14"/>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7"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18"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6"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19" name="Aitds8"/>
          <p:cNvSpPr>
            <a:spLocks noChangeArrowheads="1"/>
          </p:cNvSpPr>
          <p:nvPr/>
        </p:nvSpPr>
        <p:spPr bwMode="auto">
          <a:xfrm>
            <a:off x="2419003" y="3252310"/>
            <a:ext cx="7965968"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力戒形式主义、官僚主义，切忌在工作中搞“一刀切”，切实为基层松绑减负。</a:t>
            </a:r>
          </a:p>
        </p:txBody>
      </p:sp>
      <p:sp>
        <p:nvSpPr>
          <p:cNvPr id="20" name="Aitds9"/>
          <p:cNvSpPr/>
          <p:nvPr/>
        </p:nvSpPr>
        <p:spPr>
          <a:xfrm>
            <a:off x="1976275" y="3088085"/>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21" name="Aitds10"/>
          <p:cNvGrpSpPr/>
          <p:nvPr/>
        </p:nvGrpSpPr>
        <p:grpSpPr>
          <a:xfrm>
            <a:off x="1635056" y="3051295"/>
            <a:ext cx="657499" cy="657499"/>
            <a:chOff x="1417067" y="4277724"/>
            <a:chExt cx="657499" cy="657499"/>
          </a:xfrm>
        </p:grpSpPr>
        <p:grpSp>
          <p:nvGrpSpPr>
            <p:cNvPr id="22" name="组合 21"/>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4"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5"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23"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40" name="Aitds8"/>
          <p:cNvSpPr>
            <a:spLocks noChangeArrowheads="1"/>
          </p:cNvSpPr>
          <p:nvPr/>
        </p:nvSpPr>
        <p:spPr bwMode="auto">
          <a:xfrm>
            <a:off x="2419003" y="4111407"/>
            <a:ext cx="7965968"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居安思危，增强忧患意识，事不畏难、责不避险，有效防范化解各种风险隐患。</a:t>
            </a:r>
          </a:p>
        </p:txBody>
      </p:sp>
      <p:sp>
        <p:nvSpPr>
          <p:cNvPr id="41" name="Aitds9"/>
          <p:cNvSpPr/>
          <p:nvPr/>
        </p:nvSpPr>
        <p:spPr>
          <a:xfrm>
            <a:off x="1976275" y="3947182"/>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43" name="Aitds10"/>
          <p:cNvGrpSpPr/>
          <p:nvPr/>
        </p:nvGrpSpPr>
        <p:grpSpPr>
          <a:xfrm>
            <a:off x="1635056" y="3910392"/>
            <a:ext cx="657499" cy="657499"/>
            <a:chOff x="1417067" y="4277724"/>
            <a:chExt cx="657499" cy="657499"/>
          </a:xfrm>
        </p:grpSpPr>
        <p:grpSp>
          <p:nvGrpSpPr>
            <p:cNvPr id="44" name="组合 4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4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4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48" name="Aitds8"/>
          <p:cNvSpPr>
            <a:spLocks noChangeArrowheads="1"/>
          </p:cNvSpPr>
          <p:nvPr/>
        </p:nvSpPr>
        <p:spPr bwMode="auto">
          <a:xfrm>
            <a:off x="2419003" y="4872119"/>
            <a:ext cx="773509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调动一切可以调动的积极因素，推进改革开放，更大激发市场主体活力和社会创造力，用发展的办法解决发展不平衡不充分问题。</a:t>
            </a:r>
          </a:p>
        </p:txBody>
      </p:sp>
      <p:sp>
        <p:nvSpPr>
          <p:cNvPr id="49" name="Aitds9"/>
          <p:cNvSpPr/>
          <p:nvPr/>
        </p:nvSpPr>
        <p:spPr>
          <a:xfrm>
            <a:off x="1976275" y="4835486"/>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50" name="Aitds10"/>
          <p:cNvGrpSpPr/>
          <p:nvPr/>
        </p:nvGrpSpPr>
        <p:grpSpPr>
          <a:xfrm>
            <a:off x="1635056" y="4798696"/>
            <a:ext cx="657499" cy="657499"/>
            <a:chOff x="1417067" y="4277724"/>
            <a:chExt cx="657499" cy="657499"/>
          </a:xfrm>
        </p:grpSpPr>
        <p:grpSp>
          <p:nvGrpSpPr>
            <p:cNvPr id="51" name="组合 50"/>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3"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54"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52"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55" name="Aitds8"/>
          <p:cNvSpPr>
            <a:spLocks noChangeArrowheads="1"/>
          </p:cNvSpPr>
          <p:nvPr/>
        </p:nvSpPr>
        <p:spPr bwMode="auto">
          <a:xfrm>
            <a:off x="2419003" y="5814570"/>
            <a:ext cx="773509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担当作为，实干苦干，不断创造人民期待的发展业绩。</a:t>
            </a:r>
          </a:p>
        </p:txBody>
      </p:sp>
      <p:sp>
        <p:nvSpPr>
          <p:cNvPr id="56" name="Aitds9"/>
          <p:cNvSpPr/>
          <p:nvPr/>
        </p:nvSpPr>
        <p:spPr>
          <a:xfrm>
            <a:off x="1976275" y="5671610"/>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57" name="Aitds10"/>
          <p:cNvGrpSpPr/>
          <p:nvPr/>
        </p:nvGrpSpPr>
        <p:grpSpPr>
          <a:xfrm>
            <a:off x="1635056" y="5634820"/>
            <a:ext cx="657499" cy="657499"/>
            <a:chOff x="1417067" y="4277724"/>
            <a:chExt cx="657499" cy="657499"/>
          </a:xfrm>
        </p:grpSpPr>
        <p:grpSp>
          <p:nvGrpSpPr>
            <p:cNvPr id="58" name="组合 5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61"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59"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4500"/>
                            </p:stCondLst>
                            <p:childTnLst>
                              <p:par>
                                <p:cTn id="54" presetID="53" presetClass="entr" presetSubtype="16" fill="hold" grpId="0" nodeType="after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p:cTn id="56" dur="500" fill="hold"/>
                                        <p:tgtEl>
                                          <p:spTgt spid="40"/>
                                        </p:tgtEl>
                                        <p:attrNameLst>
                                          <p:attrName>ppt_w</p:attrName>
                                        </p:attrNameLst>
                                      </p:cBhvr>
                                      <p:tavLst>
                                        <p:tav tm="0">
                                          <p:val>
                                            <p:fltVal val="0"/>
                                          </p:val>
                                        </p:tav>
                                        <p:tav tm="100000">
                                          <p:val>
                                            <p:strVal val="#ppt_w"/>
                                          </p:val>
                                        </p:tav>
                                      </p:tavLst>
                                    </p:anim>
                                    <p:anim calcmode="lin" valueType="num">
                                      <p:cBhvr>
                                        <p:cTn id="57" dur="500" fill="hold"/>
                                        <p:tgtEl>
                                          <p:spTgt spid="40"/>
                                        </p:tgtEl>
                                        <p:attrNameLst>
                                          <p:attrName>ppt_h</p:attrName>
                                        </p:attrNameLst>
                                      </p:cBhvr>
                                      <p:tavLst>
                                        <p:tav tm="0">
                                          <p:val>
                                            <p:fltVal val="0"/>
                                          </p:val>
                                        </p:tav>
                                        <p:tav tm="100000">
                                          <p:val>
                                            <p:strVal val="#ppt_h"/>
                                          </p:val>
                                        </p:tav>
                                      </p:tavLst>
                                    </p:anim>
                                    <p:animEffect transition="in" filter="fade">
                                      <p:cBhvr>
                                        <p:cTn id="58" dur="500"/>
                                        <p:tgtEl>
                                          <p:spTgt spid="40"/>
                                        </p:tgtEl>
                                      </p:cBhvr>
                                    </p:animEffect>
                                  </p:childTnLst>
                                </p:cTn>
                              </p:par>
                            </p:childTnLst>
                          </p:cTn>
                        </p:par>
                        <p:par>
                          <p:cTn id="59" fill="hold">
                            <p:stCondLst>
                              <p:cond delay="5000"/>
                            </p:stCondLst>
                            <p:childTnLst>
                              <p:par>
                                <p:cTn id="60" presetID="53" presetClass="entr" presetSubtype="16" fill="hold" nodeType="afterEffect">
                                  <p:stCondLst>
                                    <p:cond delay="0"/>
                                  </p:stCondLst>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ppt_w</p:attrName>
                                        </p:attrNameLst>
                                      </p:cBhvr>
                                      <p:tavLst>
                                        <p:tav tm="0">
                                          <p:val>
                                            <p:fltVal val="0"/>
                                          </p:val>
                                        </p:tav>
                                        <p:tav tm="100000">
                                          <p:val>
                                            <p:strVal val="#ppt_w"/>
                                          </p:val>
                                        </p:tav>
                                      </p:tavLst>
                                    </p:anim>
                                    <p:anim calcmode="lin" valueType="num">
                                      <p:cBhvr>
                                        <p:cTn id="63" dur="500" fill="hold"/>
                                        <p:tgtEl>
                                          <p:spTgt spid="50"/>
                                        </p:tgtEl>
                                        <p:attrNameLst>
                                          <p:attrName>ppt_h</p:attrName>
                                        </p:attrNameLst>
                                      </p:cBhvr>
                                      <p:tavLst>
                                        <p:tav tm="0">
                                          <p:val>
                                            <p:fltVal val="0"/>
                                          </p:val>
                                        </p:tav>
                                        <p:tav tm="100000">
                                          <p:val>
                                            <p:strVal val="#ppt_h"/>
                                          </p:val>
                                        </p:tav>
                                      </p:tavLst>
                                    </p:anim>
                                    <p:animEffect transition="in" filter="fade">
                                      <p:cBhvr>
                                        <p:cTn id="64" dur="500"/>
                                        <p:tgtEl>
                                          <p:spTgt spid="50"/>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6000"/>
                            </p:stCondLst>
                            <p:childTnLst>
                              <p:par>
                                <p:cTn id="70" presetID="53" presetClass="entr" presetSubtype="16"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childTnLst>
                          </p:cTn>
                        </p:par>
                        <p:par>
                          <p:cTn id="75" fill="hold">
                            <p:stCondLst>
                              <p:cond delay="6500"/>
                            </p:stCondLst>
                            <p:childTnLst>
                              <p:par>
                                <p:cTn id="76" presetID="53" presetClass="entr" presetSubtype="16" fill="hold" nodeType="afterEffect">
                                  <p:stCondLst>
                                    <p:cond delay="0"/>
                                  </p:stCondLst>
                                  <p:childTnLst>
                                    <p:set>
                                      <p:cBhvr>
                                        <p:cTn id="77" dur="1" fill="hold">
                                          <p:stCondLst>
                                            <p:cond delay="0"/>
                                          </p:stCondLst>
                                        </p:cTn>
                                        <p:tgtEl>
                                          <p:spTgt spid="57"/>
                                        </p:tgtEl>
                                        <p:attrNameLst>
                                          <p:attrName>style.visibility</p:attrName>
                                        </p:attrNameLst>
                                      </p:cBhvr>
                                      <p:to>
                                        <p:strVal val="visible"/>
                                      </p:to>
                                    </p:set>
                                    <p:anim calcmode="lin" valueType="num">
                                      <p:cBhvr>
                                        <p:cTn id="78" dur="500" fill="hold"/>
                                        <p:tgtEl>
                                          <p:spTgt spid="57"/>
                                        </p:tgtEl>
                                        <p:attrNameLst>
                                          <p:attrName>ppt_w</p:attrName>
                                        </p:attrNameLst>
                                      </p:cBhvr>
                                      <p:tavLst>
                                        <p:tav tm="0">
                                          <p:val>
                                            <p:fltVal val="0"/>
                                          </p:val>
                                        </p:tav>
                                        <p:tav tm="100000">
                                          <p:val>
                                            <p:strVal val="#ppt_w"/>
                                          </p:val>
                                        </p:tav>
                                      </p:tavLst>
                                    </p:anim>
                                    <p:anim calcmode="lin" valueType="num">
                                      <p:cBhvr>
                                        <p:cTn id="79" dur="500" fill="hold"/>
                                        <p:tgtEl>
                                          <p:spTgt spid="57"/>
                                        </p:tgtEl>
                                        <p:attrNameLst>
                                          <p:attrName>ppt_h</p:attrName>
                                        </p:attrNameLst>
                                      </p:cBhvr>
                                      <p:tavLst>
                                        <p:tav tm="0">
                                          <p:val>
                                            <p:fltVal val="0"/>
                                          </p:val>
                                        </p:tav>
                                        <p:tav tm="100000">
                                          <p:val>
                                            <p:strVal val="#ppt_h"/>
                                          </p:val>
                                        </p:tav>
                                      </p:tavLst>
                                    </p:anim>
                                    <p:animEffect transition="in" filter="fade">
                                      <p:cBhvr>
                                        <p:cTn id="80" dur="500"/>
                                        <p:tgtEl>
                                          <p:spTgt spid="57"/>
                                        </p:tgtEl>
                                      </p:cBhvr>
                                    </p:animEffect>
                                  </p:childTnLst>
                                </p:cTn>
                              </p:par>
                            </p:childTnLst>
                          </p:cTn>
                        </p:par>
                        <p:par>
                          <p:cTn id="81" fill="hold">
                            <p:stCondLst>
                              <p:cond delay="7000"/>
                            </p:stCondLst>
                            <p:childTnLst>
                              <p:par>
                                <p:cTn id="82" presetID="22" presetClass="entr" presetSubtype="8" fill="hold" grpId="0" nodeType="after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wipe(left)">
                                      <p:cBhvr>
                                        <p:cTn id="84" dur="500"/>
                                        <p:tgtEl>
                                          <p:spTgt spid="56"/>
                                        </p:tgtEl>
                                      </p:cBhvr>
                                    </p:animEffect>
                                  </p:childTnLst>
                                </p:cTn>
                              </p:par>
                            </p:childTnLst>
                          </p:cTn>
                        </p:par>
                        <p:par>
                          <p:cTn id="85" fill="hold">
                            <p:stCondLst>
                              <p:cond delay="7500"/>
                            </p:stCondLst>
                            <p:childTnLst>
                              <p:par>
                                <p:cTn id="86" presetID="53" presetClass="entr" presetSubtype="16" fill="hold" grpId="0" nodeType="after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p:cTn id="88" dur="500" fill="hold"/>
                                        <p:tgtEl>
                                          <p:spTgt spid="55"/>
                                        </p:tgtEl>
                                        <p:attrNameLst>
                                          <p:attrName>ppt_w</p:attrName>
                                        </p:attrNameLst>
                                      </p:cBhvr>
                                      <p:tavLst>
                                        <p:tav tm="0">
                                          <p:val>
                                            <p:fltVal val="0"/>
                                          </p:val>
                                        </p:tav>
                                        <p:tav tm="100000">
                                          <p:val>
                                            <p:strVal val="#ppt_w"/>
                                          </p:val>
                                        </p:tav>
                                      </p:tavLst>
                                    </p:anim>
                                    <p:anim calcmode="lin" valueType="num">
                                      <p:cBhvr>
                                        <p:cTn id="89" dur="500" fill="hold"/>
                                        <p:tgtEl>
                                          <p:spTgt spid="55"/>
                                        </p:tgtEl>
                                        <p:attrNameLst>
                                          <p:attrName>ppt_h</p:attrName>
                                        </p:attrNameLst>
                                      </p:cBhvr>
                                      <p:tavLst>
                                        <p:tav tm="0">
                                          <p:val>
                                            <p:fltVal val="0"/>
                                          </p:val>
                                        </p:tav>
                                        <p:tav tm="100000">
                                          <p:val>
                                            <p:strVal val="#ppt_h"/>
                                          </p:val>
                                        </p:tav>
                                      </p:tavLst>
                                    </p:anim>
                                    <p:animEffect transition="in" filter="fade">
                                      <p:cBhvr>
                                        <p:cTn id="9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animBg="1"/>
      <p:bldP spid="19" grpId="0"/>
      <p:bldP spid="20" grpId="0" animBg="1"/>
      <p:bldP spid="40" grpId="0"/>
      <p:bldP spid="41" grpId="0" animBg="1"/>
      <p:bldP spid="48" grpId="0"/>
      <p:bldP spid="49" grpId="0" animBg="1"/>
      <p:bldP spid="55" grpId="0"/>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3" name="组合 2"/>
          <p:cNvGrpSpPr/>
          <p:nvPr/>
        </p:nvGrpSpPr>
        <p:grpSpPr>
          <a:xfrm>
            <a:off x="845797" y="1339478"/>
            <a:ext cx="9201969" cy="856589"/>
            <a:chOff x="696067" y="1533270"/>
            <a:chExt cx="9201969" cy="856589"/>
          </a:xfrm>
        </p:grpSpPr>
        <p:sp>
          <p:nvSpPr>
            <p:cNvPr id="4" name="Aichitds10"/>
            <p:cNvSpPr/>
            <p:nvPr/>
          </p:nvSpPr>
          <p:spPr>
            <a:xfrm>
              <a:off x="982709" y="1673984"/>
              <a:ext cx="8915327"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11-1"/>
            <p:cNvSpPr/>
            <p:nvPr/>
          </p:nvSpPr>
          <p:spPr>
            <a:xfrm>
              <a:off x="696067" y="1533270"/>
              <a:ext cx="911484" cy="856589"/>
            </a:xfrm>
            <a:prstGeom prst="star5">
              <a:avLst>
                <a:gd name="adj" fmla="val 27993"/>
                <a:gd name="hf" fmla="val 105146"/>
                <a:gd name="vf" fmla="val 110557"/>
              </a:avLst>
            </a:prstGeom>
            <a:solidFill>
              <a:srgbClr val="DA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 name="Aichitds12"/>
            <p:cNvSpPr txBox="1"/>
            <p:nvPr/>
          </p:nvSpPr>
          <p:spPr>
            <a:xfrm>
              <a:off x="1705405" y="1760451"/>
              <a:ext cx="6519734" cy="492443"/>
            </a:xfrm>
            <a:prstGeom prst="rect">
              <a:avLst/>
            </a:prstGeom>
            <a:noFill/>
          </p:spPr>
          <p:txBody>
            <a:bodyPr wrap="none" rtlCol="0">
              <a:spAutoFit/>
            </a:bodyPr>
            <a:lstStyle/>
            <a:p>
              <a:pPr lvl="0">
                <a:defRPr/>
              </a:pPr>
              <a:r>
                <a:rPr lang="zh-CN" altLang="en-US" sz="2600" b="1" dirty="0">
                  <a:gradFill>
                    <a:gsLst>
                      <a:gs pos="0">
                        <a:srgbClr val="FF3300"/>
                      </a:gs>
                      <a:gs pos="87000">
                        <a:srgbClr val="C00000"/>
                      </a:gs>
                      <a:gs pos="100000">
                        <a:srgbClr val="FF3300"/>
                      </a:gs>
                    </a:gsLst>
                    <a:lin ang="5400000" scaled="0"/>
                  </a:gradFill>
                  <a:latin typeface="微软雅黑" panose="020B0503020204020204" pitchFamily="34" charset="-122"/>
                  <a:ea typeface="微软雅黑" panose="020B0503020204020204" pitchFamily="34" charset="-122"/>
                  <a:sym typeface="微软雅黑" panose="020B0503020204020204" pitchFamily="34" charset="-122"/>
                </a:rPr>
                <a:t>谈民族区域自治制度、宗教和海外侨胞工作</a:t>
              </a:r>
              <a:endParaRPr kumimoji="0" lang="zh-CN" altLang="en-US" sz="2600" b="1" i="0" u="none" strike="noStrike" kern="1200" cap="none" spc="0" normalizeH="0" baseline="0" noProof="0" dirty="0">
                <a:ln>
                  <a:noFill/>
                </a:ln>
                <a:gradFill>
                  <a:gsLst>
                    <a:gs pos="0">
                      <a:srgbClr val="FF3300"/>
                    </a:gs>
                    <a:gs pos="87000">
                      <a:srgbClr val="C00000"/>
                    </a:gs>
                    <a:gs pos="100000">
                      <a:srgbClr val="FF3300"/>
                    </a:gs>
                  </a:gsLst>
                  <a:lin ang="5400000" scaled="0"/>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Aitds8"/>
          <p:cNvSpPr>
            <a:spLocks noChangeArrowheads="1"/>
          </p:cNvSpPr>
          <p:nvPr/>
        </p:nvSpPr>
        <p:spPr bwMode="auto">
          <a:xfrm>
            <a:off x="2419002" y="2559064"/>
            <a:ext cx="4800505" cy="784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坚持和完善民族区域自治制度，全面贯彻党的民族政策，铸牢中华民族共同体意识，促进各民族共同团结奋斗、共同繁荣发展。</a:t>
            </a:r>
          </a:p>
        </p:txBody>
      </p:sp>
      <p:sp>
        <p:nvSpPr>
          <p:cNvPr id="8" name="Aitds9"/>
          <p:cNvSpPr/>
          <p:nvPr/>
        </p:nvSpPr>
        <p:spPr>
          <a:xfrm>
            <a:off x="1976275" y="2448002"/>
            <a:ext cx="5519678" cy="965052"/>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9" name="Aitds10"/>
          <p:cNvGrpSpPr/>
          <p:nvPr/>
        </p:nvGrpSpPr>
        <p:grpSpPr>
          <a:xfrm>
            <a:off x="1635056" y="2613233"/>
            <a:ext cx="657499" cy="657499"/>
            <a:chOff x="1417067" y="4277724"/>
            <a:chExt cx="657499" cy="657499"/>
          </a:xfrm>
        </p:grpSpPr>
        <p:grpSp>
          <p:nvGrpSpPr>
            <p:cNvPr id="10" name="组合 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2"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13"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1"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14" name="Aitds8"/>
          <p:cNvSpPr>
            <a:spLocks noChangeArrowheads="1"/>
          </p:cNvSpPr>
          <p:nvPr/>
        </p:nvSpPr>
        <p:spPr bwMode="auto">
          <a:xfrm>
            <a:off x="2419002" y="3887991"/>
            <a:ext cx="480050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全面贯彻党的宗教工作基本方针，积极引导宗教与社会主义社会相适应。</a:t>
            </a:r>
          </a:p>
        </p:txBody>
      </p:sp>
      <p:sp>
        <p:nvSpPr>
          <p:cNvPr id="15" name="Aitds9"/>
          <p:cNvSpPr/>
          <p:nvPr/>
        </p:nvSpPr>
        <p:spPr>
          <a:xfrm>
            <a:off x="1976275" y="3670602"/>
            <a:ext cx="5519678" cy="965052"/>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6" name="Aitds10"/>
          <p:cNvGrpSpPr/>
          <p:nvPr/>
        </p:nvGrpSpPr>
        <p:grpSpPr>
          <a:xfrm>
            <a:off x="1635056" y="3835833"/>
            <a:ext cx="657499" cy="657499"/>
            <a:chOff x="1417067" y="4277724"/>
            <a:chExt cx="657499" cy="657499"/>
          </a:xfrm>
        </p:grpSpPr>
        <p:grpSp>
          <p:nvGrpSpPr>
            <p:cNvPr id="17" name="组合 1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9"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0"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8"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21" name="Aitds8"/>
          <p:cNvSpPr>
            <a:spLocks noChangeArrowheads="1"/>
          </p:cNvSpPr>
          <p:nvPr/>
        </p:nvSpPr>
        <p:spPr bwMode="auto">
          <a:xfrm>
            <a:off x="2419002" y="5154766"/>
            <a:ext cx="480050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全面贯彻党的侨务政策，维护海外侨胞和归侨侨眷合法权益，更大凝聚中华儿女共创辉煌的磅礴力量。</a:t>
            </a:r>
          </a:p>
        </p:txBody>
      </p:sp>
      <p:sp>
        <p:nvSpPr>
          <p:cNvPr id="22" name="Aitds9"/>
          <p:cNvSpPr/>
          <p:nvPr/>
        </p:nvSpPr>
        <p:spPr>
          <a:xfrm>
            <a:off x="1976275" y="4937377"/>
            <a:ext cx="5519678" cy="965052"/>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23" name="Aitds10"/>
          <p:cNvGrpSpPr/>
          <p:nvPr/>
        </p:nvGrpSpPr>
        <p:grpSpPr>
          <a:xfrm>
            <a:off x="1635056" y="5102608"/>
            <a:ext cx="657499" cy="657499"/>
            <a:chOff x="1417067" y="4277724"/>
            <a:chExt cx="657499" cy="657499"/>
          </a:xfrm>
        </p:grpSpPr>
        <p:grpSp>
          <p:nvGrpSpPr>
            <p:cNvPr id="24" name="组合 2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2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pic>
        <p:nvPicPr>
          <p:cNvPr id="28" name="图形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4869" y="2670376"/>
            <a:ext cx="2057724" cy="32890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5000"/>
                                </p:stCondLst>
                                <p:childTnLst>
                                  <p:par>
                                    <p:cTn id="57" presetID="2" presetClass="entr" presetSubtype="4" fill="hold" nodeType="afterEffect" p14:presetBounceEnd="34000">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14:bounceEnd="34000">
                                          <p:cBhvr additive="base">
                                            <p:cTn id="59" dur="500" fill="hold"/>
                                            <p:tgtEl>
                                              <p:spTgt spid="28"/>
                                            </p:tgtEl>
                                            <p:attrNameLst>
                                              <p:attrName>ppt_x</p:attrName>
                                            </p:attrNameLst>
                                          </p:cBhvr>
                                          <p:tavLst>
                                            <p:tav tm="0">
                                              <p:val>
                                                <p:strVal val="#ppt_x"/>
                                              </p:val>
                                            </p:tav>
                                            <p:tav tm="100000">
                                              <p:val>
                                                <p:strVal val="#ppt_x"/>
                                              </p:val>
                                            </p:tav>
                                          </p:tavLst>
                                        </p:anim>
                                        <p:anim calcmode="lin" valueType="num" p14:bounceEnd="34000">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4" grpId="0"/>
          <p:bldP spid="15" grpId="0" animBg="1"/>
          <p:bldP spid="21"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5000"/>
                                </p:stCondLst>
                                <p:childTnLst>
                                  <p:par>
                                    <p:cTn id="57" presetID="2" presetClass="entr" presetSubtype="4"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4" grpId="0"/>
          <p:bldP spid="15" grpId="0" animBg="1"/>
          <p:bldP spid="21" grpId="0"/>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3" name="组合 2"/>
          <p:cNvGrpSpPr/>
          <p:nvPr/>
        </p:nvGrpSpPr>
        <p:grpSpPr>
          <a:xfrm>
            <a:off x="845797" y="1339478"/>
            <a:ext cx="9201969" cy="856589"/>
            <a:chOff x="696067" y="1533270"/>
            <a:chExt cx="9201969" cy="856589"/>
          </a:xfrm>
        </p:grpSpPr>
        <p:sp>
          <p:nvSpPr>
            <p:cNvPr id="4" name="Aichitds10"/>
            <p:cNvSpPr/>
            <p:nvPr/>
          </p:nvSpPr>
          <p:spPr>
            <a:xfrm>
              <a:off x="982709" y="1673984"/>
              <a:ext cx="8915327"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11-1"/>
            <p:cNvSpPr/>
            <p:nvPr/>
          </p:nvSpPr>
          <p:spPr>
            <a:xfrm>
              <a:off x="696067" y="1533270"/>
              <a:ext cx="911484" cy="856589"/>
            </a:xfrm>
            <a:prstGeom prst="star5">
              <a:avLst>
                <a:gd name="adj" fmla="val 27993"/>
                <a:gd name="hf" fmla="val 105146"/>
                <a:gd name="vf" fmla="val 110557"/>
              </a:avLst>
            </a:prstGeom>
            <a:solidFill>
              <a:srgbClr val="DA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 name="Aichitds12"/>
            <p:cNvSpPr txBox="1"/>
            <p:nvPr/>
          </p:nvSpPr>
          <p:spPr>
            <a:xfrm>
              <a:off x="1705405" y="1760451"/>
              <a:ext cx="2852063" cy="492443"/>
            </a:xfrm>
            <a:prstGeom prst="rect">
              <a:avLst/>
            </a:prstGeom>
            <a:noFill/>
          </p:spPr>
          <p:txBody>
            <a:bodyPr wrap="none" rtlCol="0">
              <a:spAutoFit/>
            </a:bodyPr>
            <a:lstStyle/>
            <a:p>
              <a:pPr lvl="0">
                <a:defRPr/>
              </a:pPr>
              <a:r>
                <a:rPr lang="zh-CN" altLang="en-US" sz="2600" b="1" dirty="0">
                  <a:gradFill>
                    <a:gsLst>
                      <a:gs pos="0">
                        <a:srgbClr val="FF3300"/>
                      </a:gs>
                      <a:gs pos="87000">
                        <a:srgbClr val="C00000"/>
                      </a:gs>
                      <a:gs pos="100000">
                        <a:srgbClr val="FF3300"/>
                      </a:gs>
                    </a:gsLst>
                    <a:lin ang="5400000" scaled="0"/>
                  </a:gradFill>
                  <a:latin typeface="微软雅黑" panose="020B0503020204020204" pitchFamily="34" charset="-122"/>
                  <a:ea typeface="微软雅黑" panose="020B0503020204020204" pitchFamily="34" charset="-122"/>
                  <a:sym typeface="微软雅黑" panose="020B0503020204020204" pitchFamily="34" charset="-122"/>
                </a:rPr>
                <a:t>谈国防和军队建设</a:t>
              </a:r>
              <a:endParaRPr kumimoji="0" lang="zh-CN" altLang="en-US" sz="2600" b="1" i="0" u="none" strike="noStrike" kern="1200" cap="none" spc="0" normalizeH="0" baseline="0" noProof="0" dirty="0">
                <a:ln>
                  <a:noFill/>
                </a:ln>
                <a:gradFill>
                  <a:gsLst>
                    <a:gs pos="0">
                      <a:srgbClr val="FF3300"/>
                    </a:gs>
                    <a:gs pos="87000">
                      <a:srgbClr val="C00000"/>
                    </a:gs>
                    <a:gs pos="100000">
                      <a:srgbClr val="FF3300"/>
                    </a:gs>
                  </a:gsLst>
                  <a:lin ang="5400000" scaled="0"/>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Aitds8"/>
          <p:cNvSpPr>
            <a:spLocks noChangeArrowheads="1"/>
          </p:cNvSpPr>
          <p:nvPr/>
        </p:nvSpPr>
        <p:spPr bwMode="auto">
          <a:xfrm>
            <a:off x="3588585" y="2470332"/>
            <a:ext cx="7628763" cy="784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深入贯彻习近平强军思想，贯彻新时代军事战略方针，坚持党对人民军队的绝对领导，严格落实军委主席负责制，聚焦建军一百年奋斗目标，推进政治建军、改革强军、科技强军、人才强军、依法治军。</a:t>
            </a:r>
          </a:p>
        </p:txBody>
      </p:sp>
      <p:sp>
        <p:nvSpPr>
          <p:cNvPr id="8" name="Aitds9"/>
          <p:cNvSpPr/>
          <p:nvPr/>
        </p:nvSpPr>
        <p:spPr>
          <a:xfrm>
            <a:off x="3145857" y="2401800"/>
            <a:ext cx="8408696" cy="869696"/>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9" name="Aitds10"/>
          <p:cNvGrpSpPr/>
          <p:nvPr/>
        </p:nvGrpSpPr>
        <p:grpSpPr>
          <a:xfrm>
            <a:off x="2804638" y="2524501"/>
            <a:ext cx="657499" cy="657499"/>
            <a:chOff x="1417067" y="4277724"/>
            <a:chExt cx="657499" cy="657499"/>
          </a:xfrm>
        </p:grpSpPr>
        <p:grpSp>
          <p:nvGrpSpPr>
            <p:cNvPr id="10" name="组合 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2"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13"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1"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14" name="Aitds8"/>
          <p:cNvSpPr>
            <a:spLocks noChangeArrowheads="1"/>
          </p:cNvSpPr>
          <p:nvPr/>
        </p:nvSpPr>
        <p:spPr bwMode="auto">
          <a:xfrm>
            <a:off x="3588585" y="3594489"/>
            <a:ext cx="796596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全面加强练兵备战，统筹应对各方向各领域安全风险，提高捍卫国家主权、安全、发展利益的战略能力。</a:t>
            </a:r>
          </a:p>
        </p:txBody>
      </p:sp>
      <p:sp>
        <p:nvSpPr>
          <p:cNvPr id="15" name="Aitds9"/>
          <p:cNvSpPr/>
          <p:nvPr/>
        </p:nvSpPr>
        <p:spPr>
          <a:xfrm>
            <a:off x="3145857" y="3547224"/>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6" name="Aitds10"/>
          <p:cNvGrpSpPr/>
          <p:nvPr/>
        </p:nvGrpSpPr>
        <p:grpSpPr>
          <a:xfrm>
            <a:off x="2804638" y="3510434"/>
            <a:ext cx="657499" cy="657499"/>
            <a:chOff x="1417067" y="4277724"/>
            <a:chExt cx="657499" cy="657499"/>
          </a:xfrm>
        </p:grpSpPr>
        <p:grpSp>
          <p:nvGrpSpPr>
            <p:cNvPr id="17" name="组合 1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9"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0"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8"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21" name="Aitds8"/>
          <p:cNvSpPr>
            <a:spLocks noChangeArrowheads="1"/>
          </p:cNvSpPr>
          <p:nvPr/>
        </p:nvSpPr>
        <p:spPr bwMode="auto">
          <a:xfrm>
            <a:off x="3588585" y="4567855"/>
            <a:ext cx="773509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优化国防科技工业布局，完善国防动员体系。</a:t>
            </a:r>
          </a:p>
        </p:txBody>
      </p:sp>
      <p:sp>
        <p:nvSpPr>
          <p:cNvPr id="22" name="Aitds9"/>
          <p:cNvSpPr/>
          <p:nvPr/>
        </p:nvSpPr>
        <p:spPr>
          <a:xfrm>
            <a:off x="3145857" y="4435528"/>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23" name="Aitds10"/>
          <p:cNvGrpSpPr/>
          <p:nvPr/>
        </p:nvGrpSpPr>
        <p:grpSpPr>
          <a:xfrm>
            <a:off x="2804638" y="4398738"/>
            <a:ext cx="657499" cy="657499"/>
            <a:chOff x="1417067" y="4277724"/>
            <a:chExt cx="657499" cy="657499"/>
          </a:xfrm>
        </p:grpSpPr>
        <p:grpSp>
          <p:nvGrpSpPr>
            <p:cNvPr id="24" name="组合 2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2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28" name="Aitds8"/>
          <p:cNvSpPr>
            <a:spLocks noChangeArrowheads="1"/>
          </p:cNvSpPr>
          <p:nvPr/>
        </p:nvSpPr>
        <p:spPr bwMode="auto">
          <a:xfrm>
            <a:off x="3588585" y="5414612"/>
            <a:ext cx="773509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大力支持国防和军队建设，深入开展“双拥”活动，谱写鱼水情深的时代华章。</a:t>
            </a:r>
          </a:p>
        </p:txBody>
      </p:sp>
      <p:sp>
        <p:nvSpPr>
          <p:cNvPr id="29" name="Aitds9"/>
          <p:cNvSpPr/>
          <p:nvPr/>
        </p:nvSpPr>
        <p:spPr>
          <a:xfrm>
            <a:off x="3145857" y="5271652"/>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30" name="Aitds10"/>
          <p:cNvGrpSpPr/>
          <p:nvPr/>
        </p:nvGrpSpPr>
        <p:grpSpPr>
          <a:xfrm>
            <a:off x="2804638" y="5234862"/>
            <a:ext cx="657499" cy="657499"/>
            <a:chOff x="1417067" y="4277724"/>
            <a:chExt cx="657499" cy="657499"/>
          </a:xfrm>
        </p:grpSpPr>
        <p:grpSp>
          <p:nvGrpSpPr>
            <p:cNvPr id="31" name="组合 30"/>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3"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34"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32"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78" y="2059102"/>
            <a:ext cx="3787944" cy="479889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childTnLst>
                          </p:cTn>
                        </p:par>
                        <p:par>
                          <p:cTn id="62" fill="hold">
                            <p:stCondLst>
                              <p:cond delay="5500"/>
                            </p:stCondLst>
                            <p:childTnLst>
                              <p:par>
                                <p:cTn id="63" presetID="22" presetClass="entr" presetSubtype="8"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4" grpId="0"/>
      <p:bldP spid="15" grpId="0" animBg="1"/>
      <p:bldP spid="21" grpId="0"/>
      <p:bldP spid="22" grpId="0" animBg="1"/>
      <p:bldP spid="28" grpId="0"/>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3" name="组合 2"/>
          <p:cNvGrpSpPr/>
          <p:nvPr/>
        </p:nvGrpSpPr>
        <p:grpSpPr>
          <a:xfrm>
            <a:off x="845797" y="1201251"/>
            <a:ext cx="9201969" cy="856589"/>
            <a:chOff x="696067" y="1533270"/>
            <a:chExt cx="9201969" cy="856589"/>
          </a:xfrm>
        </p:grpSpPr>
        <p:sp>
          <p:nvSpPr>
            <p:cNvPr id="4" name="Aichitds10"/>
            <p:cNvSpPr/>
            <p:nvPr/>
          </p:nvSpPr>
          <p:spPr>
            <a:xfrm>
              <a:off x="982709" y="1673984"/>
              <a:ext cx="8915327"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11-1"/>
            <p:cNvSpPr/>
            <p:nvPr/>
          </p:nvSpPr>
          <p:spPr>
            <a:xfrm>
              <a:off x="696067" y="1533270"/>
              <a:ext cx="911484" cy="856589"/>
            </a:xfrm>
            <a:prstGeom prst="star5">
              <a:avLst>
                <a:gd name="adj" fmla="val 27993"/>
                <a:gd name="hf" fmla="val 105146"/>
                <a:gd name="vf" fmla="val 110557"/>
              </a:avLst>
            </a:prstGeom>
            <a:solidFill>
              <a:srgbClr val="DA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 name="Aichitds12"/>
            <p:cNvSpPr txBox="1"/>
            <p:nvPr/>
          </p:nvSpPr>
          <p:spPr>
            <a:xfrm>
              <a:off x="1705405" y="1760451"/>
              <a:ext cx="2185214" cy="492443"/>
            </a:xfrm>
            <a:prstGeom prst="rect">
              <a:avLst/>
            </a:prstGeom>
            <a:noFill/>
          </p:spPr>
          <p:txBody>
            <a:bodyPr wrap="none" rtlCol="0">
              <a:spAutoFit/>
            </a:bodyPr>
            <a:lstStyle/>
            <a:p>
              <a:pPr lvl="0">
                <a:defRPr/>
              </a:pPr>
              <a:r>
                <a:rPr lang="zh-CN" altLang="en-US" sz="2600" b="1" dirty="0">
                  <a:gradFill>
                    <a:gsLst>
                      <a:gs pos="0">
                        <a:srgbClr val="FF3300"/>
                      </a:gs>
                      <a:gs pos="87000">
                        <a:srgbClr val="C00000"/>
                      </a:gs>
                      <a:gs pos="100000">
                        <a:srgbClr val="FF3300"/>
                      </a:gs>
                    </a:gsLst>
                    <a:lin ang="5400000" scaled="0"/>
                  </a:gradFill>
                  <a:latin typeface="微软雅黑" panose="020B0503020204020204" pitchFamily="34" charset="-122"/>
                  <a:ea typeface="微软雅黑" panose="020B0503020204020204" pitchFamily="34" charset="-122"/>
                  <a:sym typeface="微软雅黑" panose="020B0503020204020204" pitchFamily="34" charset="-122"/>
                </a:rPr>
                <a:t>谈港澳台工作</a:t>
              </a:r>
              <a:endParaRPr kumimoji="0" lang="zh-CN" altLang="en-US" sz="2600" b="1" i="0" u="none" strike="noStrike" kern="1200" cap="none" spc="0" normalizeH="0" baseline="0" noProof="0" dirty="0">
                <a:ln>
                  <a:noFill/>
                </a:ln>
                <a:gradFill>
                  <a:gsLst>
                    <a:gs pos="0">
                      <a:srgbClr val="FF3300"/>
                    </a:gs>
                    <a:gs pos="87000">
                      <a:srgbClr val="C00000"/>
                    </a:gs>
                    <a:gs pos="100000">
                      <a:srgbClr val="FF3300"/>
                    </a:gs>
                  </a:gsLst>
                  <a:lin ang="5400000" scaled="0"/>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Aitds8"/>
          <p:cNvSpPr>
            <a:spLocks noChangeArrowheads="1"/>
          </p:cNvSpPr>
          <p:nvPr/>
        </p:nvSpPr>
        <p:spPr bwMode="auto">
          <a:xfrm>
            <a:off x="2419002" y="2321475"/>
            <a:ext cx="8936569"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500" dirty="0">
                <a:latin typeface="微软雅黑" panose="020B0503020204020204" pitchFamily="34" charset="-122"/>
                <a:ea typeface="微软雅黑" panose="020B0503020204020204" pitchFamily="34" charset="-122"/>
                <a:sym typeface="微软雅黑" panose="020B0503020204020204" pitchFamily="34" charset="-122"/>
              </a:rPr>
              <a:t>继续全面准确贯彻“一国两制”、“港人治港”、“澳人治澳”、高度自治的方针，完善特别行政区同宪法和基本法实施相关的制度和机制，落实特别行政区维护国家安全的法律制度和执行机制。</a:t>
            </a:r>
          </a:p>
        </p:txBody>
      </p:sp>
      <p:sp>
        <p:nvSpPr>
          <p:cNvPr id="8" name="Aitds9"/>
          <p:cNvSpPr/>
          <p:nvPr/>
        </p:nvSpPr>
        <p:spPr>
          <a:xfrm>
            <a:off x="1976274" y="2221047"/>
            <a:ext cx="949625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9" name="Aitds10"/>
          <p:cNvGrpSpPr/>
          <p:nvPr/>
        </p:nvGrpSpPr>
        <p:grpSpPr>
          <a:xfrm>
            <a:off x="1635056" y="2184257"/>
            <a:ext cx="657499" cy="657499"/>
            <a:chOff x="1417067" y="4277724"/>
            <a:chExt cx="657499" cy="657499"/>
          </a:xfrm>
        </p:grpSpPr>
        <p:grpSp>
          <p:nvGrpSpPr>
            <p:cNvPr id="10" name="组合 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2"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13"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1"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14" name="Aitds8"/>
          <p:cNvSpPr>
            <a:spLocks noChangeArrowheads="1"/>
          </p:cNvSpPr>
          <p:nvPr/>
        </p:nvSpPr>
        <p:spPr bwMode="auto">
          <a:xfrm>
            <a:off x="2419003" y="3156615"/>
            <a:ext cx="880897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坚决防范和遏制外部势力干预港澳事务，支持港澳发展经济、改善民生，保持香港、澳门长期繁荣稳定。</a:t>
            </a:r>
          </a:p>
        </p:txBody>
      </p:sp>
      <p:sp>
        <p:nvSpPr>
          <p:cNvPr id="15" name="Aitds9"/>
          <p:cNvSpPr/>
          <p:nvPr/>
        </p:nvSpPr>
        <p:spPr>
          <a:xfrm>
            <a:off x="1976275" y="3109351"/>
            <a:ext cx="94962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6" name="Aitds10"/>
          <p:cNvGrpSpPr/>
          <p:nvPr/>
        </p:nvGrpSpPr>
        <p:grpSpPr>
          <a:xfrm>
            <a:off x="1635056" y="3072561"/>
            <a:ext cx="657499" cy="657499"/>
            <a:chOff x="1417067" y="4277724"/>
            <a:chExt cx="657499" cy="657499"/>
          </a:xfrm>
        </p:grpSpPr>
        <p:grpSp>
          <p:nvGrpSpPr>
            <p:cNvPr id="17" name="组合 1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9"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0"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8"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21" name="Aitds8"/>
          <p:cNvSpPr>
            <a:spLocks noChangeArrowheads="1"/>
          </p:cNvSpPr>
          <p:nvPr/>
        </p:nvSpPr>
        <p:spPr bwMode="auto">
          <a:xfrm>
            <a:off x="2419003" y="4005081"/>
            <a:ext cx="880897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我们要坚持对台工作大政方针，坚持一个中国原则和“九二共识”，推进两岸关系和平发展和祖国统一。</a:t>
            </a:r>
          </a:p>
        </p:txBody>
      </p:sp>
      <p:sp>
        <p:nvSpPr>
          <p:cNvPr id="22" name="Aitds9"/>
          <p:cNvSpPr/>
          <p:nvPr/>
        </p:nvSpPr>
        <p:spPr>
          <a:xfrm>
            <a:off x="1976275" y="3968448"/>
            <a:ext cx="94962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23" name="Aitds10"/>
          <p:cNvGrpSpPr/>
          <p:nvPr/>
        </p:nvGrpSpPr>
        <p:grpSpPr>
          <a:xfrm>
            <a:off x="1635056" y="3931658"/>
            <a:ext cx="657499" cy="657499"/>
            <a:chOff x="1417067" y="4277724"/>
            <a:chExt cx="657499" cy="657499"/>
          </a:xfrm>
        </p:grpSpPr>
        <p:grpSp>
          <p:nvGrpSpPr>
            <p:cNvPr id="24" name="组合 2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2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28" name="Aitds8"/>
          <p:cNvSpPr>
            <a:spLocks noChangeArrowheads="1"/>
          </p:cNvSpPr>
          <p:nvPr/>
        </p:nvSpPr>
        <p:spPr bwMode="auto">
          <a:xfrm>
            <a:off x="2419003" y="4999712"/>
            <a:ext cx="773509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高度警惕和坚决遏制“台独”分裂活动。</a:t>
            </a:r>
          </a:p>
        </p:txBody>
      </p:sp>
      <p:sp>
        <p:nvSpPr>
          <p:cNvPr id="29" name="Aitds9"/>
          <p:cNvSpPr/>
          <p:nvPr/>
        </p:nvSpPr>
        <p:spPr>
          <a:xfrm>
            <a:off x="1976275" y="4856752"/>
            <a:ext cx="94962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30" name="Aitds10"/>
          <p:cNvGrpSpPr/>
          <p:nvPr/>
        </p:nvGrpSpPr>
        <p:grpSpPr>
          <a:xfrm>
            <a:off x="1635056" y="4819962"/>
            <a:ext cx="657499" cy="657499"/>
            <a:chOff x="1417067" y="4277724"/>
            <a:chExt cx="657499" cy="657499"/>
          </a:xfrm>
        </p:grpSpPr>
        <p:grpSp>
          <p:nvGrpSpPr>
            <p:cNvPr id="31" name="组合 30"/>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3"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34"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32"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35" name="Aitds8"/>
          <p:cNvSpPr>
            <a:spLocks noChangeArrowheads="1"/>
          </p:cNvSpPr>
          <p:nvPr/>
        </p:nvSpPr>
        <p:spPr bwMode="auto">
          <a:xfrm>
            <a:off x="2419003" y="5708245"/>
            <a:ext cx="880897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完善保障台湾同胞福祉和在大陆享受同等待遇的制度和政策，促进海峡两岸交流合作、融合发展，同心共创民族复兴美好未来。</a:t>
            </a:r>
          </a:p>
        </p:txBody>
      </p:sp>
      <p:sp>
        <p:nvSpPr>
          <p:cNvPr id="36" name="Aitds9"/>
          <p:cNvSpPr/>
          <p:nvPr/>
        </p:nvSpPr>
        <p:spPr>
          <a:xfrm>
            <a:off x="1976275" y="5692876"/>
            <a:ext cx="9496254"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37" name="Aitds10"/>
          <p:cNvGrpSpPr/>
          <p:nvPr/>
        </p:nvGrpSpPr>
        <p:grpSpPr>
          <a:xfrm>
            <a:off x="1635056" y="5656086"/>
            <a:ext cx="657499" cy="657499"/>
            <a:chOff x="1417067" y="4277724"/>
            <a:chExt cx="657499" cy="657499"/>
          </a:xfrm>
        </p:grpSpPr>
        <p:grpSp>
          <p:nvGrpSpPr>
            <p:cNvPr id="38" name="组合 3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0"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41"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39"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childTnLst>
                          </p:cTn>
                        </p:par>
                        <p:par>
                          <p:cTn id="62" fill="hold">
                            <p:stCondLst>
                              <p:cond delay="5500"/>
                            </p:stCondLst>
                            <p:childTnLst>
                              <p:par>
                                <p:cTn id="63" presetID="22" presetClass="entr" presetSubtype="8"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par>
                          <p:cTn id="72" fill="hold">
                            <p:stCondLst>
                              <p:cond delay="6500"/>
                            </p:stCondLst>
                            <p:childTnLst>
                              <p:par>
                                <p:cTn id="73" presetID="53" presetClass="entr" presetSubtype="16" fill="hold"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7000"/>
                            </p:stCondLst>
                            <p:childTnLst>
                              <p:par>
                                <p:cTn id="79" presetID="22" presetClass="entr" presetSubtype="8"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wipe(left)">
                                      <p:cBhvr>
                                        <p:cTn id="81" dur="500"/>
                                        <p:tgtEl>
                                          <p:spTgt spid="36"/>
                                        </p:tgtEl>
                                      </p:cBhvr>
                                    </p:animEffect>
                                  </p:childTnLst>
                                </p:cTn>
                              </p:par>
                            </p:childTnLst>
                          </p:cTn>
                        </p:par>
                        <p:par>
                          <p:cTn id="82" fill="hold">
                            <p:stCondLst>
                              <p:cond delay="7500"/>
                            </p:stCondLst>
                            <p:childTnLst>
                              <p:par>
                                <p:cTn id="83" presetID="53" presetClass="entr" presetSubtype="16"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4" grpId="0"/>
      <p:bldP spid="15" grpId="0" animBg="1"/>
      <p:bldP spid="21" grpId="0"/>
      <p:bldP spid="22" grpId="0" animBg="1"/>
      <p:bldP spid="28" grpId="0"/>
      <p:bldP spid="29" grpId="0" animBg="1"/>
      <p:bldP spid="35" grpId="0"/>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grpSp>
        <p:nvGrpSpPr>
          <p:cNvPr id="3" name="组合 2"/>
          <p:cNvGrpSpPr/>
          <p:nvPr/>
        </p:nvGrpSpPr>
        <p:grpSpPr>
          <a:xfrm>
            <a:off x="845797" y="1424535"/>
            <a:ext cx="9201969" cy="856589"/>
            <a:chOff x="696067" y="1533270"/>
            <a:chExt cx="9201969" cy="856589"/>
          </a:xfrm>
        </p:grpSpPr>
        <p:sp>
          <p:nvSpPr>
            <p:cNvPr id="4" name="Aichitds10"/>
            <p:cNvSpPr/>
            <p:nvPr/>
          </p:nvSpPr>
          <p:spPr>
            <a:xfrm>
              <a:off x="982709" y="1673984"/>
              <a:ext cx="8915327"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11-1"/>
            <p:cNvSpPr/>
            <p:nvPr/>
          </p:nvSpPr>
          <p:spPr>
            <a:xfrm>
              <a:off x="696067" y="1533270"/>
              <a:ext cx="911484" cy="856589"/>
            </a:xfrm>
            <a:prstGeom prst="star5">
              <a:avLst>
                <a:gd name="adj" fmla="val 27993"/>
                <a:gd name="hf" fmla="val 105146"/>
                <a:gd name="vf" fmla="val 110557"/>
              </a:avLst>
            </a:prstGeom>
            <a:solidFill>
              <a:srgbClr val="DA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 name="Aichitds12"/>
            <p:cNvSpPr txBox="1"/>
            <p:nvPr/>
          </p:nvSpPr>
          <p:spPr>
            <a:xfrm>
              <a:off x="1705405" y="1760451"/>
              <a:ext cx="1851789" cy="492443"/>
            </a:xfrm>
            <a:prstGeom prst="rect">
              <a:avLst/>
            </a:prstGeom>
            <a:noFill/>
          </p:spPr>
          <p:txBody>
            <a:bodyPr wrap="none" rtlCol="0">
              <a:spAutoFit/>
            </a:bodyPr>
            <a:lstStyle/>
            <a:p>
              <a:pPr lvl="0">
                <a:defRPr/>
              </a:pPr>
              <a:r>
                <a:rPr lang="zh-CN" altLang="en-US" sz="2600" b="1" dirty="0">
                  <a:gradFill>
                    <a:gsLst>
                      <a:gs pos="0">
                        <a:srgbClr val="FF3300"/>
                      </a:gs>
                      <a:gs pos="87000">
                        <a:srgbClr val="C00000"/>
                      </a:gs>
                      <a:gs pos="100000">
                        <a:srgbClr val="FF3300"/>
                      </a:gs>
                    </a:gsLst>
                    <a:lin ang="5400000" scaled="0"/>
                  </a:gradFill>
                  <a:latin typeface="微软雅黑" panose="020B0503020204020204" pitchFamily="34" charset="-122"/>
                  <a:ea typeface="微软雅黑" panose="020B0503020204020204" pitchFamily="34" charset="-122"/>
                  <a:sym typeface="微软雅黑" panose="020B0503020204020204" pitchFamily="34" charset="-122"/>
                </a:rPr>
                <a:t>谈外交工作</a:t>
              </a:r>
              <a:endParaRPr kumimoji="0" lang="zh-CN" altLang="en-US" sz="2600" b="1" i="0" u="none" strike="noStrike" kern="1200" cap="none" spc="0" normalizeH="0" baseline="0" noProof="0" dirty="0">
                <a:ln>
                  <a:noFill/>
                </a:ln>
                <a:gradFill>
                  <a:gsLst>
                    <a:gs pos="0">
                      <a:srgbClr val="FF3300"/>
                    </a:gs>
                    <a:gs pos="87000">
                      <a:srgbClr val="C00000"/>
                    </a:gs>
                    <a:gs pos="100000">
                      <a:srgbClr val="FF3300"/>
                    </a:gs>
                  </a:gsLst>
                  <a:lin ang="5400000" scaled="0"/>
                </a:gra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Aitds8"/>
          <p:cNvSpPr>
            <a:spLocks noChangeArrowheads="1"/>
          </p:cNvSpPr>
          <p:nvPr/>
        </p:nvSpPr>
        <p:spPr bwMode="auto">
          <a:xfrm>
            <a:off x="2440269" y="2671125"/>
            <a:ext cx="773509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坚持独立自主的和平外交政策，积极发展全球伙伴关系，推动构建新型国际关系和人类命运共同体。</a:t>
            </a:r>
          </a:p>
        </p:txBody>
      </p:sp>
      <p:sp>
        <p:nvSpPr>
          <p:cNvPr id="8" name="Aitds9"/>
          <p:cNvSpPr/>
          <p:nvPr/>
        </p:nvSpPr>
        <p:spPr>
          <a:xfrm>
            <a:off x="1997541" y="2613228"/>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9" name="Aitds10"/>
          <p:cNvGrpSpPr/>
          <p:nvPr/>
        </p:nvGrpSpPr>
        <p:grpSpPr>
          <a:xfrm>
            <a:off x="1656322" y="2576438"/>
            <a:ext cx="657499" cy="657499"/>
            <a:chOff x="1417067" y="4277724"/>
            <a:chExt cx="657499" cy="657499"/>
          </a:xfrm>
        </p:grpSpPr>
        <p:grpSp>
          <p:nvGrpSpPr>
            <p:cNvPr id="10" name="组合 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2"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13"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1"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14" name="Aitds8"/>
          <p:cNvSpPr>
            <a:spLocks noChangeArrowheads="1"/>
          </p:cNvSpPr>
          <p:nvPr/>
        </p:nvSpPr>
        <p:spPr bwMode="auto">
          <a:xfrm>
            <a:off x="2440269" y="3592312"/>
            <a:ext cx="773509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坚持开放合作，推动全球治理体系朝着更加公正合理的方向发展。</a:t>
            </a:r>
          </a:p>
        </p:txBody>
      </p:sp>
      <p:sp>
        <p:nvSpPr>
          <p:cNvPr id="15" name="Aitds9"/>
          <p:cNvSpPr/>
          <p:nvPr/>
        </p:nvSpPr>
        <p:spPr>
          <a:xfrm>
            <a:off x="1997541" y="3449352"/>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16" name="Aitds10"/>
          <p:cNvGrpSpPr/>
          <p:nvPr/>
        </p:nvGrpSpPr>
        <p:grpSpPr>
          <a:xfrm>
            <a:off x="1656322" y="3412562"/>
            <a:ext cx="657499" cy="657499"/>
            <a:chOff x="1417067" y="4277724"/>
            <a:chExt cx="657499" cy="657499"/>
          </a:xfrm>
        </p:grpSpPr>
        <p:grpSp>
          <p:nvGrpSpPr>
            <p:cNvPr id="17" name="组合 1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9"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0"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18"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21" name="Aitds8"/>
          <p:cNvSpPr>
            <a:spLocks noChangeArrowheads="1"/>
          </p:cNvSpPr>
          <p:nvPr/>
        </p:nvSpPr>
        <p:spPr bwMode="auto">
          <a:xfrm>
            <a:off x="2440269" y="4511663"/>
            <a:ext cx="773509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700" dirty="0">
                <a:latin typeface="微软雅黑" panose="020B0503020204020204" pitchFamily="34" charset="-122"/>
                <a:ea typeface="微软雅黑" panose="020B0503020204020204" pitchFamily="34" charset="-122"/>
                <a:sym typeface="微软雅黑" panose="020B0503020204020204" pitchFamily="34" charset="-122"/>
              </a:rPr>
              <a:t>持续深化国际和地区合作，积极参与重大传染病防控国际合作。</a:t>
            </a:r>
          </a:p>
        </p:txBody>
      </p:sp>
      <p:sp>
        <p:nvSpPr>
          <p:cNvPr id="22" name="Aitds9"/>
          <p:cNvSpPr/>
          <p:nvPr/>
        </p:nvSpPr>
        <p:spPr>
          <a:xfrm>
            <a:off x="1997541" y="4359324"/>
            <a:ext cx="8408696"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Calibri" panose="020F0502020204030204"/>
              <a:ea typeface="宋体" panose="02010600030101010101" pitchFamily="2" charset="-122"/>
              <a:cs typeface="+mn-cs"/>
            </a:endParaRPr>
          </a:p>
        </p:txBody>
      </p:sp>
      <p:grpSp>
        <p:nvGrpSpPr>
          <p:cNvPr id="23" name="Aitds10"/>
          <p:cNvGrpSpPr/>
          <p:nvPr/>
        </p:nvGrpSpPr>
        <p:grpSpPr>
          <a:xfrm>
            <a:off x="1656322" y="4322534"/>
            <a:ext cx="657499" cy="657499"/>
            <a:chOff x="1417067" y="4277724"/>
            <a:chExt cx="657499" cy="657499"/>
          </a:xfrm>
        </p:grpSpPr>
        <p:grpSp>
          <p:nvGrpSpPr>
            <p:cNvPr id="24" name="组合 2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sp>
            <p:nvSpPr>
              <p:cNvPr id="2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cs typeface="+mn-cs"/>
                </a:endParaRPr>
              </a:p>
            </p:txBody>
          </p:sp>
        </p:grpSp>
        <p:sp>
          <p:nvSpPr>
            <p:cNvPr id="2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a:t>
              </a:r>
            </a:p>
          </p:txBody>
        </p:sp>
      </p:grpSp>
      <p:sp>
        <p:nvSpPr>
          <p:cNvPr id="35" name="Aitds3"/>
          <p:cNvSpPr txBox="1"/>
          <p:nvPr/>
        </p:nvSpPr>
        <p:spPr>
          <a:xfrm>
            <a:off x="1776139" y="5188541"/>
            <a:ext cx="8898365" cy="707886"/>
          </a:xfrm>
          <a:prstGeom prst="rect">
            <a:avLst/>
          </a:prstGeom>
          <a:noFill/>
        </p:spPr>
        <p:txBody>
          <a:bodyPr wrap="square" rtlCol="0">
            <a:spAutoFit/>
          </a:bodyPr>
          <a:lstStyle>
            <a:defPPr>
              <a:defRPr lang="zh-CN"/>
            </a:defPPr>
            <a:lvl1pPr algn="ctr">
              <a:defRPr kumimoji="1" sz="3200" b="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l"/>
            <a:r>
              <a:rPr lang="zh-CN" altLang="en-US" sz="2000" dirty="0">
                <a:sym typeface="微软雅黑" panose="020B0503020204020204" pitchFamily="34" charset="-122"/>
              </a:rPr>
              <a:t>中国愿同所有国家在相互尊重、平等互利基础上和平共处、共同发展，携手应对全球性挑战，为促进世界和平与繁荣不懈努力！</a:t>
            </a:r>
            <a:endParaRPr lang="en-US" altLang="zh-CN" sz="2000" dirty="0">
              <a:sym typeface="微软雅黑" panose="020B0503020204020204" pitchFamily="34" charset="-122"/>
            </a:endParaRPr>
          </a:p>
        </p:txBody>
      </p:sp>
      <p:grpSp>
        <p:nvGrpSpPr>
          <p:cNvPr id="36" name="Aitds5"/>
          <p:cNvGrpSpPr/>
          <p:nvPr/>
        </p:nvGrpSpPr>
        <p:grpSpPr>
          <a:xfrm>
            <a:off x="297185" y="5340517"/>
            <a:ext cx="2327635" cy="2531445"/>
            <a:chOff x="2694530" y="293017"/>
            <a:chExt cx="1084593" cy="1179561"/>
          </a:xfrm>
        </p:grpSpPr>
        <p:sp>
          <p:nvSpPr>
            <p:cNvPr id="37" name="Aitds5-1"/>
            <p:cNvSpPr/>
            <p:nvPr userDrawn="1"/>
          </p:nvSpPr>
          <p:spPr>
            <a:xfrm rot="18157996">
              <a:off x="2694530" y="387985"/>
              <a:ext cx="1084593" cy="1084593"/>
            </a:xfrm>
            <a:prstGeom prst="arc">
              <a:avLst>
                <a:gd name="adj1" fmla="val 16200000"/>
                <a:gd name="adj2" fmla="val 19673504"/>
              </a:avLst>
            </a:prstGeom>
            <a:ln>
              <a:solidFill>
                <a:srgbClr val="C00000"/>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组合 37"/>
            <p:cNvGrpSpPr/>
            <p:nvPr userDrawn="1"/>
          </p:nvGrpSpPr>
          <p:grpSpPr>
            <a:xfrm>
              <a:off x="2870682" y="293017"/>
              <a:ext cx="556646" cy="240297"/>
              <a:chOff x="2870682" y="293017"/>
              <a:chExt cx="556646" cy="240297"/>
            </a:xfrm>
          </p:grpSpPr>
          <p:sp>
            <p:nvSpPr>
              <p:cNvPr id="39" name="Aitds5-2"/>
              <p:cNvSpPr/>
              <p:nvPr userDrawn="1"/>
            </p:nvSpPr>
            <p:spPr>
              <a:xfrm rot="1495425">
                <a:off x="3250595" y="293017"/>
                <a:ext cx="176733" cy="176733"/>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Aitds5-3"/>
              <p:cNvSpPr/>
              <p:nvPr userDrawn="1"/>
            </p:nvSpPr>
            <p:spPr>
              <a:xfrm rot="1495425">
                <a:off x="3057570" y="459536"/>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Aitds5-4"/>
              <p:cNvSpPr/>
              <p:nvPr userDrawn="1"/>
            </p:nvSpPr>
            <p:spPr>
              <a:xfrm rot="1495425">
                <a:off x="2959572" y="323195"/>
                <a:ext cx="73778" cy="7377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Aitds5-5"/>
              <p:cNvSpPr/>
              <p:nvPr userDrawn="1"/>
            </p:nvSpPr>
            <p:spPr>
              <a:xfrm rot="1495425" flipH="1" flipV="1">
                <a:off x="2870682" y="485691"/>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Aitds5-6"/>
              <p:cNvSpPr/>
              <p:nvPr userDrawn="1"/>
            </p:nvSpPr>
            <p:spPr>
              <a:xfrm rot="1495425" flipH="1" flipV="1">
                <a:off x="3120599" y="328160"/>
                <a:ext cx="45719" cy="45719"/>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right)">
                                      <p:cBhvr>
                                        <p:cTn id="58" dur="500"/>
                                        <p:tgtEl>
                                          <p:spTgt spid="35"/>
                                        </p:tgtEl>
                                      </p:cBhvr>
                                    </p:animEffect>
                                  </p:childTnLst>
                                </p:cTn>
                              </p:par>
                              <p:par>
                                <p:cTn id="59" presetID="22" presetClass="entr" presetSubtype="8"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4" grpId="0"/>
      <p:bldP spid="15" grpId="0" animBg="1"/>
      <p:bldP spid="21" grpId="0"/>
      <p:bldP spid="22"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a:off x="0" y="0"/>
            <a:ext cx="12192000" cy="6858000"/>
          </a:xfrm>
          <a:prstGeom prst="rect">
            <a:avLst/>
          </a:prstGeom>
          <a:solidFill>
            <a:srgbClr val="77849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1" name="矩形: 圆角 6"/>
          <p:cNvSpPr/>
          <p:nvPr/>
        </p:nvSpPr>
        <p:spPr bwMode="auto">
          <a:xfrm>
            <a:off x="1364343" y="2222205"/>
            <a:ext cx="9463312" cy="2843282"/>
          </a:xfrm>
          <a:prstGeom prst="roundRect">
            <a:avLst>
              <a:gd name="adj" fmla="val 20799"/>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3" name="任意多边形: 形状 10"/>
          <p:cNvSpPr/>
          <p:nvPr/>
        </p:nvSpPr>
        <p:spPr bwMode="auto">
          <a:xfrm flipH="1">
            <a:off x="0" y="3519712"/>
            <a:ext cx="12191998" cy="3338288"/>
          </a:xfrm>
          <a:custGeom>
            <a:avLst/>
            <a:gdLst>
              <a:gd name="connsiteX0" fmla="*/ 12191998 w 12191998"/>
              <a:gd name="connsiteY0" fmla="*/ 0 h 3338288"/>
              <a:gd name="connsiteX1" fmla="*/ 11521923 w 12191998"/>
              <a:gd name="connsiteY1" fmla="*/ 0 h 3338288"/>
              <a:gd name="connsiteX2" fmla="*/ 10427510 w 12191998"/>
              <a:gd name="connsiteY2" fmla="*/ 725426 h 3338288"/>
              <a:gd name="connsiteX3" fmla="*/ 10334519 w 12191998"/>
              <a:gd name="connsiteY3" fmla="*/ 884217 h 3338288"/>
              <a:gd name="connsiteX4" fmla="*/ 9349617 w 12191998"/>
              <a:gd name="connsiteY4" fmla="*/ 1407886 h 3338288"/>
              <a:gd name="connsiteX5" fmla="*/ 2842381 w 12191998"/>
              <a:gd name="connsiteY5" fmla="*/ 1407886 h 3338288"/>
              <a:gd name="connsiteX6" fmla="*/ 1857479 w 12191998"/>
              <a:gd name="connsiteY6" fmla="*/ 884217 h 3338288"/>
              <a:gd name="connsiteX7" fmla="*/ 1764488 w 12191998"/>
              <a:gd name="connsiteY7" fmla="*/ 725426 h 3338288"/>
              <a:gd name="connsiteX8" fmla="*/ 670075 w 12191998"/>
              <a:gd name="connsiteY8" fmla="*/ 0 h 3338288"/>
              <a:gd name="connsiteX9" fmla="*/ 0 w 12191998"/>
              <a:gd name="connsiteY9" fmla="*/ 0 h 3338288"/>
              <a:gd name="connsiteX10" fmla="*/ 0 w 12191998"/>
              <a:gd name="connsiteY10" fmla="*/ 3338288 h 3338288"/>
              <a:gd name="connsiteX11" fmla="*/ 12191998 w 12191998"/>
              <a:gd name="connsiteY11" fmla="*/ 3338288 h 33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3338288">
                <a:moveTo>
                  <a:pt x="12191998" y="0"/>
                </a:moveTo>
                <a:lnTo>
                  <a:pt x="11521923" y="0"/>
                </a:lnTo>
                <a:cubicBezTo>
                  <a:pt x="11029940" y="0"/>
                  <a:pt x="10607821" y="299124"/>
                  <a:pt x="10427510" y="725426"/>
                </a:cubicBezTo>
                <a:lnTo>
                  <a:pt x="10334519" y="884217"/>
                </a:lnTo>
                <a:cubicBezTo>
                  <a:pt x="10121072" y="1200161"/>
                  <a:pt x="9759602" y="1407886"/>
                  <a:pt x="9349617" y="1407886"/>
                </a:cubicBezTo>
                <a:lnTo>
                  <a:pt x="2842381" y="1407886"/>
                </a:lnTo>
                <a:cubicBezTo>
                  <a:pt x="2432396" y="1407886"/>
                  <a:pt x="2070926" y="1200161"/>
                  <a:pt x="1857479" y="884217"/>
                </a:cubicBezTo>
                <a:lnTo>
                  <a:pt x="1764488" y="725426"/>
                </a:lnTo>
                <a:cubicBezTo>
                  <a:pt x="1584177" y="299124"/>
                  <a:pt x="1162058" y="0"/>
                  <a:pt x="670075" y="0"/>
                </a:cubicBezTo>
                <a:lnTo>
                  <a:pt x="0" y="0"/>
                </a:lnTo>
                <a:lnTo>
                  <a:pt x="0" y="3338288"/>
                </a:lnTo>
                <a:lnTo>
                  <a:pt x="12191998" y="3338288"/>
                </a:lnTo>
                <a:close/>
              </a:path>
            </a:pathLst>
          </a:custGeom>
          <a:solidFill>
            <a:srgbClr val="FF37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Arial" panose="02080604020202020204" pitchFamily="34" charset="0"/>
              <a:ea typeface="宋体" panose="02010600030101010101" pitchFamily="2" charset="-122"/>
            </a:endParaRPr>
          </a:p>
        </p:txBody>
      </p:sp>
      <p:sp>
        <p:nvSpPr>
          <p:cNvPr id="31" name="文本框 30"/>
          <p:cNvSpPr txBox="1"/>
          <p:nvPr/>
        </p:nvSpPr>
        <p:spPr>
          <a:xfrm>
            <a:off x="3196939" y="1296061"/>
            <a:ext cx="5833087" cy="769441"/>
          </a:xfrm>
          <a:prstGeom prst="rect">
            <a:avLst/>
          </a:prstGeom>
          <a:noFill/>
        </p:spPr>
        <p:txBody>
          <a:bodyPr wrap="square" rtlCol="0">
            <a:spAutoFit/>
          </a:bodyPr>
          <a:lstStyle/>
          <a:p>
            <a:pPr algn="ctr"/>
            <a:r>
              <a:rPr kumimoji="1" lang="zh-CN" altLang="en-US" sz="4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第三部分</a:t>
            </a:r>
          </a:p>
        </p:txBody>
      </p:sp>
      <p:sp>
        <p:nvSpPr>
          <p:cNvPr id="32" name="矩形 31"/>
          <p:cNvSpPr/>
          <p:nvPr/>
        </p:nvSpPr>
        <p:spPr>
          <a:xfrm>
            <a:off x="1853129" y="2583236"/>
            <a:ext cx="8499443" cy="2000548"/>
          </a:xfrm>
          <a:prstGeom prst="rect">
            <a:avLst/>
          </a:prstGeom>
          <a:noFill/>
        </p:spPr>
        <p:txBody>
          <a:bodyPr wrap="square" rtlCol="0">
            <a:spAutoFit/>
          </a:bodyPr>
          <a:lstStyle/>
          <a:p>
            <a:pPr algn="ctr"/>
            <a:r>
              <a:rPr kumimoji="1" lang="zh-CN" altLang="en-US"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两会十大经济民生</a:t>
            </a:r>
            <a:endParaRPr kumimoji="1" lang="en-US" altLang="zh-CN"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“潜台词”解读</a:t>
            </a:r>
            <a:endParaRPr kumimoji="1" lang="zh-CN" altLang="en-US" sz="6200" b="1" noProof="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1000"/>
                                        <p:tgtEl>
                                          <p:spTgt spid="31"/>
                                        </p:tgtEl>
                                      </p:cBhvr>
                                    </p:animEffect>
                                  </p:childTnLst>
                                </p:cTn>
                              </p:par>
                            </p:childTnLst>
                          </p:cTn>
                        </p:par>
                        <p:par>
                          <p:cTn id="17" fill="hold">
                            <p:stCondLst>
                              <p:cond delay="2000"/>
                            </p:stCondLst>
                            <p:childTnLst>
                              <p:par>
                                <p:cTn id="18" presetID="2" presetClass="entr" presetSubtype="8" decel="10000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0-#ppt_w/2"/>
                                          </p:val>
                                        </p:tav>
                                        <p:tav tm="100000">
                                          <p:val>
                                            <p:strVal val="#ppt_x"/>
                                          </p:val>
                                        </p:tav>
                                      </p:tavLst>
                                    </p:anim>
                                    <p:anim calcmode="lin" valueType="num">
                                      <p:cBhvr additive="base">
                                        <p:cTn id="21" dur="1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1"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338741"/>
            <a:ext cx="1238393" cy="1281096"/>
          </a:xfrm>
          <a:prstGeom prst="rect">
            <a:avLst/>
          </a:prstGeom>
        </p:spPr>
      </p:pic>
      <p:sp>
        <p:nvSpPr>
          <p:cNvPr id="3" name="箭头: 燕尾形 21"/>
          <p:cNvSpPr/>
          <p:nvPr/>
        </p:nvSpPr>
        <p:spPr>
          <a:xfrm>
            <a:off x="3147620" y="164974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59289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01</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83537" y="1475894"/>
            <a:ext cx="8421619" cy="830997"/>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国内生产总值增长</a:t>
            </a:r>
            <a:r>
              <a:rPr kumimoji="1" lang="en-US" altLang="zh-CN" sz="48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6</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以上</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29456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810103"/>
            <a:ext cx="10444388" cy="1155842"/>
            <a:chOff x="1219528" y="2289110"/>
            <a:chExt cx="10444388" cy="1155842"/>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10"/>
              <a:ext cx="9936388" cy="1155842"/>
              <a:chOff x="0" y="190606"/>
              <a:chExt cx="9933288" cy="1154530"/>
            </a:xfrm>
          </p:grpSpPr>
          <p:sp>
            <p:nvSpPr>
              <p:cNvPr id="11" name="Aichitds6-1"/>
              <p:cNvSpPr>
                <a:spLocks noChangeArrowheads="1"/>
              </p:cNvSpPr>
              <p:nvPr/>
            </p:nvSpPr>
            <p:spPr bwMode="auto">
              <a:xfrm>
                <a:off x="81386" y="190606"/>
                <a:ext cx="9851902" cy="1154530"/>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934877" y="2364725"/>
              <a:ext cx="9729039" cy="953723"/>
            </a:xfrm>
            <a:prstGeom prst="rect">
              <a:avLst/>
            </a:prstGeom>
            <a:noFill/>
          </p:spPr>
          <p:txBody>
            <a:bodyPr wrap="square" rtlCol="0">
              <a:spAutoFit/>
            </a:bodyPr>
            <a:lstStyle/>
            <a:p>
              <a:pPr lvl="0" algn="just" defTabSz="913765" fontAlgn="base">
                <a:lnSpc>
                  <a:spcPct val="120000"/>
                </a:lnSpc>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“经济增速是综合性指标，今年预期目标设定为</a:t>
              </a:r>
              <a:r>
                <a:rPr lang="en-US" altLang="zh-CN"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以上，考虑了经济运行恢复情况，有利于引导各方面集中精力推进改革创新、推动高质量发展。经济增速、就业、物价等预期目标，体现了保持经济运行在合理区间的要求，与今后目标平稳衔接，有利于实现可持续健康发展。”</a:t>
              </a:r>
              <a:endParaRPr kumimoji="0" lang="zh-CN" altLang="en-US" sz="16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5247066"/>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847592"/>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盘古智库高级研究员王静文</a:t>
            </a:r>
          </a:p>
        </p:txBody>
      </p:sp>
      <p:sp>
        <p:nvSpPr>
          <p:cNvPr id="18" name="Aichitds4"/>
          <p:cNvSpPr/>
          <p:nvPr/>
        </p:nvSpPr>
        <p:spPr>
          <a:xfrm>
            <a:off x="1242711" y="5305183"/>
            <a:ext cx="10063593" cy="953723"/>
          </a:xfrm>
          <a:prstGeom prst="rect">
            <a:avLst/>
          </a:prstGeom>
          <a:noFill/>
        </p:spPr>
        <p:txBody>
          <a:bodyPr wrap="square" rtlCol="0">
            <a:spAutoFit/>
          </a:bodyPr>
          <a:lstStyle/>
          <a:p>
            <a:pPr lvl="0" indent="457200" algn="just" defTabSz="913765" fontAlgn="base">
              <a:lnSpc>
                <a:spcPct val="120000"/>
              </a:lnSpc>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报告在提到“十四五”时期主要目标任务时强调，“发展是解决我国一切问题的基础和关键”，如果要实现</a:t>
            </a:r>
            <a:r>
              <a:rPr lang="en-US" altLang="zh-CN"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2035</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年的翻番目标，必须要保持一定的经济增速。今年实现</a:t>
            </a:r>
            <a:r>
              <a:rPr lang="en-US" altLang="zh-CN"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以上的目标压力不大，但更重要的考量是与今后目标的平稳衔接，以及引导各方关注高质量增长。</a:t>
            </a:r>
            <a:endParaRPr kumimoji="0" lang="zh-CN" altLang="en-US" sz="1600" b="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4"/>
          <p:cNvGrpSpPr>
            <a:grpSpLocks noChangeAspect="1"/>
          </p:cNvGrpSpPr>
          <p:nvPr/>
        </p:nvGrpSpPr>
        <p:grpSpPr bwMode="auto">
          <a:xfrm>
            <a:off x="1400990" y="4209376"/>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8" y="4199652"/>
            <a:ext cx="4344974"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平稳衔接是关键！</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39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a:off x="0" y="0"/>
            <a:ext cx="12192000" cy="6858000"/>
          </a:xfrm>
          <a:prstGeom prst="rect">
            <a:avLst/>
          </a:prstGeom>
          <a:solidFill>
            <a:srgbClr val="77849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1" name="矩形: 圆角 6"/>
          <p:cNvSpPr/>
          <p:nvPr/>
        </p:nvSpPr>
        <p:spPr bwMode="auto">
          <a:xfrm>
            <a:off x="1364343" y="2222205"/>
            <a:ext cx="9463312" cy="2843282"/>
          </a:xfrm>
          <a:prstGeom prst="roundRect">
            <a:avLst>
              <a:gd name="adj" fmla="val 20799"/>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3" name="任意多边形: 形状 10"/>
          <p:cNvSpPr/>
          <p:nvPr/>
        </p:nvSpPr>
        <p:spPr bwMode="auto">
          <a:xfrm flipH="1">
            <a:off x="0" y="3519712"/>
            <a:ext cx="12191998" cy="3338288"/>
          </a:xfrm>
          <a:custGeom>
            <a:avLst/>
            <a:gdLst>
              <a:gd name="connsiteX0" fmla="*/ 12191998 w 12191998"/>
              <a:gd name="connsiteY0" fmla="*/ 0 h 3338288"/>
              <a:gd name="connsiteX1" fmla="*/ 11521923 w 12191998"/>
              <a:gd name="connsiteY1" fmla="*/ 0 h 3338288"/>
              <a:gd name="connsiteX2" fmla="*/ 10427510 w 12191998"/>
              <a:gd name="connsiteY2" fmla="*/ 725426 h 3338288"/>
              <a:gd name="connsiteX3" fmla="*/ 10334519 w 12191998"/>
              <a:gd name="connsiteY3" fmla="*/ 884217 h 3338288"/>
              <a:gd name="connsiteX4" fmla="*/ 9349617 w 12191998"/>
              <a:gd name="connsiteY4" fmla="*/ 1407886 h 3338288"/>
              <a:gd name="connsiteX5" fmla="*/ 2842381 w 12191998"/>
              <a:gd name="connsiteY5" fmla="*/ 1407886 h 3338288"/>
              <a:gd name="connsiteX6" fmla="*/ 1857479 w 12191998"/>
              <a:gd name="connsiteY6" fmla="*/ 884217 h 3338288"/>
              <a:gd name="connsiteX7" fmla="*/ 1764488 w 12191998"/>
              <a:gd name="connsiteY7" fmla="*/ 725426 h 3338288"/>
              <a:gd name="connsiteX8" fmla="*/ 670075 w 12191998"/>
              <a:gd name="connsiteY8" fmla="*/ 0 h 3338288"/>
              <a:gd name="connsiteX9" fmla="*/ 0 w 12191998"/>
              <a:gd name="connsiteY9" fmla="*/ 0 h 3338288"/>
              <a:gd name="connsiteX10" fmla="*/ 0 w 12191998"/>
              <a:gd name="connsiteY10" fmla="*/ 3338288 h 3338288"/>
              <a:gd name="connsiteX11" fmla="*/ 12191998 w 12191998"/>
              <a:gd name="connsiteY11" fmla="*/ 3338288 h 33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3338288">
                <a:moveTo>
                  <a:pt x="12191998" y="0"/>
                </a:moveTo>
                <a:lnTo>
                  <a:pt x="11521923" y="0"/>
                </a:lnTo>
                <a:cubicBezTo>
                  <a:pt x="11029940" y="0"/>
                  <a:pt x="10607821" y="299124"/>
                  <a:pt x="10427510" y="725426"/>
                </a:cubicBezTo>
                <a:lnTo>
                  <a:pt x="10334519" y="884217"/>
                </a:lnTo>
                <a:cubicBezTo>
                  <a:pt x="10121072" y="1200161"/>
                  <a:pt x="9759602" y="1407886"/>
                  <a:pt x="9349617" y="1407886"/>
                </a:cubicBezTo>
                <a:lnTo>
                  <a:pt x="2842381" y="1407886"/>
                </a:lnTo>
                <a:cubicBezTo>
                  <a:pt x="2432396" y="1407886"/>
                  <a:pt x="2070926" y="1200161"/>
                  <a:pt x="1857479" y="884217"/>
                </a:cubicBezTo>
                <a:lnTo>
                  <a:pt x="1764488" y="725426"/>
                </a:lnTo>
                <a:cubicBezTo>
                  <a:pt x="1584177" y="299124"/>
                  <a:pt x="1162058" y="0"/>
                  <a:pt x="670075" y="0"/>
                </a:cubicBezTo>
                <a:lnTo>
                  <a:pt x="0" y="0"/>
                </a:lnTo>
                <a:lnTo>
                  <a:pt x="0" y="3338288"/>
                </a:lnTo>
                <a:lnTo>
                  <a:pt x="12191998" y="3338288"/>
                </a:lnTo>
                <a:close/>
              </a:path>
            </a:pathLst>
          </a:custGeom>
          <a:solidFill>
            <a:srgbClr val="FF37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Arial" panose="02080604020202020204" pitchFamily="34" charset="0"/>
              <a:ea typeface="宋体" panose="02010600030101010101" pitchFamily="2" charset="-122"/>
            </a:endParaRPr>
          </a:p>
        </p:txBody>
      </p:sp>
      <p:sp>
        <p:nvSpPr>
          <p:cNvPr id="31" name="文本框 30"/>
          <p:cNvSpPr txBox="1"/>
          <p:nvPr/>
        </p:nvSpPr>
        <p:spPr>
          <a:xfrm>
            <a:off x="3196939" y="1296061"/>
            <a:ext cx="5833087" cy="769441"/>
          </a:xfrm>
          <a:prstGeom prst="rect">
            <a:avLst/>
          </a:prstGeom>
          <a:noFill/>
        </p:spPr>
        <p:txBody>
          <a:bodyPr wrap="square" rtlCol="0">
            <a:spAutoFit/>
          </a:bodyPr>
          <a:lstStyle/>
          <a:p>
            <a:pPr algn="ctr"/>
            <a:r>
              <a:rPr kumimoji="1" lang="zh-CN" altLang="en-US" sz="4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第一部分</a:t>
            </a:r>
          </a:p>
        </p:txBody>
      </p:sp>
      <p:sp>
        <p:nvSpPr>
          <p:cNvPr id="32" name="矩形 31"/>
          <p:cNvSpPr/>
          <p:nvPr/>
        </p:nvSpPr>
        <p:spPr>
          <a:xfrm>
            <a:off x="1853129" y="2583236"/>
            <a:ext cx="8499443" cy="2000548"/>
          </a:xfrm>
          <a:prstGeom prst="rect">
            <a:avLst/>
          </a:prstGeom>
          <a:noFill/>
        </p:spPr>
        <p:txBody>
          <a:bodyPr wrap="square" rtlCol="0">
            <a:spAutoFit/>
          </a:bodyPr>
          <a:lstStyle/>
          <a:p>
            <a:pPr algn="ctr"/>
            <a:r>
              <a:rPr kumimoji="1" lang="en-US" altLang="zh-CN"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2021</a:t>
            </a:r>
            <a:r>
              <a:rPr kumimoji="1" lang="zh-CN" altLang="en-US"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全国两会基本</a:t>
            </a:r>
            <a:endParaRPr kumimoji="1" lang="en-US" altLang="zh-CN"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情况介绍</a:t>
            </a:r>
            <a:endParaRPr kumimoji="1" lang="zh-CN" altLang="en-US" sz="6200" b="1" noProof="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1000"/>
                                        <p:tgtEl>
                                          <p:spTgt spid="31"/>
                                        </p:tgtEl>
                                      </p:cBhvr>
                                    </p:animEffect>
                                  </p:childTnLst>
                                </p:cTn>
                              </p:par>
                            </p:childTnLst>
                          </p:cTn>
                        </p:par>
                        <p:par>
                          <p:cTn id="17" fill="hold">
                            <p:stCondLst>
                              <p:cond delay="2000"/>
                            </p:stCondLst>
                            <p:childTnLst>
                              <p:par>
                                <p:cTn id="18" presetID="2" presetClass="entr" presetSubtype="8" decel="10000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0-#ppt_w/2"/>
                                          </p:val>
                                        </p:tav>
                                        <p:tav tm="100000">
                                          <p:val>
                                            <p:strVal val="#ppt_x"/>
                                          </p:val>
                                        </p:tav>
                                      </p:tavLst>
                                    </p:anim>
                                    <p:anim calcmode="lin" valueType="num">
                                      <p:cBhvr additive="base">
                                        <p:cTn id="21" dur="1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1"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02</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358934"/>
            <a:ext cx="8421619" cy="769441"/>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赤字率拟按</a:t>
            </a:r>
            <a:r>
              <a:rPr kumimoji="1" lang="en-US" altLang="zh-CN" sz="44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3.2</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左右安排</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673061"/>
            <a:ext cx="10444388" cy="1176861"/>
            <a:chOff x="1219528" y="2269028"/>
            <a:chExt cx="10444388" cy="1176861"/>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10"/>
              <a:ext cx="9936388" cy="1155842"/>
              <a:chOff x="0" y="190606"/>
              <a:chExt cx="9933288" cy="1154530"/>
            </a:xfrm>
          </p:grpSpPr>
          <p:sp>
            <p:nvSpPr>
              <p:cNvPr id="11" name="Aichitds6-1"/>
              <p:cNvSpPr>
                <a:spLocks noChangeArrowheads="1"/>
              </p:cNvSpPr>
              <p:nvPr/>
            </p:nvSpPr>
            <p:spPr bwMode="auto">
              <a:xfrm>
                <a:off x="81386" y="190606"/>
                <a:ext cx="9851902" cy="1154530"/>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269028"/>
              <a:ext cx="9729039" cy="1176861"/>
            </a:xfrm>
            <a:prstGeom prst="rect">
              <a:avLst/>
            </a:prstGeom>
            <a:noFill/>
          </p:spPr>
          <p:txBody>
            <a:bodyPr wrap="square" rtlCol="0">
              <a:spAutoFit/>
            </a:bodyPr>
            <a:lstStyle/>
            <a:p>
              <a:pPr lvl="0" indent="457200" algn="just" defTabSz="913765" fontAlgn="base">
                <a:lnSpc>
                  <a:spcPct val="12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“积极的财政政策要提质增效、更可持续。考虑到疫情得到有效控制和经济逐步恢复，今年赤字率拟按</a:t>
              </a:r>
              <a:r>
                <a:rPr lang="en-US" altLang="zh-CN"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3.2%</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左右安排，比去年有所下调，不再发行抗疫特别国债。稳健的货币政策要灵活精准、合理适度。把服务实体经济放到更加突出的位置，处理好恢复经济与防范风险的关系。就业优先政策要继续强化、聚力增效。着力稳定现有岗位，对不裁员少裁员的企业，继续给予必要的财税、金融等政策支持。”</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4928086"/>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528612"/>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盘古智库高级研究员王静文</a:t>
            </a:r>
          </a:p>
        </p:txBody>
      </p:sp>
      <p:sp>
        <p:nvSpPr>
          <p:cNvPr id="18" name="Aichitds4"/>
          <p:cNvSpPr/>
          <p:nvPr/>
        </p:nvSpPr>
        <p:spPr>
          <a:xfrm>
            <a:off x="1242711" y="4986203"/>
            <a:ext cx="10063593" cy="1397306"/>
          </a:xfrm>
          <a:prstGeom prst="rect">
            <a:avLst/>
          </a:prstGeom>
          <a:noFill/>
        </p:spPr>
        <p:txBody>
          <a:bodyPr wrap="square" rtlCol="0">
            <a:spAutoFit/>
          </a:bodyPr>
          <a:lstStyle/>
          <a:p>
            <a:pPr lvl="0" indent="457200" algn="just" defTabSz="913765" fontAlgn="base">
              <a:lnSpc>
                <a:spcPct val="11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报告要求“积极的财政政策要提质增效、更可持续”，今年下调赤字规模和赤字率，赤字率拟按</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3.2%</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左右安排，比去年下调</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0.4</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个百分点，但是突破了之前数年</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的天花板。之所以较上年下调，主要是随着疫情和经济好转，财政增收有基础，大规模财政刺激的必要性下降，同时也为宏观调控留下更多政策空间。此外，</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2020</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年政府负债率上升</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7.5</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个百分点至</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45.8%</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，风险总体可控，但赤字大幅扩张不是常态。</a:t>
            </a:r>
          </a:p>
          <a:p>
            <a:pPr lvl="0" indent="457200" algn="just" defTabSz="913765" fontAlgn="base">
              <a:lnSpc>
                <a:spcPct val="11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之所以仍保持在</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以上，一方面为应对疫情反复等不确定性留有余地，另一方面也为体现出政策的连续性、不急转弯。如果按名义</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GDP</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增长</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，今年名义</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GDP</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将上升至</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110</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万亿元左右，绝对赤字规模大约为</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3.52</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万亿元，较上年的</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3.76</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万亿元下降不多。</a:t>
            </a:r>
            <a:endParaRPr kumimoji="0" lang="zh-CN" altLang="en-US" sz="1300" b="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4"/>
          <p:cNvGrpSpPr>
            <a:grpSpLocks noChangeAspect="1"/>
          </p:cNvGrpSpPr>
          <p:nvPr/>
        </p:nvGrpSpPr>
        <p:grpSpPr bwMode="auto">
          <a:xfrm>
            <a:off x="1400990" y="4017987"/>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4008263"/>
            <a:ext cx="5099885"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大规模财政刺激必要性下降！</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39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03</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590025"/>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强化反垄断和防止资本无序扩张</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587998"/>
            <a:ext cx="10444388" cy="1176861"/>
            <a:chOff x="1219528" y="2269028"/>
            <a:chExt cx="10444388" cy="1176861"/>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10"/>
              <a:ext cx="9936388" cy="1155842"/>
              <a:chOff x="0" y="190606"/>
              <a:chExt cx="9933288" cy="1154530"/>
            </a:xfrm>
          </p:grpSpPr>
          <p:sp>
            <p:nvSpPr>
              <p:cNvPr id="11" name="Aichitds6-1"/>
              <p:cNvSpPr>
                <a:spLocks noChangeArrowheads="1"/>
              </p:cNvSpPr>
              <p:nvPr/>
            </p:nvSpPr>
            <p:spPr bwMode="auto">
              <a:xfrm>
                <a:off x="81386" y="190606"/>
                <a:ext cx="9851902" cy="1154530"/>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269028"/>
              <a:ext cx="9729039" cy="1176861"/>
            </a:xfrm>
            <a:prstGeom prst="rect">
              <a:avLst/>
            </a:prstGeom>
            <a:noFill/>
          </p:spPr>
          <p:txBody>
            <a:bodyPr wrap="square" rtlCol="0">
              <a:spAutoFit/>
            </a:bodyPr>
            <a:lstStyle/>
            <a:p>
              <a:pPr lvl="0" indent="457200" algn="just" defTabSz="913765" fontAlgn="base">
                <a:lnSpc>
                  <a:spcPct val="12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“深入推进重点领域改革，更大激发市场主体活力。在落实助企纾困政策的同时，加大力度推动相关改革，培育更加活跃更有创造力的市场主体。</a:t>
              </a:r>
            </a:p>
            <a:p>
              <a:pPr lvl="0" indent="457200" algn="just" defTabSz="913765" fontAlgn="base">
                <a:lnSpc>
                  <a:spcPct val="12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国家支持平台企业创新发展、增强国际竞争力，同时要依法规范发展。强化反垄断和防止资本无序扩张，坚决维护公平竞争市场环境。”</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4843023"/>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443549"/>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卓纬律师事务所合伙人孙志峰</a:t>
            </a:r>
          </a:p>
        </p:txBody>
      </p:sp>
      <p:sp>
        <p:nvSpPr>
          <p:cNvPr id="18" name="Aichitds4"/>
          <p:cNvSpPr/>
          <p:nvPr/>
        </p:nvSpPr>
        <p:spPr>
          <a:xfrm>
            <a:off x="1242711" y="4901140"/>
            <a:ext cx="10063593" cy="1617366"/>
          </a:xfrm>
          <a:prstGeom prst="rect">
            <a:avLst/>
          </a:prstGeom>
          <a:noFill/>
        </p:spPr>
        <p:txBody>
          <a:bodyPr wrap="square" rtlCol="0">
            <a:spAutoFit/>
          </a:bodyPr>
          <a:lstStyle/>
          <a:p>
            <a:pPr lvl="0" indent="457200" algn="just" defTabSz="913765" fontAlgn="base">
              <a:lnSpc>
                <a:spcPct val="11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这份政府工作报告实际上与</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2020</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年底中央经济工作会议关于强化反垄断和防止资本无序扩张要求是一致的。这反映了管理层已经意识到了平台发展壮大中出现的国内资本无序化，对国民经济，特别是金融体系的严重冲击，意识到了平台在资本不断扩大后为攫取更大的垄断利益而限制或损害自由竞争的现实和可能，核心是反映了管理层在当前国际和经济形势下，从过去重视经济的高速发展，向重视经济和社会的稳定有序发展转变。</a:t>
            </a:r>
          </a:p>
          <a:p>
            <a:pPr lvl="0" indent="457200" algn="just" defTabSz="913765" fontAlgn="base">
              <a:lnSpc>
                <a:spcPct val="11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管理层将更加关注通过反垄断和引导资本有序运作，更加重视激发社会力量参与经济发展的动力，激发科技和市场创新的活力，以扩大经济张力。未来，我国将在反垄断领域不断加强与世界的接轨，无论是反垄断法律、细则及政策等制度建设层面，还是反垄断执法及司法创新举措及投入力度方面，都将获得根本性的完善和提高。</a:t>
            </a:r>
            <a:endParaRPr kumimoji="0" lang="zh-CN" altLang="en-US" sz="1300" b="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4"/>
          <p:cNvGrpSpPr>
            <a:grpSpLocks noChangeAspect="1"/>
          </p:cNvGrpSpPr>
          <p:nvPr/>
        </p:nvGrpSpPr>
        <p:grpSpPr bwMode="auto">
          <a:xfrm>
            <a:off x="1400990" y="3932924"/>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3923200"/>
            <a:ext cx="5099885"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公平竞争才能扩大经济张力！</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400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04</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590025"/>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提升科技创新能力，强化企业创新主体地位</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608080"/>
            <a:ext cx="10444388" cy="1155842"/>
            <a:chOff x="1219528" y="2289110"/>
            <a:chExt cx="10444388" cy="1155842"/>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10"/>
              <a:ext cx="9936388" cy="1155842"/>
              <a:chOff x="0" y="190606"/>
              <a:chExt cx="9933288" cy="1154530"/>
            </a:xfrm>
          </p:grpSpPr>
          <p:sp>
            <p:nvSpPr>
              <p:cNvPr id="11" name="Aichitds6-1"/>
              <p:cNvSpPr>
                <a:spLocks noChangeArrowheads="1"/>
              </p:cNvSpPr>
              <p:nvPr/>
            </p:nvSpPr>
            <p:spPr bwMode="auto">
              <a:xfrm>
                <a:off x="81386" y="190606"/>
                <a:ext cx="9851902" cy="1154530"/>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290294"/>
              <a:ext cx="9729039" cy="1068434"/>
            </a:xfrm>
            <a:prstGeom prst="rect">
              <a:avLst/>
            </a:prstGeom>
            <a:noFill/>
          </p:spPr>
          <p:txBody>
            <a:bodyPr wrap="square" rtlCol="0">
              <a:spAutoFit/>
            </a:bodyPr>
            <a:lstStyle/>
            <a:p>
              <a:pPr lvl="0" indent="457200" algn="just" defTabSz="913765" fontAlgn="base">
                <a:lnSpc>
                  <a:spcPct val="120000"/>
                </a:lnSpc>
                <a:spcBef>
                  <a:spcPct val="0"/>
                </a:spcBef>
                <a:spcAft>
                  <a:spcPct val="0"/>
                </a:spcAft>
                <a:defRPr/>
              </a:pP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“依靠创新推动实体经济高质量发展，培育壮大新动能。促进科技创新与实体经济深度融合，更好发挥创新驱动发展作用。</a:t>
              </a:r>
            </a:p>
            <a:p>
              <a:pPr lvl="0" indent="457200" algn="just" defTabSz="913765" fontAlgn="base">
                <a:lnSpc>
                  <a:spcPct val="120000"/>
                </a:lnSpc>
                <a:spcBef>
                  <a:spcPct val="0"/>
                </a:spcBef>
                <a:spcAft>
                  <a:spcPct val="0"/>
                </a:spcAft>
                <a:defRPr/>
              </a:pP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提升科技创新能力。强化国家战略科技力量，推进国家实验室建设，完善科技项目和创新基地布局。</a:t>
              </a:r>
            </a:p>
            <a:p>
              <a:pPr lvl="0" indent="457200" algn="just" defTabSz="913765" fontAlgn="base">
                <a:lnSpc>
                  <a:spcPct val="120000"/>
                </a:lnSpc>
                <a:spcBef>
                  <a:spcPct val="0"/>
                </a:spcBef>
                <a:spcAft>
                  <a:spcPct val="0"/>
                </a:spcAft>
                <a:defRPr/>
              </a:pP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运用市场化机制激励企业创新。强化企业创新主体地位。延续执行企业研发费用加计扣除</a:t>
              </a:r>
              <a:r>
                <a:rPr lang="en-US" altLang="zh-CN"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75%</a:t>
              </a: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政策，将制造业企业加计扣除比例提高到</a:t>
              </a:r>
              <a:r>
                <a:rPr lang="en-US" altLang="zh-CN"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100%</a:t>
              </a: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，用税收优惠机制激励企业加大研发投入，着力推动企业以创新引领发展。”</a:t>
              </a:r>
              <a:endParaRPr kumimoji="0" lang="zh-CN" altLang="en-US" sz="135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4843023"/>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443549"/>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en-US" altLang="zh-CN" sz="2000" dirty="0">
                <a:sym typeface="微软雅黑" panose="020B0503020204020204" pitchFamily="34" charset="-122"/>
              </a:rPr>
              <a:t>IPG</a:t>
            </a:r>
            <a:r>
              <a:rPr lang="zh-CN" altLang="en-US" sz="2000" dirty="0">
                <a:sym typeface="微软雅黑" panose="020B0503020204020204" pitchFamily="34" charset="-122"/>
              </a:rPr>
              <a:t>中国首席经济学家柏文喜</a:t>
            </a:r>
          </a:p>
        </p:txBody>
      </p:sp>
      <p:sp>
        <p:nvSpPr>
          <p:cNvPr id="18" name="Aichitds4"/>
          <p:cNvSpPr/>
          <p:nvPr/>
        </p:nvSpPr>
        <p:spPr>
          <a:xfrm>
            <a:off x="1242711" y="4901140"/>
            <a:ext cx="10063593" cy="1367297"/>
          </a:xfrm>
          <a:prstGeom prst="rect">
            <a:avLst/>
          </a:prstGeom>
          <a:noFill/>
        </p:spPr>
        <p:txBody>
          <a:bodyPr wrap="square" rtlCol="0">
            <a:spAutoFit/>
          </a:bodyPr>
          <a:lstStyle/>
          <a:p>
            <a:pPr lvl="0" indent="457200" algn="just" defTabSz="913765" fontAlgn="base">
              <a:lnSpc>
                <a:spcPct val="13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目前我国科技创新存在不重视基础性研究、科技创新管理行政化、科技创新脱离市场和产业需求以及创新活力不足等问题，导致国民经济运行与产业安全中出现了关键技术卡脖子泛化等现象。</a:t>
            </a:r>
          </a:p>
          <a:p>
            <a:pPr lvl="0" indent="457200" algn="just" defTabSz="913765" fontAlgn="base">
              <a:lnSpc>
                <a:spcPct val="13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政府工作报告的目标说明了政府已经从整体和宏观层面充分发现了问题所在和形成原因，并希望从体制机制方面既集中资源攻关关键与核心技术上的卡脖子问题，又能发掘和赋予科技创新的内在活力，并辅之以持续性加大科技投入来开创“十四五”科技创新的新局面，为国民经济的健康与可持续发展增添创新动力。</a:t>
            </a:r>
            <a:endParaRPr kumimoji="0" lang="zh-CN" altLang="en-US" sz="1300" b="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4"/>
          <p:cNvGrpSpPr>
            <a:grpSpLocks noChangeAspect="1"/>
          </p:cNvGrpSpPr>
          <p:nvPr/>
        </p:nvGrpSpPr>
        <p:grpSpPr bwMode="auto">
          <a:xfrm>
            <a:off x="1400990" y="3932924"/>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3923200"/>
            <a:ext cx="5099885"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集中资源攻关卡脖子问题！</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40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05</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590025"/>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坚持扩大内需，充分挖掘国内市场潜力</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608080"/>
            <a:ext cx="10444388" cy="1155842"/>
            <a:chOff x="1219528" y="2289110"/>
            <a:chExt cx="10444388" cy="1155842"/>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10"/>
              <a:ext cx="9936388" cy="1155842"/>
              <a:chOff x="0" y="190606"/>
              <a:chExt cx="9933288" cy="1154530"/>
            </a:xfrm>
          </p:grpSpPr>
          <p:sp>
            <p:nvSpPr>
              <p:cNvPr id="11" name="Aichitds6-1"/>
              <p:cNvSpPr>
                <a:spLocks noChangeArrowheads="1"/>
              </p:cNvSpPr>
              <p:nvPr/>
            </p:nvSpPr>
            <p:spPr bwMode="auto">
              <a:xfrm>
                <a:off x="81386" y="190606"/>
                <a:ext cx="9851902" cy="1154530"/>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502950"/>
              <a:ext cx="9729039" cy="658257"/>
            </a:xfrm>
            <a:prstGeom prst="rect">
              <a:avLst/>
            </a:prstGeom>
            <a:noFill/>
          </p:spPr>
          <p:txBody>
            <a:bodyPr wrap="square" rtlCol="0">
              <a:spAutoFit/>
            </a:bodyPr>
            <a:lstStyle/>
            <a:p>
              <a:pPr lvl="0" indent="457200" algn="just" defTabSz="913765" fontAlgn="base">
                <a:lnSpc>
                  <a:spcPct val="120000"/>
                </a:lnSpc>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“坚持扩大内需这个战略基点，充分挖掘国内市场潜力。紧紧围绕改善民生拓展需求，促进消费与投资有效结合，实现供需更高水平动态平衡。”</a:t>
              </a:r>
              <a:endParaRPr kumimoji="0" lang="zh-CN" altLang="en-US" sz="16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4843023"/>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443549"/>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中国人民大学助理教授王鹏</a:t>
            </a:r>
          </a:p>
        </p:txBody>
      </p:sp>
      <p:sp>
        <p:nvSpPr>
          <p:cNvPr id="18" name="Aichitds4"/>
          <p:cNvSpPr/>
          <p:nvPr/>
        </p:nvSpPr>
        <p:spPr>
          <a:xfrm>
            <a:off x="1242711" y="4901140"/>
            <a:ext cx="10063593" cy="1263423"/>
          </a:xfrm>
          <a:prstGeom prst="rect">
            <a:avLst/>
          </a:prstGeom>
          <a:noFill/>
        </p:spPr>
        <p:txBody>
          <a:bodyPr wrap="square" rtlCol="0">
            <a:spAutoFit/>
          </a:bodyPr>
          <a:lstStyle/>
          <a:p>
            <a:pPr lvl="0" indent="457200" algn="just" defTabSz="913765" fontAlgn="base">
              <a:lnSpc>
                <a:spcPct val="13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挖掘国内消费潜力，未来应在两方面发力。一方面继续上调最低工资标准，增加收入，从而促进消费。同时制定企业的赋税减免政策，便于企业更好地保障就业，充实百姓的“钱袋子”。另一方面，从需求侧的维度来讲，要引导构建更好的消费环境和消费心态，坚决遏制虚假商品以及恶性市场竞争。同时孵化和规范直播电商等新业态，本着鼓励支持的态度，在合法合规的情况之下提供更好的消费服务。</a:t>
            </a:r>
            <a:endParaRPr kumimoji="0" lang="zh-CN" altLang="en-US" sz="1500" b="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4"/>
          <p:cNvGrpSpPr>
            <a:grpSpLocks noChangeAspect="1"/>
          </p:cNvGrpSpPr>
          <p:nvPr/>
        </p:nvGrpSpPr>
        <p:grpSpPr bwMode="auto">
          <a:xfrm>
            <a:off x="1400990" y="3932924"/>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3923200"/>
            <a:ext cx="5099885"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促消费将在两方面发力！</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39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06</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590025"/>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开展农业关键核心技术攻关</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608079"/>
            <a:ext cx="10444388" cy="1448401"/>
            <a:chOff x="1219528" y="2289109"/>
            <a:chExt cx="10444388" cy="1448401"/>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09"/>
              <a:ext cx="9936388" cy="1448401"/>
              <a:chOff x="0" y="190605"/>
              <a:chExt cx="9933288" cy="1446757"/>
            </a:xfrm>
          </p:grpSpPr>
          <p:sp>
            <p:nvSpPr>
              <p:cNvPr id="11" name="Aichitds6-1"/>
              <p:cNvSpPr>
                <a:spLocks noChangeArrowheads="1"/>
              </p:cNvSpPr>
              <p:nvPr/>
            </p:nvSpPr>
            <p:spPr bwMode="auto">
              <a:xfrm>
                <a:off x="81386" y="190605"/>
                <a:ext cx="9851902" cy="1446757"/>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343458"/>
              <a:ext cx="9729039" cy="1317733"/>
            </a:xfrm>
            <a:prstGeom prst="rect">
              <a:avLst/>
            </a:prstGeom>
            <a:noFill/>
          </p:spPr>
          <p:txBody>
            <a:bodyPr wrap="square" rtlCol="0">
              <a:spAutoFit/>
            </a:bodyPr>
            <a:lstStyle/>
            <a:p>
              <a:pPr lvl="0" indent="457200" algn="just" defTabSz="913765" fontAlgn="base">
                <a:lnSpc>
                  <a:spcPct val="120000"/>
                </a:lnSpc>
                <a:spcBef>
                  <a:spcPct val="0"/>
                </a:spcBef>
                <a:spcAft>
                  <a:spcPct val="0"/>
                </a:spcAft>
                <a:defRPr/>
              </a:pP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全面实施乡村振兴战略，促进农业稳定发展和农民增收。接续推进脱贫地区发展，抓好农业生产，改善农村生产生活条件。做好巩固拓展脱贫攻坚成果同乡村振兴有效衔接。对脱贫县从脱贫之日起设立五年过渡期，保持主要帮扶政策总体稳定。</a:t>
              </a:r>
            </a:p>
            <a:p>
              <a:pPr lvl="0" indent="457200" algn="just" defTabSz="913765" fontAlgn="base">
                <a:lnSpc>
                  <a:spcPct val="120000"/>
                </a:lnSpc>
                <a:spcBef>
                  <a:spcPct val="0"/>
                </a:spcBef>
                <a:spcAft>
                  <a:spcPct val="0"/>
                </a:spcAft>
                <a:defRPr/>
              </a:pP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提高粮食和重要农产品供给保障能力。保障粮食安全的要害是种子和耕地。要加强种质资源保护利用和优良品种选育推广，开展农业关键核心技术攻关。提升高标准农田建设质量，完善灌溉设施，强化耕地保护，坚决遏制耕地“非农化”、防止“非粮化”。建设国家粮食安全产业带。”</a:t>
              </a:r>
              <a:endParaRPr kumimoji="0" lang="zh-CN" altLang="en-US" sz="135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5278961"/>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879487"/>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中国人民大学助理教授王鹏</a:t>
            </a:r>
          </a:p>
        </p:txBody>
      </p:sp>
      <p:sp>
        <p:nvSpPr>
          <p:cNvPr id="18" name="Aichitds4"/>
          <p:cNvSpPr/>
          <p:nvPr/>
        </p:nvSpPr>
        <p:spPr>
          <a:xfrm>
            <a:off x="1242711" y="5337078"/>
            <a:ext cx="10063593" cy="663258"/>
          </a:xfrm>
          <a:prstGeom prst="rect">
            <a:avLst/>
          </a:prstGeom>
          <a:noFill/>
        </p:spPr>
        <p:txBody>
          <a:bodyPr wrap="square" rtlCol="0">
            <a:spAutoFit/>
          </a:bodyPr>
          <a:lstStyle/>
          <a:p>
            <a:pPr lvl="0" indent="457200" algn="just" defTabSz="913765" fontAlgn="base">
              <a:lnSpc>
                <a:spcPct val="13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中国种业发展更多与科研技术相关，包括大豆、玉米等经济作物栽培，但目前我国依旧采用国外粮商，我国在相关领域自主创新性及可控性仍存在短板，相关科研攻关，尤其是育种方面仍需继续补齐。</a:t>
            </a:r>
          </a:p>
        </p:txBody>
      </p:sp>
      <p:grpSp>
        <p:nvGrpSpPr>
          <p:cNvPr id="19" name="Group 4"/>
          <p:cNvGrpSpPr>
            <a:grpSpLocks noChangeAspect="1"/>
          </p:cNvGrpSpPr>
          <p:nvPr/>
        </p:nvGrpSpPr>
        <p:grpSpPr bwMode="auto">
          <a:xfrm>
            <a:off x="1400990" y="4368862"/>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4359138"/>
            <a:ext cx="6343896"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粮食红线等一定要牢牢把守住！</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39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07</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590025"/>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进一步缩减外资准入负面清单</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608079"/>
            <a:ext cx="10444388" cy="1448401"/>
            <a:chOff x="1219528" y="2289109"/>
            <a:chExt cx="10444388" cy="1448401"/>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09"/>
              <a:ext cx="9936388" cy="1448401"/>
              <a:chOff x="0" y="190605"/>
              <a:chExt cx="9933288" cy="1446757"/>
            </a:xfrm>
          </p:grpSpPr>
          <p:sp>
            <p:nvSpPr>
              <p:cNvPr id="11" name="Aichitds6-1"/>
              <p:cNvSpPr>
                <a:spLocks noChangeArrowheads="1"/>
              </p:cNvSpPr>
              <p:nvPr/>
            </p:nvSpPr>
            <p:spPr bwMode="auto">
              <a:xfrm>
                <a:off x="81386" y="190605"/>
                <a:ext cx="9851902" cy="1446757"/>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343458"/>
              <a:ext cx="9729039" cy="1317733"/>
            </a:xfrm>
            <a:prstGeom prst="rect">
              <a:avLst/>
            </a:prstGeom>
            <a:noFill/>
          </p:spPr>
          <p:txBody>
            <a:bodyPr wrap="square" rtlCol="0">
              <a:spAutoFit/>
            </a:bodyPr>
            <a:lstStyle/>
            <a:p>
              <a:pPr lvl="0" indent="457200" algn="just" defTabSz="913765" fontAlgn="base">
                <a:lnSpc>
                  <a:spcPct val="120000"/>
                </a:lnSpc>
                <a:spcBef>
                  <a:spcPct val="0"/>
                </a:spcBef>
                <a:spcAft>
                  <a:spcPct val="0"/>
                </a:spcAft>
                <a:defRPr/>
              </a:pP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“实行高水平对外开放，促进外贸外资稳中提质。实施更大范围、更宽领域、更深层次对外开放，更好参与国际经济合作。</a:t>
              </a:r>
            </a:p>
            <a:p>
              <a:pPr lvl="0" indent="457200" algn="just" defTabSz="913765" fontAlgn="base">
                <a:lnSpc>
                  <a:spcPct val="120000"/>
                </a:lnSpc>
                <a:spcBef>
                  <a:spcPct val="0"/>
                </a:spcBef>
                <a:spcAft>
                  <a:spcPct val="0"/>
                </a:spcAft>
                <a:defRPr/>
              </a:pPr>
              <a:r>
                <a:rPr lang="zh-CN" altLang="en-US" sz="135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积极有效利用外资。进一步缩减外资准入负面清单。推动服务业有序开放，增设服务业扩大开放综合试点，制定跨境服务贸易负面清单。推进海南自由贸易港建设，加强自贸试验区改革开放创新，推动海关特殊监管区域与自贸试验区融合发展，发挥好各类开发区开放平台作用。促进内外资企业公平竞争，依法保护外资企业合法权益。欢迎外商扩大在华投资，分享中国开放的大市场和发展机遇。”</a:t>
              </a:r>
              <a:endParaRPr kumimoji="0" lang="zh-CN" altLang="en-US" sz="135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5076937"/>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677463"/>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商务部研究院国际市场研究所副所长白明</a:t>
            </a:r>
          </a:p>
        </p:txBody>
      </p:sp>
      <p:sp>
        <p:nvSpPr>
          <p:cNvPr id="18" name="Aichitds4"/>
          <p:cNvSpPr/>
          <p:nvPr/>
        </p:nvSpPr>
        <p:spPr>
          <a:xfrm>
            <a:off x="1242711" y="5135054"/>
            <a:ext cx="10063593" cy="1263423"/>
          </a:xfrm>
          <a:prstGeom prst="rect">
            <a:avLst/>
          </a:prstGeom>
          <a:noFill/>
        </p:spPr>
        <p:txBody>
          <a:bodyPr wrap="square" rtlCol="0">
            <a:spAutoFit/>
          </a:bodyPr>
          <a:lstStyle/>
          <a:p>
            <a:pPr lvl="0" indent="457200" algn="just" defTabSz="913765" fontAlgn="base">
              <a:lnSpc>
                <a:spcPct val="13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外资方面，又一次说到进一步缩减负面清单，可见稳外资的决心是很大的。从目前缩减的程度来看，未来在很大程度上需要在细节上的缩减。比如某一领域虽然不能全减，但在局部缩减，能开放的开放。另外特别提出了自贸试验区的改革开放创新，要建设高水平、升级版的自贸试验区，不仅有基础功能，也并不只是集聚各种要素，而是还释放出各种机会，体现出溢出效应。要与其他保税区结合，探索与其他园区的建设融合，这些都给我们提出了课题。</a:t>
            </a:r>
          </a:p>
        </p:txBody>
      </p:sp>
      <p:grpSp>
        <p:nvGrpSpPr>
          <p:cNvPr id="19" name="Group 4"/>
          <p:cNvGrpSpPr>
            <a:grpSpLocks noChangeAspect="1"/>
          </p:cNvGrpSpPr>
          <p:nvPr/>
        </p:nvGrpSpPr>
        <p:grpSpPr bwMode="auto">
          <a:xfrm>
            <a:off x="1400990" y="4166838"/>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4157114"/>
            <a:ext cx="6343896"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稳外资决心很大！</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42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08</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590025"/>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碳达峰、碳中和 市场化脱碳之路仍待拾级而上</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554914"/>
            <a:ext cx="10444388" cy="1448401"/>
            <a:chOff x="1219528" y="2289109"/>
            <a:chExt cx="10444388" cy="1448401"/>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09"/>
              <a:ext cx="9936388" cy="1448401"/>
              <a:chOff x="0" y="190605"/>
              <a:chExt cx="9933288" cy="1446757"/>
            </a:xfrm>
          </p:grpSpPr>
          <p:sp>
            <p:nvSpPr>
              <p:cNvPr id="11" name="Aichitds6-1"/>
              <p:cNvSpPr>
                <a:spLocks noChangeArrowheads="1"/>
              </p:cNvSpPr>
              <p:nvPr/>
            </p:nvSpPr>
            <p:spPr bwMode="auto">
              <a:xfrm>
                <a:off x="81386" y="190605"/>
                <a:ext cx="9851902" cy="1446757"/>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332825"/>
              <a:ext cx="9729039" cy="1349985"/>
            </a:xfrm>
            <a:prstGeom prst="rect">
              <a:avLst/>
            </a:prstGeom>
            <a:noFill/>
          </p:spPr>
          <p:txBody>
            <a:bodyPr wrap="square" rtlCol="0">
              <a:spAutoFit/>
            </a:bodyPr>
            <a:lstStyle/>
            <a:p>
              <a:pPr lvl="0" indent="457200" algn="just" defTabSz="913765" fontAlgn="base">
                <a:lnSpc>
                  <a:spcPct val="14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“加强污染防治和生态建设，持续改善环境质量。深入实施可持续发展战略，巩固蓝天、碧水、净土保卫战成果，促进生产生活方式绿色转型。</a:t>
              </a:r>
            </a:p>
            <a:p>
              <a:pPr lvl="0" indent="457200" algn="just" defTabSz="913765" fontAlgn="base">
                <a:lnSpc>
                  <a:spcPct val="14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扎实做好碳达峰、碳中和各项工作。制定</a:t>
              </a:r>
              <a:r>
                <a:rPr lang="en-US" altLang="zh-CN"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2030</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年前碳排放达峰行动方案。优化产业结构和能源结构。推动煤炭清洁高效利用，大力发展新能源，在确保安全的前提下积极有序发展核电。”</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4991873"/>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592399"/>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北京特亿阳光新能源总裁祁海珅</a:t>
            </a:r>
          </a:p>
        </p:txBody>
      </p:sp>
      <p:sp>
        <p:nvSpPr>
          <p:cNvPr id="18" name="Aichitds4"/>
          <p:cNvSpPr/>
          <p:nvPr/>
        </p:nvSpPr>
        <p:spPr>
          <a:xfrm>
            <a:off x="1242711" y="5039357"/>
            <a:ext cx="10063593" cy="1617366"/>
          </a:xfrm>
          <a:prstGeom prst="rect">
            <a:avLst/>
          </a:prstGeom>
          <a:noFill/>
        </p:spPr>
        <p:txBody>
          <a:bodyPr wrap="square" rtlCol="0">
            <a:spAutoFit/>
          </a:bodyPr>
          <a:lstStyle/>
          <a:p>
            <a:pPr lvl="0" indent="457200" algn="just" defTabSz="913765" fontAlgn="base">
              <a:lnSpc>
                <a:spcPct val="11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历史原因造成中国计划经济的基因太过深厚，使得中国一些传统产业的发展结构失衡。改革开放</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40</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多年来，我国的传统产业发展不缺资金、不缺信心，欠缺的是真正市场化的思维和机制。</a:t>
            </a:r>
          </a:p>
          <a:p>
            <a:pPr lvl="0" indent="457200" algn="just" defTabSz="913765" fontAlgn="base">
              <a:lnSpc>
                <a:spcPct val="11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国家碳达峰、碳中和“</a:t>
            </a:r>
            <a:r>
              <a:rPr lang="en-US" altLang="zh-CN"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3060</a:t>
            </a: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目标”，带动的是上万亿的投资，如果要实现非化石能源发展目标，实现在一个稳定的脱碳的发展路径上，无论是技术上、政府的政策上，还是行业管理上以及传统能源市场的转型升级能力上，都需要一个漫长的减排、增效、提质的过程，来夯实民族工业的基础。</a:t>
            </a:r>
          </a:p>
          <a:p>
            <a:pPr lvl="0" indent="457200" algn="just" defTabSz="913765" fontAlgn="base">
              <a:lnSpc>
                <a:spcPct val="11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“碳达峰”“碳中和”是一个目标清晰、目前落实到个体考核指标尚不清晰的事情。作为全球二氧化碳排放第一大国的中国，理应担当起更多的责任。</a:t>
            </a:r>
          </a:p>
        </p:txBody>
      </p:sp>
      <p:grpSp>
        <p:nvGrpSpPr>
          <p:cNvPr id="19" name="Group 4"/>
          <p:cNvGrpSpPr>
            <a:grpSpLocks noChangeAspect="1"/>
          </p:cNvGrpSpPr>
          <p:nvPr/>
        </p:nvGrpSpPr>
        <p:grpSpPr bwMode="auto">
          <a:xfrm>
            <a:off x="1400990" y="4113673"/>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4103949"/>
            <a:ext cx="6343896"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3060</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目标”带动上万亿投资！</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40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317474"/>
            <a:ext cx="1238393" cy="1281096"/>
          </a:xfrm>
          <a:prstGeom prst="rect">
            <a:avLst/>
          </a:prstGeom>
        </p:spPr>
      </p:pic>
      <p:sp>
        <p:nvSpPr>
          <p:cNvPr id="3" name="箭头: 燕尾形 21"/>
          <p:cNvSpPr/>
          <p:nvPr/>
        </p:nvSpPr>
        <p:spPr>
          <a:xfrm>
            <a:off x="3147620" y="1628475"/>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571629"/>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09</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685718"/>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发展更加公平更高质量的教育</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273294"/>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650607"/>
            <a:ext cx="10444388" cy="851739"/>
            <a:chOff x="1219528" y="2289109"/>
            <a:chExt cx="10444388" cy="851739"/>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09"/>
              <a:ext cx="9936388" cy="851739"/>
              <a:chOff x="0" y="190605"/>
              <a:chExt cx="9933288" cy="850772"/>
            </a:xfrm>
          </p:grpSpPr>
          <p:sp>
            <p:nvSpPr>
              <p:cNvPr id="11" name="Aichitds6-1"/>
              <p:cNvSpPr>
                <a:spLocks noChangeArrowheads="1"/>
              </p:cNvSpPr>
              <p:nvPr/>
            </p:nvSpPr>
            <p:spPr bwMode="auto">
              <a:xfrm>
                <a:off x="81386" y="190605"/>
                <a:ext cx="9851902" cy="850772"/>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332825"/>
              <a:ext cx="9729039" cy="703654"/>
            </a:xfrm>
            <a:prstGeom prst="rect">
              <a:avLst/>
            </a:prstGeom>
            <a:noFill/>
          </p:spPr>
          <p:txBody>
            <a:bodyPr wrap="square" rtlCol="0">
              <a:spAutoFit/>
            </a:bodyPr>
            <a:lstStyle/>
            <a:p>
              <a:pPr lvl="0" indent="457200" algn="just" defTabSz="913765" fontAlgn="base">
                <a:lnSpc>
                  <a:spcPct val="14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“切实增进民生福祉，不断提高社会建设水平。注重解民忧、纾民困，及时回应群众关切，持续改善人民生活。发展更加公平更高质量的教育。”</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4672893"/>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273419"/>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en-US" altLang="zh-CN" sz="2000" dirty="0">
                <a:sym typeface="微软雅黑" panose="020B0503020204020204" pitchFamily="34" charset="-122"/>
              </a:rPr>
              <a:t>21</a:t>
            </a:r>
            <a:r>
              <a:rPr lang="zh-CN" altLang="en-US" sz="2000" dirty="0">
                <a:sym typeface="微软雅黑" panose="020B0503020204020204" pitchFamily="34" charset="-122"/>
              </a:rPr>
              <a:t>世纪教育研究院院长熊丙奇</a:t>
            </a:r>
          </a:p>
        </p:txBody>
      </p:sp>
      <p:sp>
        <p:nvSpPr>
          <p:cNvPr id="18" name="Aichitds4"/>
          <p:cNvSpPr/>
          <p:nvPr/>
        </p:nvSpPr>
        <p:spPr>
          <a:xfrm>
            <a:off x="1242711" y="4720377"/>
            <a:ext cx="10063593" cy="1367297"/>
          </a:xfrm>
          <a:prstGeom prst="rect">
            <a:avLst/>
          </a:prstGeom>
          <a:noFill/>
        </p:spPr>
        <p:txBody>
          <a:bodyPr wrap="square" rtlCol="0">
            <a:spAutoFit/>
          </a:bodyPr>
          <a:lstStyle/>
          <a:p>
            <a:pPr lvl="0" indent="457200" algn="just" defTabSz="913765" fontAlgn="base">
              <a:lnSpc>
                <a:spcPct val="13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在近年来的政府工作报告中，均把公平和质量作为发展教育的两大关键点。发展更加公平更高质量的教育，一方面需要持续加大投入，解决教育发展的短板问题，农村教育、学前教育，就是我国当前教育的短板。因此，报告提出要加快补齐农村教育短板，以及进一步提高学前教育入园率。这需要政府财政加大投入力度。比如，完善普惠性学前教育保障机制，要明确扶持的标准，以普及有质量的学前教育。另一方面，需要推进教育评价改革，教育评价也影响到教育公平的扩大，我国教育已经全面进入普及化时代，但地方政府发展教育还有很强的精英情结，教育政绩观还停留在精英教育时代，这种思维会影响推进义务教育均衡，以及高中的多样化办学。</a:t>
            </a:r>
          </a:p>
        </p:txBody>
      </p:sp>
      <p:grpSp>
        <p:nvGrpSpPr>
          <p:cNvPr id="19" name="Group 4"/>
          <p:cNvGrpSpPr>
            <a:grpSpLocks noChangeAspect="1"/>
          </p:cNvGrpSpPr>
          <p:nvPr/>
        </p:nvGrpSpPr>
        <p:grpSpPr bwMode="auto">
          <a:xfrm>
            <a:off x="1400990" y="3794693"/>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7" y="3784969"/>
            <a:ext cx="7237030"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持续加大投入与推进教育评价改革并进！</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40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29" y="1221781"/>
            <a:ext cx="1238393" cy="1281096"/>
          </a:xfrm>
          <a:prstGeom prst="rect">
            <a:avLst/>
          </a:prstGeom>
        </p:spPr>
      </p:pic>
      <p:sp>
        <p:nvSpPr>
          <p:cNvPr id="3" name="箭头: 燕尾形 21"/>
          <p:cNvSpPr/>
          <p:nvPr/>
        </p:nvSpPr>
        <p:spPr>
          <a:xfrm>
            <a:off x="3147620" y="1532782"/>
            <a:ext cx="797700" cy="878238"/>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996840" y="1475936"/>
            <a:ext cx="1673855" cy="892552"/>
          </a:xfrm>
          <a:prstGeom prst="rect">
            <a:avLst/>
          </a:prstGeom>
          <a:noFill/>
        </p:spPr>
        <p:txBody>
          <a:bodyPr wrap="square" rtlCol="0">
            <a:spAutoFit/>
          </a:bodyPr>
          <a:lstStyle/>
          <a:p>
            <a:r>
              <a:rPr kumimoji="1" lang="en-US" altLang="zh-CN"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10</a:t>
            </a:r>
            <a:endParaRPr kumimoji="1" lang="zh-CN" altLang="en-US" sz="52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5" name="矩形 4"/>
          <p:cNvSpPr/>
          <p:nvPr/>
        </p:nvSpPr>
        <p:spPr>
          <a:xfrm>
            <a:off x="4062271" y="1590025"/>
            <a:ext cx="8421619" cy="492443"/>
          </a:xfrm>
          <a:prstGeom prst="rect">
            <a:avLst/>
          </a:prstGeom>
          <a:noFill/>
        </p:spPr>
        <p:txBody>
          <a:bodyPr wrap="square" rtlCol="0">
            <a:spAutoFit/>
          </a:bodyPr>
          <a:lstStyle/>
          <a:p>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思源黑体 CN Normal" panose="020B0400000000000000" pitchFamily="34" charset="-122"/>
              </a:rPr>
              <a:t>解决好大城市住房突出问题</a:t>
            </a:r>
            <a:endPar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p:txBody>
      </p:sp>
      <p:sp>
        <p:nvSpPr>
          <p:cNvPr id="6" name="Line 106"/>
          <p:cNvSpPr>
            <a:spLocks noChangeShapeType="1"/>
          </p:cNvSpPr>
          <p:nvPr/>
        </p:nvSpPr>
        <p:spPr bwMode="auto">
          <a:xfrm>
            <a:off x="4167959" y="2177601"/>
            <a:ext cx="6978855" cy="0"/>
          </a:xfrm>
          <a:prstGeom prst="line">
            <a:avLst/>
          </a:prstGeom>
          <a:noFill/>
          <a:ln w="19050" cap="flat">
            <a:solidFill>
              <a:srgbClr val="C00000"/>
            </a:solidFill>
            <a:prstDash val="solid"/>
            <a:miter lim="800000"/>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41061" y="2554914"/>
            <a:ext cx="10444388" cy="1179997"/>
            <a:chOff x="1219528" y="2289109"/>
            <a:chExt cx="10444388" cy="1179997"/>
          </a:xfrm>
        </p:grpSpPr>
        <p:grpSp>
          <p:nvGrpSpPr>
            <p:cNvPr id="8" name="Aichitds5"/>
            <p:cNvGrpSpPr/>
            <p:nvPr/>
          </p:nvGrpSpPr>
          <p:grpSpPr>
            <a:xfrm>
              <a:off x="1219528" y="2402433"/>
              <a:ext cx="501650" cy="330200"/>
              <a:chOff x="2762976" y="2497837"/>
              <a:chExt cx="501650" cy="330200"/>
            </a:xfrm>
          </p:grpSpPr>
          <p:sp>
            <p:nvSpPr>
              <p:cNvPr id="13" name="Aichitds5-1"/>
              <p:cNvSpPr/>
              <p:nvPr/>
            </p:nvSpPr>
            <p:spPr>
              <a:xfrm>
                <a:off x="2762976" y="2497837"/>
                <a:ext cx="165100" cy="33020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ichitds5-2"/>
              <p:cNvSpPr/>
              <p:nvPr/>
            </p:nvSpPr>
            <p:spPr>
              <a:xfrm>
                <a:off x="2928076" y="2497837"/>
                <a:ext cx="165100" cy="330200"/>
              </a:xfrm>
              <a:prstGeom prst="chevron">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ichitds5-3"/>
              <p:cNvSpPr/>
              <p:nvPr/>
            </p:nvSpPr>
            <p:spPr>
              <a:xfrm>
                <a:off x="3099526" y="2497837"/>
                <a:ext cx="165100" cy="330200"/>
              </a:xfrm>
              <a:prstGeom prst="chevron">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Aichitds6"/>
            <p:cNvGrpSpPr/>
            <p:nvPr/>
          </p:nvGrpSpPr>
          <p:grpSpPr bwMode="auto">
            <a:xfrm>
              <a:off x="1727528" y="2289109"/>
              <a:ext cx="9936388" cy="1179997"/>
              <a:chOff x="0" y="190605"/>
              <a:chExt cx="9933288" cy="1178658"/>
            </a:xfrm>
          </p:grpSpPr>
          <p:sp>
            <p:nvSpPr>
              <p:cNvPr id="11" name="Aichitds6-1"/>
              <p:cNvSpPr>
                <a:spLocks noChangeArrowheads="1"/>
              </p:cNvSpPr>
              <p:nvPr/>
            </p:nvSpPr>
            <p:spPr bwMode="auto">
              <a:xfrm>
                <a:off x="81386" y="190605"/>
                <a:ext cx="9851902" cy="1178658"/>
              </a:xfrm>
              <a:prstGeom prst="roundRect">
                <a:avLst>
                  <a:gd name="adj" fmla="val 8176"/>
                </a:avLst>
              </a:prstGeom>
              <a:noFill/>
              <a:ln w="190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6-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Aichitds4"/>
            <p:cNvSpPr/>
            <p:nvPr/>
          </p:nvSpPr>
          <p:spPr>
            <a:xfrm>
              <a:off x="1881712" y="2332825"/>
              <a:ext cx="9729039" cy="1026820"/>
            </a:xfrm>
            <a:prstGeom prst="rect">
              <a:avLst/>
            </a:prstGeom>
            <a:noFill/>
          </p:spPr>
          <p:txBody>
            <a:bodyPr wrap="square" rtlCol="0">
              <a:spAutoFit/>
            </a:bodyPr>
            <a:lstStyle/>
            <a:p>
              <a:pPr lvl="0" indent="457200" algn="just" defTabSz="913765" fontAlgn="base">
                <a:lnSpc>
                  <a:spcPct val="140000"/>
                </a:lnSpc>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坚持房子是用来住的、不是用来炒的定位，稳地价、稳房价、稳预期。解决好大城市住房突出问题，通过增加土地供应、安排专项资金、集中建设等办法，切实增加保障性租赁住房和共有产权住房供给，规范发展长租房市场，降低租赁住房税费负担，尽最大努力帮助新市民、青年人等缓解住房困难。”</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6" name="Aichitds2"/>
          <p:cNvCxnSpPr/>
          <p:nvPr/>
        </p:nvCxnSpPr>
        <p:spPr>
          <a:xfrm>
            <a:off x="1330472" y="4821751"/>
            <a:ext cx="839849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Aichitds3"/>
          <p:cNvSpPr txBox="1"/>
          <p:nvPr/>
        </p:nvSpPr>
        <p:spPr>
          <a:xfrm>
            <a:off x="1274216" y="4422277"/>
            <a:ext cx="6634105" cy="400110"/>
          </a:xfrm>
          <a:prstGeom prst="rect">
            <a:avLst/>
          </a:prstGeom>
          <a:noFill/>
        </p:spPr>
        <p:txBody>
          <a:bodyPr wrap="square" rtlCol="0">
            <a:spAutoFit/>
          </a:bodyPr>
          <a:lstStyle>
            <a:defPPr>
              <a:defRPr lang="zh-CN"/>
            </a:defPPr>
            <a:lvl1pPr>
              <a:defRPr kumimoji="1" sz="26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r>
              <a:rPr lang="zh-CN" altLang="en-US" sz="2000" dirty="0">
                <a:sym typeface="微软雅黑" panose="020B0503020204020204" pitchFamily="34" charset="-122"/>
              </a:rPr>
              <a:t>易居研究院智库中心研究总监严跃进</a:t>
            </a:r>
          </a:p>
        </p:txBody>
      </p:sp>
      <p:sp>
        <p:nvSpPr>
          <p:cNvPr id="18" name="Aichitds4"/>
          <p:cNvSpPr/>
          <p:nvPr/>
        </p:nvSpPr>
        <p:spPr>
          <a:xfrm>
            <a:off x="1242711" y="4869235"/>
            <a:ext cx="10063593" cy="1367297"/>
          </a:xfrm>
          <a:prstGeom prst="rect">
            <a:avLst/>
          </a:prstGeom>
          <a:noFill/>
        </p:spPr>
        <p:txBody>
          <a:bodyPr wrap="square" rtlCol="0">
            <a:spAutoFit/>
          </a:bodyPr>
          <a:lstStyle/>
          <a:p>
            <a:pPr lvl="0" indent="457200" algn="just" defTabSz="913765" fontAlgn="base">
              <a:lnSpc>
                <a:spcPct val="13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此次政策明确，通过增加土地供应、安排专项资金、集中建设等办法，切实增加保障性租赁住房和共有产权住房供给。从这里可以看出，后续保障性租赁住房和共有产权住房将成为大城市重点铺开的产品，此类产品将承担解决住房问题的重要角色。这也是后续房地产企业在地产开发等方面所需要注意的。</a:t>
            </a:r>
          </a:p>
          <a:p>
            <a:pPr lvl="0" indent="457200" algn="just" defTabSz="913765" fontAlgn="base">
              <a:lnSpc>
                <a:spcPct val="130000"/>
              </a:lnSpc>
              <a:spcBef>
                <a:spcPct val="0"/>
              </a:spcBef>
              <a:spcAft>
                <a:spcPct val="0"/>
              </a:spcAft>
              <a:defRPr/>
            </a:pPr>
            <a:r>
              <a:rPr lang="zh-CN" altLang="en-US" sz="13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大城市一定要扭转“已进入存量房时代”的误区，在供地方面应该更为务实，尤其是要增加土地的开发强度和容积率，这样才能够又好又快地解决住房问题。</a:t>
            </a:r>
          </a:p>
        </p:txBody>
      </p:sp>
      <p:grpSp>
        <p:nvGrpSpPr>
          <p:cNvPr id="19" name="Group 4"/>
          <p:cNvGrpSpPr>
            <a:grpSpLocks noChangeAspect="1"/>
          </p:cNvGrpSpPr>
          <p:nvPr/>
        </p:nvGrpSpPr>
        <p:grpSpPr bwMode="auto">
          <a:xfrm>
            <a:off x="1400990" y="3943551"/>
            <a:ext cx="903606" cy="461665"/>
            <a:chOff x="3222" y="1845"/>
            <a:chExt cx="1237" cy="632"/>
          </a:xfrm>
          <a:solidFill>
            <a:srgbClr val="C00000"/>
          </a:solidFill>
        </p:grpSpPr>
        <p:sp>
          <p:nvSpPr>
            <p:cNvPr id="20"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1"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22" name="矩形 21"/>
          <p:cNvSpPr/>
          <p:nvPr/>
        </p:nvSpPr>
        <p:spPr>
          <a:xfrm>
            <a:off x="2353536" y="3933827"/>
            <a:ext cx="7747393" cy="492443"/>
          </a:xfrm>
          <a:prstGeom prst="rect">
            <a:avLst/>
          </a:prstGeom>
          <a:noFill/>
        </p:spPr>
        <p:txBody>
          <a:bodyPr wrap="square" rtlCol="0">
            <a:spAutoFit/>
          </a:bodyPr>
          <a:lstStyle/>
          <a:p>
            <a:r>
              <a:rPr kumimoji="1" lang="zh-CN" altLang="en-US" sz="2600" b="1" dirty="0">
                <a:solidFill>
                  <a:schemeClr val="tx1">
                    <a:lumMod val="75000"/>
                    <a:lumOff val="25000"/>
                  </a:schemeClr>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a:t>
            </a:r>
            <a:r>
              <a:rPr kumimoji="1" lang="zh-CN" altLang="en-US" sz="2600" b="1" dirty="0">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保障性租赁住房及共有产权住房将成重点</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 fill="hold"/>
                                        <p:tgtEl>
                                          <p:spTgt spid="5"/>
                                        </p:tgtEl>
                                        <p:attrNameLst>
                                          <p:attrName>ppt_x</p:attrName>
                                        </p:attrNameLst>
                                      </p:cBhvr>
                                      <p:tavLst>
                                        <p:tav tm="0">
                                          <p:val>
                                            <p:strVal val="1+#ppt_w/2"/>
                                          </p:val>
                                        </p:tav>
                                        <p:tav tm="100000">
                                          <p:val>
                                            <p:strVal val="#ppt_x"/>
                                          </p:val>
                                        </p:tav>
                                      </p:tavLst>
                                    </p:anim>
                                    <p:anim calcmode="lin" valueType="num">
                                      <p:cBhvr additive="base">
                                        <p:cTn id="26" dur="200" fill="hold"/>
                                        <p:tgtEl>
                                          <p:spTgt spid="5"/>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
                                        <p:tgtEl>
                                          <p:spTgt spid="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00" fill="hold"/>
                                        <p:tgtEl>
                                          <p:spTgt spid="22"/>
                                        </p:tgtEl>
                                        <p:attrNameLst>
                                          <p:attrName>ppt_x</p:attrName>
                                        </p:attrNameLst>
                                      </p:cBhvr>
                                      <p:tavLst>
                                        <p:tav tm="0">
                                          <p:val>
                                            <p:strVal val="1+#ppt_w/2"/>
                                          </p:val>
                                        </p:tav>
                                        <p:tav tm="100000">
                                          <p:val>
                                            <p:strVal val="#ppt_x"/>
                                          </p:val>
                                        </p:tav>
                                      </p:tavLst>
                                    </p:anim>
                                    <p:anim calcmode="lin" valueType="num">
                                      <p:cBhvr additive="base">
                                        <p:cTn id="42" dur="2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415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 fill="hold"/>
                                        <p:tgtEl>
                                          <p:spTgt spid="18"/>
                                        </p:tgtEl>
                                        <p:attrNameLst>
                                          <p:attrName>ppt_x</p:attrName>
                                        </p:attrNameLst>
                                      </p:cBhvr>
                                      <p:tavLst>
                                        <p:tav tm="0">
                                          <p:val>
                                            <p:strVal val="#ppt_x"/>
                                          </p:val>
                                        </p:tav>
                                        <p:tav tm="100000">
                                          <p:val>
                                            <p:strVal val="#ppt_x"/>
                                          </p:val>
                                        </p:tav>
                                      </p:tavLst>
                                    </p:anim>
                                    <p:anim calcmode="lin" valueType="num">
                                      <p:cBhvr additive="base">
                                        <p:cTn id="58" dur="2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7" grpId="0"/>
      <p:bldP spid="18"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a:off x="0" y="0"/>
            <a:ext cx="12192000" cy="6858000"/>
          </a:xfrm>
          <a:prstGeom prst="rect">
            <a:avLst/>
          </a:prstGeom>
          <a:solidFill>
            <a:srgbClr val="77849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1" name="矩形: 圆角 6"/>
          <p:cNvSpPr/>
          <p:nvPr/>
        </p:nvSpPr>
        <p:spPr bwMode="auto">
          <a:xfrm>
            <a:off x="1364343" y="2222205"/>
            <a:ext cx="9463312" cy="2843282"/>
          </a:xfrm>
          <a:prstGeom prst="roundRect">
            <a:avLst>
              <a:gd name="adj" fmla="val 20799"/>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3" name="任意多边形: 形状 10"/>
          <p:cNvSpPr/>
          <p:nvPr/>
        </p:nvSpPr>
        <p:spPr bwMode="auto">
          <a:xfrm flipH="1">
            <a:off x="0" y="3519712"/>
            <a:ext cx="12191998" cy="3338288"/>
          </a:xfrm>
          <a:custGeom>
            <a:avLst/>
            <a:gdLst>
              <a:gd name="connsiteX0" fmla="*/ 12191998 w 12191998"/>
              <a:gd name="connsiteY0" fmla="*/ 0 h 3338288"/>
              <a:gd name="connsiteX1" fmla="*/ 11521923 w 12191998"/>
              <a:gd name="connsiteY1" fmla="*/ 0 h 3338288"/>
              <a:gd name="connsiteX2" fmla="*/ 10427510 w 12191998"/>
              <a:gd name="connsiteY2" fmla="*/ 725426 h 3338288"/>
              <a:gd name="connsiteX3" fmla="*/ 10334519 w 12191998"/>
              <a:gd name="connsiteY3" fmla="*/ 884217 h 3338288"/>
              <a:gd name="connsiteX4" fmla="*/ 9349617 w 12191998"/>
              <a:gd name="connsiteY4" fmla="*/ 1407886 h 3338288"/>
              <a:gd name="connsiteX5" fmla="*/ 2842381 w 12191998"/>
              <a:gd name="connsiteY5" fmla="*/ 1407886 h 3338288"/>
              <a:gd name="connsiteX6" fmla="*/ 1857479 w 12191998"/>
              <a:gd name="connsiteY6" fmla="*/ 884217 h 3338288"/>
              <a:gd name="connsiteX7" fmla="*/ 1764488 w 12191998"/>
              <a:gd name="connsiteY7" fmla="*/ 725426 h 3338288"/>
              <a:gd name="connsiteX8" fmla="*/ 670075 w 12191998"/>
              <a:gd name="connsiteY8" fmla="*/ 0 h 3338288"/>
              <a:gd name="connsiteX9" fmla="*/ 0 w 12191998"/>
              <a:gd name="connsiteY9" fmla="*/ 0 h 3338288"/>
              <a:gd name="connsiteX10" fmla="*/ 0 w 12191998"/>
              <a:gd name="connsiteY10" fmla="*/ 3338288 h 3338288"/>
              <a:gd name="connsiteX11" fmla="*/ 12191998 w 12191998"/>
              <a:gd name="connsiteY11" fmla="*/ 3338288 h 33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3338288">
                <a:moveTo>
                  <a:pt x="12191998" y="0"/>
                </a:moveTo>
                <a:lnTo>
                  <a:pt x="11521923" y="0"/>
                </a:lnTo>
                <a:cubicBezTo>
                  <a:pt x="11029940" y="0"/>
                  <a:pt x="10607821" y="299124"/>
                  <a:pt x="10427510" y="725426"/>
                </a:cubicBezTo>
                <a:lnTo>
                  <a:pt x="10334519" y="884217"/>
                </a:lnTo>
                <a:cubicBezTo>
                  <a:pt x="10121072" y="1200161"/>
                  <a:pt x="9759602" y="1407886"/>
                  <a:pt x="9349617" y="1407886"/>
                </a:cubicBezTo>
                <a:lnTo>
                  <a:pt x="2842381" y="1407886"/>
                </a:lnTo>
                <a:cubicBezTo>
                  <a:pt x="2432396" y="1407886"/>
                  <a:pt x="2070926" y="1200161"/>
                  <a:pt x="1857479" y="884217"/>
                </a:cubicBezTo>
                <a:lnTo>
                  <a:pt x="1764488" y="725426"/>
                </a:lnTo>
                <a:cubicBezTo>
                  <a:pt x="1584177" y="299124"/>
                  <a:pt x="1162058" y="0"/>
                  <a:pt x="670075" y="0"/>
                </a:cubicBezTo>
                <a:lnTo>
                  <a:pt x="0" y="0"/>
                </a:lnTo>
                <a:lnTo>
                  <a:pt x="0" y="3338288"/>
                </a:lnTo>
                <a:lnTo>
                  <a:pt x="12191998" y="3338288"/>
                </a:lnTo>
                <a:close/>
              </a:path>
            </a:pathLst>
          </a:custGeom>
          <a:solidFill>
            <a:srgbClr val="FF37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Arial" panose="02080604020202020204" pitchFamily="34" charset="0"/>
              <a:ea typeface="宋体" panose="02010600030101010101" pitchFamily="2" charset="-122"/>
            </a:endParaRPr>
          </a:p>
        </p:txBody>
      </p:sp>
      <p:sp>
        <p:nvSpPr>
          <p:cNvPr id="31" name="文本框 30"/>
          <p:cNvSpPr txBox="1"/>
          <p:nvPr/>
        </p:nvSpPr>
        <p:spPr>
          <a:xfrm>
            <a:off x="3196939" y="1296061"/>
            <a:ext cx="5833087" cy="769441"/>
          </a:xfrm>
          <a:prstGeom prst="rect">
            <a:avLst/>
          </a:prstGeom>
          <a:noFill/>
        </p:spPr>
        <p:txBody>
          <a:bodyPr wrap="square" rtlCol="0">
            <a:spAutoFit/>
          </a:bodyPr>
          <a:lstStyle/>
          <a:p>
            <a:pPr algn="ctr"/>
            <a:r>
              <a:rPr kumimoji="1" lang="zh-CN" altLang="en-US" sz="4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第四部分</a:t>
            </a:r>
          </a:p>
        </p:txBody>
      </p:sp>
      <p:sp>
        <p:nvSpPr>
          <p:cNvPr id="32" name="矩形 31"/>
          <p:cNvSpPr/>
          <p:nvPr/>
        </p:nvSpPr>
        <p:spPr>
          <a:xfrm>
            <a:off x="1853129" y="2678931"/>
            <a:ext cx="8499443" cy="1077218"/>
          </a:xfrm>
          <a:prstGeom prst="rect">
            <a:avLst/>
          </a:prstGeom>
          <a:noFill/>
        </p:spPr>
        <p:txBody>
          <a:bodyPr wrap="square" rtlCol="0">
            <a:spAutoFit/>
          </a:bodyPr>
          <a:lstStyle/>
          <a:p>
            <a:pPr algn="ctr"/>
            <a:r>
              <a:rPr kumimoji="1" lang="zh-CN" altLang="en-US" sz="6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今年要办的</a:t>
            </a:r>
            <a:r>
              <a:rPr kumimoji="1" lang="en-US" altLang="zh-CN" sz="6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50</a:t>
            </a:r>
            <a:r>
              <a:rPr kumimoji="1" lang="zh-CN" altLang="en-US" sz="6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件大事</a:t>
            </a:r>
            <a:endParaRPr kumimoji="1" lang="zh-CN" altLang="en-US" sz="6400" b="1" noProof="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1000"/>
                                        <p:tgtEl>
                                          <p:spTgt spid="31"/>
                                        </p:tgtEl>
                                      </p:cBhvr>
                                    </p:animEffect>
                                  </p:childTnLst>
                                </p:cTn>
                              </p:par>
                            </p:childTnLst>
                          </p:cTn>
                        </p:par>
                        <p:par>
                          <p:cTn id="17" fill="hold">
                            <p:stCondLst>
                              <p:cond delay="2000"/>
                            </p:stCondLst>
                            <p:childTnLst>
                              <p:par>
                                <p:cTn id="18" presetID="2" presetClass="entr" presetSubtype="8" decel="10000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0-#ppt_w/2"/>
                                          </p:val>
                                        </p:tav>
                                        <p:tav tm="100000">
                                          <p:val>
                                            <p:strVal val="#ppt_x"/>
                                          </p:val>
                                        </p:tav>
                                      </p:tavLst>
                                    </p:anim>
                                    <p:anim calcmode="lin" valueType="num">
                                      <p:cBhvr additive="base">
                                        <p:cTn id="21" dur="1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cxnSp>
        <p:nvCxnSpPr>
          <p:cNvPr id="9" name="直接连接符 8"/>
          <p:cNvCxnSpPr/>
          <p:nvPr/>
        </p:nvCxnSpPr>
        <p:spPr>
          <a:xfrm>
            <a:off x="1231309" y="2422919"/>
            <a:ext cx="51428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31308" y="2700714"/>
            <a:ext cx="51428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268079" y="2404708"/>
            <a:ext cx="2899189" cy="307776"/>
          </a:xfrm>
          <a:prstGeom prst="rect">
            <a:avLst/>
          </a:prstGeom>
        </p:spPr>
        <p:txBody>
          <a:bodyPr wrap="square">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2021</a:t>
            </a:r>
            <a:r>
              <a:rPr lang="zh-CN" altLang="en-US" sz="1400" b="1" dirty="0">
                <a:solidFill>
                  <a:srgbClr val="C00000"/>
                </a:solidFill>
                <a:latin typeface="微软雅黑" panose="020B0503020204020204" pitchFamily="34" charset="-122"/>
                <a:ea typeface="微软雅黑" panose="020B0503020204020204" pitchFamily="34" charset="-122"/>
              </a:rPr>
              <a:t>全国两会</a:t>
            </a:r>
          </a:p>
        </p:txBody>
      </p:sp>
      <p:grpSp>
        <p:nvGrpSpPr>
          <p:cNvPr id="12" name="Group 4"/>
          <p:cNvGrpSpPr>
            <a:grpSpLocks noChangeAspect="1"/>
          </p:cNvGrpSpPr>
          <p:nvPr/>
        </p:nvGrpSpPr>
        <p:grpSpPr bwMode="auto">
          <a:xfrm>
            <a:off x="1233840" y="1615386"/>
            <a:ext cx="5140325" cy="698500"/>
            <a:chOff x="1003" y="1955"/>
            <a:chExt cx="3238" cy="440"/>
          </a:xfrm>
        </p:grpSpPr>
        <p:sp>
          <p:nvSpPr>
            <p:cNvPr id="13" name="Freeform 5"/>
            <p:cNvSpPr>
              <a:spLocks noEditPoints="1"/>
            </p:cNvSpPr>
            <p:nvPr/>
          </p:nvSpPr>
          <p:spPr bwMode="auto">
            <a:xfrm>
              <a:off x="2622" y="1955"/>
              <a:ext cx="1619" cy="440"/>
            </a:xfrm>
            <a:custGeom>
              <a:avLst/>
              <a:gdLst>
                <a:gd name="T0" fmla="*/ 527 w 1619"/>
                <a:gd name="T1" fmla="*/ 430 h 440"/>
                <a:gd name="T2" fmla="*/ 434 w 1619"/>
                <a:gd name="T3" fmla="*/ 408 h 440"/>
                <a:gd name="T4" fmla="*/ 1570 w 1619"/>
                <a:gd name="T5" fmla="*/ 388 h 440"/>
                <a:gd name="T6" fmla="*/ 536 w 1619"/>
                <a:gd name="T7" fmla="*/ 366 h 440"/>
                <a:gd name="T8" fmla="*/ 1555 w 1619"/>
                <a:gd name="T9" fmla="*/ 140 h 440"/>
                <a:gd name="T10" fmla="*/ 536 w 1619"/>
                <a:gd name="T11" fmla="*/ 116 h 440"/>
                <a:gd name="T12" fmla="*/ 77 w 1619"/>
                <a:gd name="T13" fmla="*/ 355 h 440"/>
                <a:gd name="T14" fmla="*/ 54 w 1619"/>
                <a:gd name="T15" fmla="*/ 150 h 440"/>
                <a:gd name="T16" fmla="*/ 148 w 1619"/>
                <a:gd name="T17" fmla="*/ 355 h 440"/>
                <a:gd name="T18" fmla="*/ 123 w 1619"/>
                <a:gd name="T19" fmla="*/ 150 h 440"/>
                <a:gd name="T20" fmla="*/ 218 w 1619"/>
                <a:gd name="T21" fmla="*/ 355 h 440"/>
                <a:gd name="T22" fmla="*/ 193 w 1619"/>
                <a:gd name="T23" fmla="*/ 150 h 440"/>
                <a:gd name="T24" fmla="*/ 283 w 1619"/>
                <a:gd name="T25" fmla="*/ 355 h 440"/>
                <a:gd name="T26" fmla="*/ 256 w 1619"/>
                <a:gd name="T27" fmla="*/ 150 h 440"/>
                <a:gd name="T28" fmla="*/ 358 w 1619"/>
                <a:gd name="T29" fmla="*/ 355 h 440"/>
                <a:gd name="T30" fmla="*/ 334 w 1619"/>
                <a:gd name="T31" fmla="*/ 150 h 440"/>
                <a:gd name="T32" fmla="*/ 414 w 1619"/>
                <a:gd name="T33" fmla="*/ 355 h 440"/>
                <a:gd name="T34" fmla="*/ 391 w 1619"/>
                <a:gd name="T35" fmla="*/ 150 h 440"/>
                <a:gd name="T36" fmla="*/ 525 w 1619"/>
                <a:gd name="T37" fmla="*/ 355 h 440"/>
                <a:gd name="T38" fmla="*/ 431 w 1619"/>
                <a:gd name="T39" fmla="*/ 150 h 440"/>
                <a:gd name="T40" fmla="*/ 561 w 1619"/>
                <a:gd name="T41" fmla="*/ 355 h 440"/>
                <a:gd name="T42" fmla="*/ 538 w 1619"/>
                <a:gd name="T43" fmla="*/ 150 h 440"/>
                <a:gd name="T44" fmla="*/ 626 w 1619"/>
                <a:gd name="T45" fmla="*/ 355 h 440"/>
                <a:gd name="T46" fmla="*/ 598 w 1619"/>
                <a:gd name="T47" fmla="*/ 150 h 440"/>
                <a:gd name="T48" fmla="*/ 698 w 1619"/>
                <a:gd name="T49" fmla="*/ 355 h 440"/>
                <a:gd name="T50" fmla="*/ 671 w 1619"/>
                <a:gd name="T51" fmla="*/ 150 h 440"/>
                <a:gd name="T52" fmla="*/ 762 w 1619"/>
                <a:gd name="T53" fmla="*/ 355 h 440"/>
                <a:gd name="T54" fmla="*/ 738 w 1619"/>
                <a:gd name="T55" fmla="*/ 150 h 440"/>
                <a:gd name="T56" fmla="*/ 824 w 1619"/>
                <a:gd name="T57" fmla="*/ 355 h 440"/>
                <a:gd name="T58" fmla="*/ 799 w 1619"/>
                <a:gd name="T59" fmla="*/ 150 h 440"/>
                <a:gd name="T60" fmla="*/ 894 w 1619"/>
                <a:gd name="T61" fmla="*/ 355 h 440"/>
                <a:gd name="T62" fmla="*/ 862 w 1619"/>
                <a:gd name="T63" fmla="*/ 150 h 440"/>
                <a:gd name="T64" fmla="*/ 965 w 1619"/>
                <a:gd name="T65" fmla="*/ 355 h 440"/>
                <a:gd name="T66" fmla="*/ 937 w 1619"/>
                <a:gd name="T67" fmla="*/ 150 h 440"/>
                <a:gd name="T68" fmla="*/ 1029 w 1619"/>
                <a:gd name="T69" fmla="*/ 355 h 440"/>
                <a:gd name="T70" fmla="*/ 1001 w 1619"/>
                <a:gd name="T71" fmla="*/ 150 h 440"/>
                <a:gd name="T72" fmla="*/ 1096 w 1619"/>
                <a:gd name="T73" fmla="*/ 355 h 440"/>
                <a:gd name="T74" fmla="*/ 1071 w 1619"/>
                <a:gd name="T75" fmla="*/ 150 h 440"/>
                <a:gd name="T76" fmla="*/ 1159 w 1619"/>
                <a:gd name="T77" fmla="*/ 355 h 440"/>
                <a:gd name="T78" fmla="*/ 1136 w 1619"/>
                <a:gd name="T79" fmla="*/ 150 h 440"/>
                <a:gd name="T80" fmla="*/ 1224 w 1619"/>
                <a:gd name="T81" fmla="*/ 355 h 440"/>
                <a:gd name="T82" fmla="*/ 1203 w 1619"/>
                <a:gd name="T83" fmla="*/ 150 h 440"/>
                <a:gd name="T84" fmla="*/ 1509 w 1619"/>
                <a:gd name="T85" fmla="*/ 355 h 440"/>
                <a:gd name="T86" fmla="*/ 1471 w 1619"/>
                <a:gd name="T87" fmla="*/ 150 h 440"/>
                <a:gd name="T88" fmla="*/ 483 w 1619"/>
                <a:gd name="T89" fmla="*/ 17 h 440"/>
                <a:gd name="T90" fmla="*/ 0 w 1619"/>
                <a:gd name="T91" fmla="*/ 0 h 440"/>
                <a:gd name="T92" fmla="*/ 580 w 1619"/>
                <a:gd name="T93" fmla="*/ 58 h 440"/>
                <a:gd name="T94" fmla="*/ 1215 w 1619"/>
                <a:gd name="T95" fmla="*/ 85 h 440"/>
                <a:gd name="T96" fmla="*/ 1479 w 1619"/>
                <a:gd name="T97" fmla="*/ 58 h 440"/>
                <a:gd name="T98" fmla="*/ 1519 w 1619"/>
                <a:gd name="T99" fmla="*/ 103 h 440"/>
                <a:gd name="T100" fmla="*/ 1543 w 1619"/>
                <a:gd name="T101" fmla="*/ 150 h 440"/>
                <a:gd name="T102" fmla="*/ 1581 w 1619"/>
                <a:gd name="T103" fmla="*/ 396 h 440"/>
                <a:gd name="T104" fmla="*/ 0 w 1619"/>
                <a:gd name="T105" fmla="*/ 440 h 440"/>
                <a:gd name="T106" fmla="*/ 423 w 1619"/>
                <a:gd name="T107" fmla="*/ 367 h 440"/>
                <a:gd name="T108" fmla="*/ 49 w 1619"/>
                <a:gd name="T109" fmla="*/ 138 h 440"/>
                <a:gd name="T110" fmla="*/ 49 w 1619"/>
                <a:gd name="T111" fmla="*/ 118 h 440"/>
                <a:gd name="T112" fmla="*/ 0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434" y="408"/>
                  </a:moveTo>
                  <a:lnTo>
                    <a:pt x="434" y="430"/>
                  </a:lnTo>
                  <a:lnTo>
                    <a:pt x="527" y="430"/>
                  </a:lnTo>
                  <a:lnTo>
                    <a:pt x="527" y="408"/>
                  </a:lnTo>
                  <a:lnTo>
                    <a:pt x="434" y="408"/>
                  </a:lnTo>
                  <a:lnTo>
                    <a:pt x="434" y="408"/>
                  </a:lnTo>
                  <a:close/>
                  <a:moveTo>
                    <a:pt x="536" y="366"/>
                  </a:moveTo>
                  <a:lnTo>
                    <a:pt x="536" y="388"/>
                  </a:lnTo>
                  <a:lnTo>
                    <a:pt x="1570" y="388"/>
                  </a:lnTo>
                  <a:lnTo>
                    <a:pt x="1570" y="366"/>
                  </a:lnTo>
                  <a:lnTo>
                    <a:pt x="536" y="366"/>
                  </a:lnTo>
                  <a:lnTo>
                    <a:pt x="536" y="366"/>
                  </a:lnTo>
                  <a:close/>
                  <a:moveTo>
                    <a:pt x="536" y="116"/>
                  </a:moveTo>
                  <a:lnTo>
                    <a:pt x="536" y="140"/>
                  </a:lnTo>
                  <a:lnTo>
                    <a:pt x="1555" y="140"/>
                  </a:lnTo>
                  <a:lnTo>
                    <a:pt x="1555" y="116"/>
                  </a:lnTo>
                  <a:lnTo>
                    <a:pt x="536" y="116"/>
                  </a:lnTo>
                  <a:lnTo>
                    <a:pt x="536" y="116"/>
                  </a:lnTo>
                  <a:close/>
                  <a:moveTo>
                    <a:pt x="54" y="150"/>
                  </a:moveTo>
                  <a:lnTo>
                    <a:pt x="54" y="355"/>
                  </a:lnTo>
                  <a:lnTo>
                    <a:pt x="77" y="355"/>
                  </a:lnTo>
                  <a:lnTo>
                    <a:pt x="77" y="150"/>
                  </a:lnTo>
                  <a:lnTo>
                    <a:pt x="54" y="150"/>
                  </a:lnTo>
                  <a:lnTo>
                    <a:pt x="54" y="150"/>
                  </a:lnTo>
                  <a:close/>
                  <a:moveTo>
                    <a:pt x="123" y="150"/>
                  </a:moveTo>
                  <a:lnTo>
                    <a:pt x="123" y="355"/>
                  </a:lnTo>
                  <a:lnTo>
                    <a:pt x="148" y="355"/>
                  </a:lnTo>
                  <a:lnTo>
                    <a:pt x="148" y="150"/>
                  </a:lnTo>
                  <a:lnTo>
                    <a:pt x="123" y="150"/>
                  </a:lnTo>
                  <a:lnTo>
                    <a:pt x="123" y="150"/>
                  </a:lnTo>
                  <a:close/>
                  <a:moveTo>
                    <a:pt x="193" y="150"/>
                  </a:moveTo>
                  <a:lnTo>
                    <a:pt x="193" y="355"/>
                  </a:lnTo>
                  <a:lnTo>
                    <a:pt x="218" y="355"/>
                  </a:lnTo>
                  <a:lnTo>
                    <a:pt x="218" y="150"/>
                  </a:lnTo>
                  <a:lnTo>
                    <a:pt x="193" y="150"/>
                  </a:lnTo>
                  <a:lnTo>
                    <a:pt x="193" y="150"/>
                  </a:lnTo>
                  <a:close/>
                  <a:moveTo>
                    <a:pt x="256" y="150"/>
                  </a:moveTo>
                  <a:lnTo>
                    <a:pt x="256" y="355"/>
                  </a:lnTo>
                  <a:lnTo>
                    <a:pt x="283" y="355"/>
                  </a:lnTo>
                  <a:lnTo>
                    <a:pt x="283" y="150"/>
                  </a:lnTo>
                  <a:lnTo>
                    <a:pt x="256" y="150"/>
                  </a:lnTo>
                  <a:lnTo>
                    <a:pt x="256" y="150"/>
                  </a:lnTo>
                  <a:close/>
                  <a:moveTo>
                    <a:pt x="334" y="150"/>
                  </a:moveTo>
                  <a:lnTo>
                    <a:pt x="334" y="355"/>
                  </a:lnTo>
                  <a:lnTo>
                    <a:pt x="358" y="355"/>
                  </a:lnTo>
                  <a:lnTo>
                    <a:pt x="358" y="150"/>
                  </a:lnTo>
                  <a:lnTo>
                    <a:pt x="334" y="150"/>
                  </a:lnTo>
                  <a:lnTo>
                    <a:pt x="334" y="150"/>
                  </a:lnTo>
                  <a:close/>
                  <a:moveTo>
                    <a:pt x="391" y="150"/>
                  </a:moveTo>
                  <a:lnTo>
                    <a:pt x="391" y="355"/>
                  </a:lnTo>
                  <a:lnTo>
                    <a:pt x="414" y="355"/>
                  </a:lnTo>
                  <a:lnTo>
                    <a:pt x="414" y="150"/>
                  </a:lnTo>
                  <a:lnTo>
                    <a:pt x="391" y="150"/>
                  </a:lnTo>
                  <a:lnTo>
                    <a:pt x="391" y="150"/>
                  </a:lnTo>
                  <a:close/>
                  <a:moveTo>
                    <a:pt x="431" y="150"/>
                  </a:moveTo>
                  <a:lnTo>
                    <a:pt x="431" y="355"/>
                  </a:lnTo>
                  <a:lnTo>
                    <a:pt x="525" y="355"/>
                  </a:lnTo>
                  <a:lnTo>
                    <a:pt x="525" y="150"/>
                  </a:lnTo>
                  <a:lnTo>
                    <a:pt x="431" y="150"/>
                  </a:lnTo>
                  <a:lnTo>
                    <a:pt x="431" y="150"/>
                  </a:lnTo>
                  <a:close/>
                  <a:moveTo>
                    <a:pt x="538" y="150"/>
                  </a:moveTo>
                  <a:lnTo>
                    <a:pt x="538" y="355"/>
                  </a:lnTo>
                  <a:lnTo>
                    <a:pt x="561" y="355"/>
                  </a:lnTo>
                  <a:lnTo>
                    <a:pt x="561" y="150"/>
                  </a:lnTo>
                  <a:lnTo>
                    <a:pt x="538" y="150"/>
                  </a:lnTo>
                  <a:lnTo>
                    <a:pt x="538" y="150"/>
                  </a:lnTo>
                  <a:close/>
                  <a:moveTo>
                    <a:pt x="598" y="150"/>
                  </a:moveTo>
                  <a:lnTo>
                    <a:pt x="598" y="355"/>
                  </a:lnTo>
                  <a:lnTo>
                    <a:pt x="626" y="355"/>
                  </a:lnTo>
                  <a:lnTo>
                    <a:pt x="626" y="150"/>
                  </a:lnTo>
                  <a:lnTo>
                    <a:pt x="598" y="150"/>
                  </a:lnTo>
                  <a:lnTo>
                    <a:pt x="598" y="150"/>
                  </a:lnTo>
                  <a:close/>
                  <a:moveTo>
                    <a:pt x="671" y="150"/>
                  </a:moveTo>
                  <a:lnTo>
                    <a:pt x="671" y="355"/>
                  </a:lnTo>
                  <a:lnTo>
                    <a:pt x="698" y="355"/>
                  </a:lnTo>
                  <a:lnTo>
                    <a:pt x="698" y="150"/>
                  </a:lnTo>
                  <a:lnTo>
                    <a:pt x="671" y="150"/>
                  </a:lnTo>
                  <a:lnTo>
                    <a:pt x="671" y="150"/>
                  </a:lnTo>
                  <a:close/>
                  <a:moveTo>
                    <a:pt x="738" y="150"/>
                  </a:moveTo>
                  <a:lnTo>
                    <a:pt x="738" y="355"/>
                  </a:lnTo>
                  <a:lnTo>
                    <a:pt x="762" y="355"/>
                  </a:lnTo>
                  <a:lnTo>
                    <a:pt x="762" y="150"/>
                  </a:lnTo>
                  <a:lnTo>
                    <a:pt x="738" y="150"/>
                  </a:lnTo>
                  <a:lnTo>
                    <a:pt x="738" y="150"/>
                  </a:lnTo>
                  <a:close/>
                  <a:moveTo>
                    <a:pt x="799" y="150"/>
                  </a:moveTo>
                  <a:lnTo>
                    <a:pt x="799" y="355"/>
                  </a:lnTo>
                  <a:lnTo>
                    <a:pt x="824" y="355"/>
                  </a:lnTo>
                  <a:lnTo>
                    <a:pt x="824" y="150"/>
                  </a:lnTo>
                  <a:lnTo>
                    <a:pt x="799" y="150"/>
                  </a:lnTo>
                  <a:lnTo>
                    <a:pt x="799" y="150"/>
                  </a:lnTo>
                  <a:close/>
                  <a:moveTo>
                    <a:pt x="862" y="150"/>
                  </a:moveTo>
                  <a:lnTo>
                    <a:pt x="862" y="355"/>
                  </a:lnTo>
                  <a:lnTo>
                    <a:pt x="894" y="355"/>
                  </a:lnTo>
                  <a:lnTo>
                    <a:pt x="894" y="150"/>
                  </a:lnTo>
                  <a:lnTo>
                    <a:pt x="862" y="150"/>
                  </a:lnTo>
                  <a:lnTo>
                    <a:pt x="862" y="150"/>
                  </a:lnTo>
                  <a:close/>
                  <a:moveTo>
                    <a:pt x="937" y="150"/>
                  </a:moveTo>
                  <a:lnTo>
                    <a:pt x="937" y="355"/>
                  </a:lnTo>
                  <a:lnTo>
                    <a:pt x="965" y="355"/>
                  </a:lnTo>
                  <a:lnTo>
                    <a:pt x="965" y="150"/>
                  </a:lnTo>
                  <a:lnTo>
                    <a:pt x="937" y="150"/>
                  </a:lnTo>
                  <a:lnTo>
                    <a:pt x="937" y="150"/>
                  </a:lnTo>
                  <a:close/>
                  <a:moveTo>
                    <a:pt x="1001" y="150"/>
                  </a:moveTo>
                  <a:lnTo>
                    <a:pt x="1001" y="355"/>
                  </a:lnTo>
                  <a:lnTo>
                    <a:pt x="1029" y="355"/>
                  </a:lnTo>
                  <a:lnTo>
                    <a:pt x="1029" y="150"/>
                  </a:lnTo>
                  <a:lnTo>
                    <a:pt x="1001" y="150"/>
                  </a:lnTo>
                  <a:lnTo>
                    <a:pt x="1001" y="150"/>
                  </a:lnTo>
                  <a:close/>
                  <a:moveTo>
                    <a:pt x="1071" y="150"/>
                  </a:moveTo>
                  <a:lnTo>
                    <a:pt x="1071" y="355"/>
                  </a:lnTo>
                  <a:lnTo>
                    <a:pt x="1096" y="355"/>
                  </a:lnTo>
                  <a:lnTo>
                    <a:pt x="1096" y="150"/>
                  </a:lnTo>
                  <a:lnTo>
                    <a:pt x="1071" y="150"/>
                  </a:lnTo>
                  <a:lnTo>
                    <a:pt x="1071" y="150"/>
                  </a:lnTo>
                  <a:close/>
                  <a:moveTo>
                    <a:pt x="1136" y="150"/>
                  </a:moveTo>
                  <a:lnTo>
                    <a:pt x="1136" y="355"/>
                  </a:lnTo>
                  <a:lnTo>
                    <a:pt x="1159" y="355"/>
                  </a:lnTo>
                  <a:lnTo>
                    <a:pt x="1159" y="150"/>
                  </a:lnTo>
                  <a:lnTo>
                    <a:pt x="1136" y="150"/>
                  </a:lnTo>
                  <a:lnTo>
                    <a:pt x="1136" y="150"/>
                  </a:lnTo>
                  <a:close/>
                  <a:moveTo>
                    <a:pt x="1203" y="150"/>
                  </a:moveTo>
                  <a:lnTo>
                    <a:pt x="1203" y="355"/>
                  </a:lnTo>
                  <a:lnTo>
                    <a:pt x="1224" y="355"/>
                  </a:lnTo>
                  <a:lnTo>
                    <a:pt x="1224" y="150"/>
                  </a:lnTo>
                  <a:lnTo>
                    <a:pt x="1203" y="150"/>
                  </a:lnTo>
                  <a:lnTo>
                    <a:pt x="1203" y="150"/>
                  </a:lnTo>
                  <a:close/>
                  <a:moveTo>
                    <a:pt x="1471" y="150"/>
                  </a:moveTo>
                  <a:lnTo>
                    <a:pt x="1471" y="355"/>
                  </a:lnTo>
                  <a:lnTo>
                    <a:pt x="1509" y="355"/>
                  </a:lnTo>
                  <a:lnTo>
                    <a:pt x="1509" y="150"/>
                  </a:lnTo>
                  <a:lnTo>
                    <a:pt x="1471" y="150"/>
                  </a:lnTo>
                  <a:lnTo>
                    <a:pt x="1471" y="150"/>
                  </a:lnTo>
                  <a:close/>
                  <a:moveTo>
                    <a:pt x="9" y="51"/>
                  </a:moveTo>
                  <a:lnTo>
                    <a:pt x="483" y="51"/>
                  </a:lnTo>
                  <a:lnTo>
                    <a:pt x="483" y="17"/>
                  </a:lnTo>
                  <a:lnTo>
                    <a:pt x="9" y="17"/>
                  </a:lnTo>
                  <a:lnTo>
                    <a:pt x="0" y="17"/>
                  </a:lnTo>
                  <a:lnTo>
                    <a:pt x="0" y="0"/>
                  </a:lnTo>
                  <a:lnTo>
                    <a:pt x="500" y="0"/>
                  </a:lnTo>
                  <a:lnTo>
                    <a:pt x="500" y="58"/>
                  </a:lnTo>
                  <a:lnTo>
                    <a:pt x="580" y="58"/>
                  </a:lnTo>
                  <a:lnTo>
                    <a:pt x="580" y="101"/>
                  </a:lnTo>
                  <a:lnTo>
                    <a:pt x="1215" y="101"/>
                  </a:lnTo>
                  <a:lnTo>
                    <a:pt x="1215" y="85"/>
                  </a:lnTo>
                  <a:lnTo>
                    <a:pt x="1253" y="85"/>
                  </a:lnTo>
                  <a:lnTo>
                    <a:pt x="1253" y="58"/>
                  </a:lnTo>
                  <a:lnTo>
                    <a:pt x="1479" y="58"/>
                  </a:lnTo>
                  <a:lnTo>
                    <a:pt x="1479" y="84"/>
                  </a:lnTo>
                  <a:lnTo>
                    <a:pt x="1519" y="84"/>
                  </a:lnTo>
                  <a:lnTo>
                    <a:pt x="1519" y="103"/>
                  </a:lnTo>
                  <a:lnTo>
                    <a:pt x="1581" y="103"/>
                  </a:lnTo>
                  <a:lnTo>
                    <a:pt x="1581" y="150"/>
                  </a:lnTo>
                  <a:lnTo>
                    <a:pt x="1543" y="150"/>
                  </a:lnTo>
                  <a:lnTo>
                    <a:pt x="1543" y="355"/>
                  </a:lnTo>
                  <a:lnTo>
                    <a:pt x="1581" y="355"/>
                  </a:lnTo>
                  <a:lnTo>
                    <a:pt x="1581" y="396"/>
                  </a:lnTo>
                  <a:lnTo>
                    <a:pt x="1619" y="396"/>
                  </a:lnTo>
                  <a:lnTo>
                    <a:pt x="1619" y="440"/>
                  </a:lnTo>
                  <a:lnTo>
                    <a:pt x="0" y="440"/>
                  </a:lnTo>
                  <a:lnTo>
                    <a:pt x="0" y="388"/>
                  </a:lnTo>
                  <a:lnTo>
                    <a:pt x="423" y="388"/>
                  </a:lnTo>
                  <a:lnTo>
                    <a:pt x="423" y="367"/>
                  </a:lnTo>
                  <a:lnTo>
                    <a:pt x="0" y="367"/>
                  </a:lnTo>
                  <a:lnTo>
                    <a:pt x="0" y="138"/>
                  </a:lnTo>
                  <a:lnTo>
                    <a:pt x="49" y="138"/>
                  </a:lnTo>
                  <a:lnTo>
                    <a:pt x="423" y="138"/>
                  </a:lnTo>
                  <a:lnTo>
                    <a:pt x="423" y="118"/>
                  </a:lnTo>
                  <a:lnTo>
                    <a:pt x="49" y="118"/>
                  </a:lnTo>
                  <a:lnTo>
                    <a:pt x="28" y="118"/>
                  </a:lnTo>
                  <a:lnTo>
                    <a:pt x="0" y="118"/>
                  </a:lnTo>
                  <a:lnTo>
                    <a:pt x="0" y="51"/>
                  </a:lnTo>
                  <a:lnTo>
                    <a:pt x="9" y="51"/>
                  </a:lnTo>
                  <a:lnTo>
                    <a:pt x="9"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4" name="Freeform 6"/>
            <p:cNvSpPr>
              <a:spLocks noEditPoints="1"/>
            </p:cNvSpPr>
            <p:nvPr/>
          </p:nvSpPr>
          <p:spPr bwMode="auto">
            <a:xfrm>
              <a:off x="1003" y="1955"/>
              <a:ext cx="1619" cy="440"/>
            </a:xfrm>
            <a:custGeom>
              <a:avLst/>
              <a:gdLst>
                <a:gd name="T0" fmla="*/ 1093 w 1619"/>
                <a:gd name="T1" fmla="*/ 430 h 440"/>
                <a:gd name="T2" fmla="*/ 1186 w 1619"/>
                <a:gd name="T3" fmla="*/ 408 h 440"/>
                <a:gd name="T4" fmla="*/ 49 w 1619"/>
                <a:gd name="T5" fmla="*/ 388 h 440"/>
                <a:gd name="T6" fmla="*/ 1083 w 1619"/>
                <a:gd name="T7" fmla="*/ 366 h 440"/>
                <a:gd name="T8" fmla="*/ 64 w 1619"/>
                <a:gd name="T9" fmla="*/ 140 h 440"/>
                <a:gd name="T10" fmla="*/ 1083 w 1619"/>
                <a:gd name="T11" fmla="*/ 116 h 440"/>
                <a:gd name="T12" fmla="*/ 1542 w 1619"/>
                <a:gd name="T13" fmla="*/ 355 h 440"/>
                <a:gd name="T14" fmla="*/ 1565 w 1619"/>
                <a:gd name="T15" fmla="*/ 150 h 440"/>
                <a:gd name="T16" fmla="*/ 1471 w 1619"/>
                <a:gd name="T17" fmla="*/ 355 h 440"/>
                <a:gd name="T18" fmla="*/ 1496 w 1619"/>
                <a:gd name="T19" fmla="*/ 150 h 440"/>
                <a:gd name="T20" fmla="*/ 1401 w 1619"/>
                <a:gd name="T21" fmla="*/ 355 h 440"/>
                <a:gd name="T22" fmla="*/ 1426 w 1619"/>
                <a:gd name="T23" fmla="*/ 150 h 440"/>
                <a:gd name="T24" fmla="*/ 1337 w 1619"/>
                <a:gd name="T25" fmla="*/ 355 h 440"/>
                <a:gd name="T26" fmla="*/ 1363 w 1619"/>
                <a:gd name="T27" fmla="*/ 150 h 440"/>
                <a:gd name="T28" fmla="*/ 1262 w 1619"/>
                <a:gd name="T29" fmla="*/ 355 h 440"/>
                <a:gd name="T30" fmla="*/ 1287 w 1619"/>
                <a:gd name="T31" fmla="*/ 150 h 440"/>
                <a:gd name="T32" fmla="*/ 1205 w 1619"/>
                <a:gd name="T33" fmla="*/ 355 h 440"/>
                <a:gd name="T34" fmla="*/ 1228 w 1619"/>
                <a:gd name="T35" fmla="*/ 150 h 440"/>
                <a:gd name="T36" fmla="*/ 1094 w 1619"/>
                <a:gd name="T37" fmla="*/ 355 h 440"/>
                <a:gd name="T38" fmla="*/ 1189 w 1619"/>
                <a:gd name="T39" fmla="*/ 150 h 440"/>
                <a:gd name="T40" fmla="*/ 1058 w 1619"/>
                <a:gd name="T41" fmla="*/ 355 h 440"/>
                <a:gd name="T42" fmla="*/ 1081 w 1619"/>
                <a:gd name="T43" fmla="*/ 150 h 440"/>
                <a:gd name="T44" fmla="*/ 993 w 1619"/>
                <a:gd name="T45" fmla="*/ 355 h 440"/>
                <a:gd name="T46" fmla="*/ 1022 w 1619"/>
                <a:gd name="T47" fmla="*/ 150 h 440"/>
                <a:gd name="T48" fmla="*/ 922 w 1619"/>
                <a:gd name="T49" fmla="*/ 355 h 440"/>
                <a:gd name="T50" fmla="*/ 948 w 1619"/>
                <a:gd name="T51" fmla="*/ 150 h 440"/>
                <a:gd name="T52" fmla="*/ 857 w 1619"/>
                <a:gd name="T53" fmla="*/ 355 h 440"/>
                <a:gd name="T54" fmla="*/ 881 w 1619"/>
                <a:gd name="T55" fmla="*/ 150 h 440"/>
                <a:gd name="T56" fmla="*/ 795 w 1619"/>
                <a:gd name="T57" fmla="*/ 355 h 440"/>
                <a:gd name="T58" fmla="*/ 820 w 1619"/>
                <a:gd name="T59" fmla="*/ 150 h 440"/>
                <a:gd name="T60" fmla="*/ 727 w 1619"/>
                <a:gd name="T61" fmla="*/ 355 h 440"/>
                <a:gd name="T62" fmla="*/ 757 w 1619"/>
                <a:gd name="T63" fmla="*/ 150 h 440"/>
                <a:gd name="T64" fmla="*/ 654 w 1619"/>
                <a:gd name="T65" fmla="*/ 355 h 440"/>
                <a:gd name="T66" fmla="*/ 682 w 1619"/>
                <a:gd name="T67" fmla="*/ 150 h 440"/>
                <a:gd name="T68" fmla="*/ 590 w 1619"/>
                <a:gd name="T69" fmla="*/ 355 h 440"/>
                <a:gd name="T70" fmla="*/ 618 w 1619"/>
                <a:gd name="T71" fmla="*/ 150 h 440"/>
                <a:gd name="T72" fmla="*/ 523 w 1619"/>
                <a:gd name="T73" fmla="*/ 355 h 440"/>
                <a:gd name="T74" fmla="*/ 548 w 1619"/>
                <a:gd name="T75" fmla="*/ 150 h 440"/>
                <a:gd name="T76" fmla="*/ 461 w 1619"/>
                <a:gd name="T77" fmla="*/ 355 h 440"/>
                <a:gd name="T78" fmla="*/ 484 w 1619"/>
                <a:gd name="T79" fmla="*/ 150 h 440"/>
                <a:gd name="T80" fmla="*/ 396 w 1619"/>
                <a:gd name="T81" fmla="*/ 355 h 440"/>
                <a:gd name="T82" fmla="*/ 418 w 1619"/>
                <a:gd name="T83" fmla="*/ 150 h 440"/>
                <a:gd name="T84" fmla="*/ 110 w 1619"/>
                <a:gd name="T85" fmla="*/ 355 h 440"/>
                <a:gd name="T86" fmla="*/ 149 w 1619"/>
                <a:gd name="T87" fmla="*/ 150 h 440"/>
                <a:gd name="T88" fmla="*/ 1136 w 1619"/>
                <a:gd name="T89" fmla="*/ 17 h 440"/>
                <a:gd name="T90" fmla="*/ 1619 w 1619"/>
                <a:gd name="T91" fmla="*/ 0 h 440"/>
                <a:gd name="T92" fmla="*/ 1039 w 1619"/>
                <a:gd name="T93" fmla="*/ 58 h 440"/>
                <a:gd name="T94" fmla="*/ 404 w 1619"/>
                <a:gd name="T95" fmla="*/ 85 h 440"/>
                <a:gd name="T96" fmla="*/ 140 w 1619"/>
                <a:gd name="T97" fmla="*/ 58 h 440"/>
                <a:gd name="T98" fmla="*/ 100 w 1619"/>
                <a:gd name="T99" fmla="*/ 103 h 440"/>
                <a:gd name="T100" fmla="*/ 76 w 1619"/>
                <a:gd name="T101" fmla="*/ 150 h 440"/>
                <a:gd name="T102" fmla="*/ 39 w 1619"/>
                <a:gd name="T103" fmla="*/ 396 h 440"/>
                <a:gd name="T104" fmla="*/ 1619 w 1619"/>
                <a:gd name="T105" fmla="*/ 440 h 440"/>
                <a:gd name="T106" fmla="*/ 1196 w 1619"/>
                <a:gd name="T107" fmla="*/ 367 h 440"/>
                <a:gd name="T108" fmla="*/ 1570 w 1619"/>
                <a:gd name="T109" fmla="*/ 138 h 440"/>
                <a:gd name="T110" fmla="*/ 1570 w 1619"/>
                <a:gd name="T111" fmla="*/ 118 h 440"/>
                <a:gd name="T112" fmla="*/ 1619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1186" y="408"/>
                  </a:moveTo>
                  <a:lnTo>
                    <a:pt x="1186" y="430"/>
                  </a:lnTo>
                  <a:lnTo>
                    <a:pt x="1093" y="430"/>
                  </a:lnTo>
                  <a:lnTo>
                    <a:pt x="1093" y="408"/>
                  </a:lnTo>
                  <a:lnTo>
                    <a:pt x="1186" y="408"/>
                  </a:lnTo>
                  <a:lnTo>
                    <a:pt x="1186" y="408"/>
                  </a:lnTo>
                  <a:close/>
                  <a:moveTo>
                    <a:pt x="1083" y="366"/>
                  </a:moveTo>
                  <a:lnTo>
                    <a:pt x="1083" y="388"/>
                  </a:lnTo>
                  <a:lnTo>
                    <a:pt x="49" y="388"/>
                  </a:lnTo>
                  <a:lnTo>
                    <a:pt x="49" y="366"/>
                  </a:lnTo>
                  <a:lnTo>
                    <a:pt x="1083" y="366"/>
                  </a:lnTo>
                  <a:lnTo>
                    <a:pt x="1083" y="366"/>
                  </a:lnTo>
                  <a:close/>
                  <a:moveTo>
                    <a:pt x="1083" y="116"/>
                  </a:moveTo>
                  <a:lnTo>
                    <a:pt x="1083" y="140"/>
                  </a:lnTo>
                  <a:lnTo>
                    <a:pt x="64" y="140"/>
                  </a:lnTo>
                  <a:lnTo>
                    <a:pt x="64" y="116"/>
                  </a:lnTo>
                  <a:lnTo>
                    <a:pt x="1083" y="116"/>
                  </a:lnTo>
                  <a:lnTo>
                    <a:pt x="1083" y="116"/>
                  </a:lnTo>
                  <a:close/>
                  <a:moveTo>
                    <a:pt x="1565" y="150"/>
                  </a:moveTo>
                  <a:lnTo>
                    <a:pt x="1565" y="355"/>
                  </a:lnTo>
                  <a:lnTo>
                    <a:pt x="1542" y="355"/>
                  </a:lnTo>
                  <a:lnTo>
                    <a:pt x="1542" y="150"/>
                  </a:lnTo>
                  <a:lnTo>
                    <a:pt x="1565" y="150"/>
                  </a:lnTo>
                  <a:lnTo>
                    <a:pt x="1565" y="150"/>
                  </a:lnTo>
                  <a:close/>
                  <a:moveTo>
                    <a:pt x="1496" y="150"/>
                  </a:moveTo>
                  <a:lnTo>
                    <a:pt x="1496" y="355"/>
                  </a:lnTo>
                  <a:lnTo>
                    <a:pt x="1471" y="355"/>
                  </a:lnTo>
                  <a:lnTo>
                    <a:pt x="1471" y="150"/>
                  </a:lnTo>
                  <a:lnTo>
                    <a:pt x="1496" y="150"/>
                  </a:lnTo>
                  <a:lnTo>
                    <a:pt x="1496" y="150"/>
                  </a:lnTo>
                  <a:close/>
                  <a:moveTo>
                    <a:pt x="1426" y="150"/>
                  </a:moveTo>
                  <a:lnTo>
                    <a:pt x="1426" y="355"/>
                  </a:lnTo>
                  <a:lnTo>
                    <a:pt x="1401" y="355"/>
                  </a:lnTo>
                  <a:lnTo>
                    <a:pt x="1401" y="150"/>
                  </a:lnTo>
                  <a:lnTo>
                    <a:pt x="1426" y="150"/>
                  </a:lnTo>
                  <a:lnTo>
                    <a:pt x="1426" y="150"/>
                  </a:lnTo>
                  <a:close/>
                  <a:moveTo>
                    <a:pt x="1363" y="150"/>
                  </a:moveTo>
                  <a:lnTo>
                    <a:pt x="1363" y="355"/>
                  </a:lnTo>
                  <a:lnTo>
                    <a:pt x="1337" y="355"/>
                  </a:lnTo>
                  <a:lnTo>
                    <a:pt x="1337" y="150"/>
                  </a:lnTo>
                  <a:lnTo>
                    <a:pt x="1363" y="150"/>
                  </a:lnTo>
                  <a:lnTo>
                    <a:pt x="1363" y="150"/>
                  </a:lnTo>
                  <a:close/>
                  <a:moveTo>
                    <a:pt x="1287" y="150"/>
                  </a:moveTo>
                  <a:lnTo>
                    <a:pt x="1287" y="355"/>
                  </a:lnTo>
                  <a:lnTo>
                    <a:pt x="1262" y="355"/>
                  </a:lnTo>
                  <a:lnTo>
                    <a:pt x="1262" y="150"/>
                  </a:lnTo>
                  <a:lnTo>
                    <a:pt x="1287" y="150"/>
                  </a:lnTo>
                  <a:lnTo>
                    <a:pt x="1287" y="150"/>
                  </a:lnTo>
                  <a:close/>
                  <a:moveTo>
                    <a:pt x="1228" y="150"/>
                  </a:moveTo>
                  <a:lnTo>
                    <a:pt x="1228" y="355"/>
                  </a:lnTo>
                  <a:lnTo>
                    <a:pt x="1205" y="355"/>
                  </a:lnTo>
                  <a:lnTo>
                    <a:pt x="1205" y="150"/>
                  </a:lnTo>
                  <a:lnTo>
                    <a:pt x="1228" y="150"/>
                  </a:lnTo>
                  <a:lnTo>
                    <a:pt x="1228" y="150"/>
                  </a:lnTo>
                  <a:close/>
                  <a:moveTo>
                    <a:pt x="1189" y="150"/>
                  </a:moveTo>
                  <a:lnTo>
                    <a:pt x="1189" y="355"/>
                  </a:lnTo>
                  <a:lnTo>
                    <a:pt x="1094" y="355"/>
                  </a:lnTo>
                  <a:lnTo>
                    <a:pt x="1094" y="150"/>
                  </a:lnTo>
                  <a:lnTo>
                    <a:pt x="1189" y="150"/>
                  </a:lnTo>
                  <a:lnTo>
                    <a:pt x="1189" y="150"/>
                  </a:lnTo>
                  <a:close/>
                  <a:moveTo>
                    <a:pt x="1081" y="150"/>
                  </a:moveTo>
                  <a:lnTo>
                    <a:pt x="1081" y="355"/>
                  </a:lnTo>
                  <a:lnTo>
                    <a:pt x="1058" y="355"/>
                  </a:lnTo>
                  <a:lnTo>
                    <a:pt x="1058" y="150"/>
                  </a:lnTo>
                  <a:lnTo>
                    <a:pt x="1081" y="150"/>
                  </a:lnTo>
                  <a:lnTo>
                    <a:pt x="1081" y="150"/>
                  </a:lnTo>
                  <a:close/>
                  <a:moveTo>
                    <a:pt x="1022" y="150"/>
                  </a:moveTo>
                  <a:lnTo>
                    <a:pt x="1022" y="355"/>
                  </a:lnTo>
                  <a:lnTo>
                    <a:pt x="993" y="355"/>
                  </a:lnTo>
                  <a:lnTo>
                    <a:pt x="993" y="150"/>
                  </a:lnTo>
                  <a:lnTo>
                    <a:pt x="1022" y="150"/>
                  </a:lnTo>
                  <a:lnTo>
                    <a:pt x="1022" y="150"/>
                  </a:lnTo>
                  <a:close/>
                  <a:moveTo>
                    <a:pt x="948" y="150"/>
                  </a:moveTo>
                  <a:lnTo>
                    <a:pt x="948" y="355"/>
                  </a:lnTo>
                  <a:lnTo>
                    <a:pt x="922" y="355"/>
                  </a:lnTo>
                  <a:lnTo>
                    <a:pt x="922" y="150"/>
                  </a:lnTo>
                  <a:lnTo>
                    <a:pt x="948" y="150"/>
                  </a:lnTo>
                  <a:lnTo>
                    <a:pt x="948" y="150"/>
                  </a:lnTo>
                  <a:close/>
                  <a:moveTo>
                    <a:pt x="881" y="150"/>
                  </a:moveTo>
                  <a:lnTo>
                    <a:pt x="881" y="355"/>
                  </a:lnTo>
                  <a:lnTo>
                    <a:pt x="857" y="355"/>
                  </a:lnTo>
                  <a:lnTo>
                    <a:pt x="857" y="150"/>
                  </a:lnTo>
                  <a:lnTo>
                    <a:pt x="881" y="150"/>
                  </a:lnTo>
                  <a:lnTo>
                    <a:pt x="881" y="150"/>
                  </a:lnTo>
                  <a:close/>
                  <a:moveTo>
                    <a:pt x="820" y="150"/>
                  </a:moveTo>
                  <a:lnTo>
                    <a:pt x="820" y="355"/>
                  </a:lnTo>
                  <a:lnTo>
                    <a:pt x="795" y="355"/>
                  </a:lnTo>
                  <a:lnTo>
                    <a:pt x="795" y="150"/>
                  </a:lnTo>
                  <a:lnTo>
                    <a:pt x="820" y="150"/>
                  </a:lnTo>
                  <a:lnTo>
                    <a:pt x="820" y="150"/>
                  </a:lnTo>
                  <a:close/>
                  <a:moveTo>
                    <a:pt x="757" y="150"/>
                  </a:moveTo>
                  <a:lnTo>
                    <a:pt x="757" y="355"/>
                  </a:lnTo>
                  <a:lnTo>
                    <a:pt x="727" y="355"/>
                  </a:lnTo>
                  <a:lnTo>
                    <a:pt x="727" y="150"/>
                  </a:lnTo>
                  <a:lnTo>
                    <a:pt x="757" y="150"/>
                  </a:lnTo>
                  <a:lnTo>
                    <a:pt x="757" y="150"/>
                  </a:lnTo>
                  <a:close/>
                  <a:moveTo>
                    <a:pt x="682" y="150"/>
                  </a:moveTo>
                  <a:lnTo>
                    <a:pt x="682" y="355"/>
                  </a:lnTo>
                  <a:lnTo>
                    <a:pt x="654" y="355"/>
                  </a:lnTo>
                  <a:lnTo>
                    <a:pt x="654" y="150"/>
                  </a:lnTo>
                  <a:lnTo>
                    <a:pt x="682" y="150"/>
                  </a:lnTo>
                  <a:lnTo>
                    <a:pt x="682" y="150"/>
                  </a:lnTo>
                  <a:close/>
                  <a:moveTo>
                    <a:pt x="618" y="150"/>
                  </a:moveTo>
                  <a:lnTo>
                    <a:pt x="618" y="355"/>
                  </a:lnTo>
                  <a:lnTo>
                    <a:pt x="590" y="355"/>
                  </a:lnTo>
                  <a:lnTo>
                    <a:pt x="590" y="150"/>
                  </a:lnTo>
                  <a:lnTo>
                    <a:pt x="618" y="150"/>
                  </a:lnTo>
                  <a:lnTo>
                    <a:pt x="618" y="150"/>
                  </a:lnTo>
                  <a:close/>
                  <a:moveTo>
                    <a:pt x="548" y="150"/>
                  </a:moveTo>
                  <a:lnTo>
                    <a:pt x="548" y="355"/>
                  </a:lnTo>
                  <a:lnTo>
                    <a:pt x="523" y="355"/>
                  </a:lnTo>
                  <a:lnTo>
                    <a:pt x="523" y="150"/>
                  </a:lnTo>
                  <a:lnTo>
                    <a:pt x="548" y="150"/>
                  </a:lnTo>
                  <a:lnTo>
                    <a:pt x="548" y="150"/>
                  </a:lnTo>
                  <a:close/>
                  <a:moveTo>
                    <a:pt x="484" y="150"/>
                  </a:moveTo>
                  <a:lnTo>
                    <a:pt x="484" y="355"/>
                  </a:lnTo>
                  <a:lnTo>
                    <a:pt x="461" y="355"/>
                  </a:lnTo>
                  <a:lnTo>
                    <a:pt x="461" y="150"/>
                  </a:lnTo>
                  <a:lnTo>
                    <a:pt x="484" y="150"/>
                  </a:lnTo>
                  <a:lnTo>
                    <a:pt x="484" y="150"/>
                  </a:lnTo>
                  <a:close/>
                  <a:moveTo>
                    <a:pt x="418" y="150"/>
                  </a:moveTo>
                  <a:lnTo>
                    <a:pt x="418" y="355"/>
                  </a:lnTo>
                  <a:lnTo>
                    <a:pt x="396" y="355"/>
                  </a:lnTo>
                  <a:lnTo>
                    <a:pt x="396" y="150"/>
                  </a:lnTo>
                  <a:lnTo>
                    <a:pt x="418" y="150"/>
                  </a:lnTo>
                  <a:lnTo>
                    <a:pt x="418" y="150"/>
                  </a:lnTo>
                  <a:close/>
                  <a:moveTo>
                    <a:pt x="149" y="150"/>
                  </a:moveTo>
                  <a:lnTo>
                    <a:pt x="149" y="355"/>
                  </a:lnTo>
                  <a:lnTo>
                    <a:pt x="110" y="355"/>
                  </a:lnTo>
                  <a:lnTo>
                    <a:pt x="110" y="150"/>
                  </a:lnTo>
                  <a:lnTo>
                    <a:pt x="149" y="150"/>
                  </a:lnTo>
                  <a:lnTo>
                    <a:pt x="149" y="150"/>
                  </a:lnTo>
                  <a:close/>
                  <a:moveTo>
                    <a:pt x="1610" y="51"/>
                  </a:moveTo>
                  <a:lnTo>
                    <a:pt x="1136" y="51"/>
                  </a:lnTo>
                  <a:lnTo>
                    <a:pt x="1136" y="17"/>
                  </a:lnTo>
                  <a:lnTo>
                    <a:pt x="1610" y="17"/>
                  </a:lnTo>
                  <a:lnTo>
                    <a:pt x="1619" y="17"/>
                  </a:lnTo>
                  <a:lnTo>
                    <a:pt x="1619" y="0"/>
                  </a:lnTo>
                  <a:lnTo>
                    <a:pt x="1119" y="0"/>
                  </a:lnTo>
                  <a:lnTo>
                    <a:pt x="1119" y="58"/>
                  </a:lnTo>
                  <a:lnTo>
                    <a:pt x="1039" y="58"/>
                  </a:lnTo>
                  <a:lnTo>
                    <a:pt x="1039" y="101"/>
                  </a:lnTo>
                  <a:lnTo>
                    <a:pt x="404" y="101"/>
                  </a:lnTo>
                  <a:lnTo>
                    <a:pt x="404" y="85"/>
                  </a:lnTo>
                  <a:lnTo>
                    <a:pt x="366" y="85"/>
                  </a:lnTo>
                  <a:lnTo>
                    <a:pt x="366" y="58"/>
                  </a:lnTo>
                  <a:lnTo>
                    <a:pt x="140" y="58"/>
                  </a:lnTo>
                  <a:lnTo>
                    <a:pt x="140" y="84"/>
                  </a:lnTo>
                  <a:lnTo>
                    <a:pt x="100" y="84"/>
                  </a:lnTo>
                  <a:lnTo>
                    <a:pt x="100" y="103"/>
                  </a:lnTo>
                  <a:lnTo>
                    <a:pt x="39" y="103"/>
                  </a:lnTo>
                  <a:lnTo>
                    <a:pt x="39" y="150"/>
                  </a:lnTo>
                  <a:lnTo>
                    <a:pt x="76" y="150"/>
                  </a:lnTo>
                  <a:lnTo>
                    <a:pt x="76" y="355"/>
                  </a:lnTo>
                  <a:lnTo>
                    <a:pt x="39" y="355"/>
                  </a:lnTo>
                  <a:lnTo>
                    <a:pt x="39" y="396"/>
                  </a:lnTo>
                  <a:lnTo>
                    <a:pt x="0" y="396"/>
                  </a:lnTo>
                  <a:lnTo>
                    <a:pt x="0" y="440"/>
                  </a:lnTo>
                  <a:lnTo>
                    <a:pt x="1619" y="440"/>
                  </a:lnTo>
                  <a:lnTo>
                    <a:pt x="1619" y="388"/>
                  </a:lnTo>
                  <a:lnTo>
                    <a:pt x="1196" y="388"/>
                  </a:lnTo>
                  <a:lnTo>
                    <a:pt x="1196" y="367"/>
                  </a:lnTo>
                  <a:lnTo>
                    <a:pt x="1619" y="367"/>
                  </a:lnTo>
                  <a:lnTo>
                    <a:pt x="1619" y="138"/>
                  </a:lnTo>
                  <a:lnTo>
                    <a:pt x="1570" y="138"/>
                  </a:lnTo>
                  <a:lnTo>
                    <a:pt x="1196" y="138"/>
                  </a:lnTo>
                  <a:lnTo>
                    <a:pt x="1196" y="118"/>
                  </a:lnTo>
                  <a:lnTo>
                    <a:pt x="1570" y="118"/>
                  </a:lnTo>
                  <a:lnTo>
                    <a:pt x="1591" y="118"/>
                  </a:lnTo>
                  <a:lnTo>
                    <a:pt x="1619" y="118"/>
                  </a:lnTo>
                  <a:lnTo>
                    <a:pt x="1619" y="51"/>
                  </a:lnTo>
                  <a:lnTo>
                    <a:pt x="1610" y="51"/>
                  </a:lnTo>
                  <a:lnTo>
                    <a:pt x="1610"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5" name="Oval 7"/>
            <p:cNvSpPr>
              <a:spLocks noChangeArrowheads="1"/>
            </p:cNvSpPr>
            <p:nvPr/>
          </p:nvSpPr>
          <p:spPr bwMode="auto">
            <a:xfrm>
              <a:off x="2595" y="2058"/>
              <a:ext cx="55" cy="56"/>
            </a:xfrm>
            <a:prstGeom prst="ellipse">
              <a:avLst/>
            </a:prstGeom>
            <a:solidFill>
              <a:schemeClr val="bg1"/>
            </a:solidFill>
            <a:ln w="23813" cap="flat">
              <a:solidFill>
                <a:srgbClr val="C00000"/>
              </a:solidFill>
              <a:prstDash val="solid"/>
              <a:miter lim="800000"/>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18" name="Group 10"/>
          <p:cNvGrpSpPr>
            <a:grpSpLocks noChangeAspect="1"/>
          </p:cNvGrpSpPr>
          <p:nvPr/>
        </p:nvGrpSpPr>
        <p:grpSpPr bwMode="auto">
          <a:xfrm>
            <a:off x="6771395" y="1627700"/>
            <a:ext cx="326928" cy="302397"/>
            <a:chOff x="3473" y="1821"/>
            <a:chExt cx="733" cy="678"/>
          </a:xfrm>
        </p:grpSpPr>
        <p:sp>
          <p:nvSpPr>
            <p:cNvPr id="23" name="Freeform 11"/>
            <p:cNvSpPr/>
            <p:nvPr/>
          </p:nvSpPr>
          <p:spPr bwMode="auto">
            <a:xfrm>
              <a:off x="3473" y="1914"/>
              <a:ext cx="733" cy="585"/>
            </a:xfrm>
            <a:custGeom>
              <a:avLst/>
              <a:gdLst>
                <a:gd name="T0" fmla="*/ 502 w 538"/>
                <a:gd name="T1" fmla="*/ 431 h 431"/>
                <a:gd name="T2" fmla="*/ 36 w 538"/>
                <a:gd name="T3" fmla="*/ 431 h 431"/>
                <a:gd name="T4" fmla="*/ 0 w 538"/>
                <a:gd name="T5" fmla="*/ 395 h 431"/>
                <a:gd name="T6" fmla="*/ 0 w 538"/>
                <a:gd name="T7" fmla="*/ 36 h 431"/>
                <a:gd name="T8" fmla="*/ 36 w 538"/>
                <a:gd name="T9" fmla="*/ 0 h 431"/>
                <a:gd name="T10" fmla="*/ 125 w 538"/>
                <a:gd name="T11" fmla="*/ 0 h 431"/>
                <a:gd name="T12" fmla="*/ 125 w 538"/>
                <a:gd name="T13" fmla="*/ 36 h 431"/>
                <a:gd name="T14" fmla="*/ 36 w 538"/>
                <a:gd name="T15" fmla="*/ 36 h 431"/>
                <a:gd name="T16" fmla="*/ 36 w 538"/>
                <a:gd name="T17" fmla="*/ 395 h 431"/>
                <a:gd name="T18" fmla="*/ 502 w 538"/>
                <a:gd name="T19" fmla="*/ 395 h 431"/>
                <a:gd name="T20" fmla="*/ 502 w 538"/>
                <a:gd name="T21" fmla="*/ 36 h 431"/>
                <a:gd name="T22" fmla="*/ 412 w 538"/>
                <a:gd name="T23" fmla="*/ 36 h 431"/>
                <a:gd name="T24" fmla="*/ 412 w 538"/>
                <a:gd name="T25" fmla="*/ 0 h 431"/>
                <a:gd name="T26" fmla="*/ 502 w 538"/>
                <a:gd name="T27" fmla="*/ 0 h 431"/>
                <a:gd name="T28" fmla="*/ 538 w 538"/>
                <a:gd name="T29" fmla="*/ 36 h 431"/>
                <a:gd name="T30" fmla="*/ 538 w 538"/>
                <a:gd name="T31" fmla="*/ 395 h 431"/>
                <a:gd name="T32" fmla="*/ 502 w 538"/>
                <a:gd name="T33"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8" h="431">
                  <a:moveTo>
                    <a:pt x="502" y="431"/>
                  </a:moveTo>
                  <a:cubicBezTo>
                    <a:pt x="36" y="431"/>
                    <a:pt x="36" y="431"/>
                    <a:pt x="36" y="431"/>
                  </a:cubicBezTo>
                  <a:cubicBezTo>
                    <a:pt x="16" y="431"/>
                    <a:pt x="0" y="415"/>
                    <a:pt x="0" y="395"/>
                  </a:cubicBezTo>
                  <a:cubicBezTo>
                    <a:pt x="0" y="36"/>
                    <a:pt x="0" y="36"/>
                    <a:pt x="0" y="36"/>
                  </a:cubicBezTo>
                  <a:cubicBezTo>
                    <a:pt x="0" y="17"/>
                    <a:pt x="16" y="0"/>
                    <a:pt x="36" y="0"/>
                  </a:cubicBezTo>
                  <a:cubicBezTo>
                    <a:pt x="125" y="0"/>
                    <a:pt x="125" y="0"/>
                    <a:pt x="125" y="0"/>
                  </a:cubicBezTo>
                  <a:cubicBezTo>
                    <a:pt x="125" y="36"/>
                    <a:pt x="125" y="36"/>
                    <a:pt x="125" y="36"/>
                  </a:cubicBezTo>
                  <a:cubicBezTo>
                    <a:pt x="36" y="36"/>
                    <a:pt x="36" y="36"/>
                    <a:pt x="36" y="36"/>
                  </a:cubicBezTo>
                  <a:cubicBezTo>
                    <a:pt x="36" y="395"/>
                    <a:pt x="36" y="395"/>
                    <a:pt x="36" y="395"/>
                  </a:cubicBezTo>
                  <a:cubicBezTo>
                    <a:pt x="502" y="395"/>
                    <a:pt x="502" y="395"/>
                    <a:pt x="502" y="395"/>
                  </a:cubicBezTo>
                  <a:cubicBezTo>
                    <a:pt x="502" y="36"/>
                    <a:pt x="502" y="36"/>
                    <a:pt x="502" y="36"/>
                  </a:cubicBezTo>
                  <a:cubicBezTo>
                    <a:pt x="412" y="36"/>
                    <a:pt x="412" y="36"/>
                    <a:pt x="412" y="36"/>
                  </a:cubicBezTo>
                  <a:cubicBezTo>
                    <a:pt x="412" y="0"/>
                    <a:pt x="412" y="0"/>
                    <a:pt x="412" y="0"/>
                  </a:cubicBezTo>
                  <a:cubicBezTo>
                    <a:pt x="502" y="0"/>
                    <a:pt x="502" y="0"/>
                    <a:pt x="502" y="0"/>
                  </a:cubicBezTo>
                  <a:cubicBezTo>
                    <a:pt x="522" y="0"/>
                    <a:pt x="538" y="17"/>
                    <a:pt x="538" y="36"/>
                  </a:cubicBezTo>
                  <a:cubicBezTo>
                    <a:pt x="538" y="395"/>
                    <a:pt x="538" y="395"/>
                    <a:pt x="538" y="395"/>
                  </a:cubicBezTo>
                  <a:cubicBezTo>
                    <a:pt x="538" y="415"/>
                    <a:pt x="522" y="431"/>
                    <a:pt x="502" y="431"/>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4" name="Rectangle 12"/>
            <p:cNvSpPr>
              <a:spLocks noChangeArrowheads="1"/>
            </p:cNvSpPr>
            <p:nvPr/>
          </p:nvSpPr>
          <p:spPr bwMode="auto">
            <a:xfrm>
              <a:off x="3741" y="1914"/>
              <a:ext cx="196" cy="4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5" name="Freeform 13"/>
            <p:cNvSpPr/>
            <p:nvPr/>
          </p:nvSpPr>
          <p:spPr bwMode="auto">
            <a:xfrm>
              <a:off x="3668" y="1821"/>
              <a:ext cx="49" cy="191"/>
            </a:xfrm>
            <a:custGeom>
              <a:avLst/>
              <a:gdLst>
                <a:gd name="T0" fmla="*/ 18 w 36"/>
                <a:gd name="T1" fmla="*/ 0 h 141"/>
                <a:gd name="T2" fmla="*/ 0 w 36"/>
                <a:gd name="T3" fmla="*/ 17 h 141"/>
                <a:gd name="T4" fmla="*/ 0 w 36"/>
                <a:gd name="T5" fmla="*/ 123 h 141"/>
                <a:gd name="T6" fmla="*/ 18 w 36"/>
                <a:gd name="T7" fmla="*/ 141 h 141"/>
                <a:gd name="T8" fmla="*/ 36 w 36"/>
                <a:gd name="T9" fmla="*/ 123 h 141"/>
                <a:gd name="T10" fmla="*/ 36 w 36"/>
                <a:gd name="T11" fmla="*/ 17 h 141"/>
                <a:gd name="T12" fmla="*/ 18 w 36"/>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36" h="141">
                  <a:moveTo>
                    <a:pt x="18" y="0"/>
                  </a:moveTo>
                  <a:cubicBezTo>
                    <a:pt x="7" y="0"/>
                    <a:pt x="0" y="7"/>
                    <a:pt x="0" y="17"/>
                  </a:cubicBezTo>
                  <a:cubicBezTo>
                    <a:pt x="0" y="123"/>
                    <a:pt x="0" y="123"/>
                    <a:pt x="0" y="123"/>
                  </a:cubicBezTo>
                  <a:cubicBezTo>
                    <a:pt x="0" y="134"/>
                    <a:pt x="7" y="141"/>
                    <a:pt x="18" y="141"/>
                  </a:cubicBezTo>
                  <a:cubicBezTo>
                    <a:pt x="29" y="141"/>
                    <a:pt x="36" y="134"/>
                    <a:pt x="36" y="123"/>
                  </a:cubicBezTo>
                  <a:cubicBezTo>
                    <a:pt x="36" y="17"/>
                    <a:pt x="36" y="17"/>
                    <a:pt x="36" y="17"/>
                  </a:cubicBezTo>
                  <a:cubicBezTo>
                    <a:pt x="36" y="7"/>
                    <a:pt x="29" y="0"/>
                    <a:pt x="18" y="0"/>
                  </a:cubicBezTo>
                </a:path>
              </a:pathLst>
            </a:custGeom>
            <a:solidFill>
              <a:srgbClr val="C00000"/>
            </a:solidFill>
            <a:ln w="9525">
              <a:noFill/>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6" name="Freeform 14"/>
            <p:cNvSpPr/>
            <p:nvPr/>
          </p:nvSpPr>
          <p:spPr bwMode="auto">
            <a:xfrm>
              <a:off x="3962" y="1821"/>
              <a:ext cx="48" cy="191"/>
            </a:xfrm>
            <a:custGeom>
              <a:avLst/>
              <a:gdLst>
                <a:gd name="T0" fmla="*/ 18 w 35"/>
                <a:gd name="T1" fmla="*/ 0 h 141"/>
                <a:gd name="T2" fmla="*/ 0 w 35"/>
                <a:gd name="T3" fmla="*/ 17 h 141"/>
                <a:gd name="T4" fmla="*/ 0 w 35"/>
                <a:gd name="T5" fmla="*/ 123 h 141"/>
                <a:gd name="T6" fmla="*/ 18 w 35"/>
                <a:gd name="T7" fmla="*/ 141 h 141"/>
                <a:gd name="T8" fmla="*/ 35 w 35"/>
                <a:gd name="T9" fmla="*/ 123 h 141"/>
                <a:gd name="T10" fmla="*/ 35 w 35"/>
                <a:gd name="T11" fmla="*/ 17 h 141"/>
                <a:gd name="T12" fmla="*/ 18 w 35"/>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35" h="141">
                  <a:moveTo>
                    <a:pt x="18" y="0"/>
                  </a:moveTo>
                  <a:cubicBezTo>
                    <a:pt x="7" y="0"/>
                    <a:pt x="0" y="7"/>
                    <a:pt x="0" y="17"/>
                  </a:cubicBezTo>
                  <a:cubicBezTo>
                    <a:pt x="0" y="123"/>
                    <a:pt x="0" y="123"/>
                    <a:pt x="0" y="123"/>
                  </a:cubicBezTo>
                  <a:cubicBezTo>
                    <a:pt x="0" y="134"/>
                    <a:pt x="7" y="141"/>
                    <a:pt x="18" y="141"/>
                  </a:cubicBezTo>
                  <a:cubicBezTo>
                    <a:pt x="28" y="141"/>
                    <a:pt x="35" y="134"/>
                    <a:pt x="35" y="123"/>
                  </a:cubicBezTo>
                  <a:cubicBezTo>
                    <a:pt x="35" y="17"/>
                    <a:pt x="35" y="17"/>
                    <a:pt x="35" y="17"/>
                  </a:cubicBezTo>
                  <a:cubicBezTo>
                    <a:pt x="35" y="7"/>
                    <a:pt x="28" y="0"/>
                    <a:pt x="18"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7" name="Rectangle 15"/>
            <p:cNvSpPr>
              <a:spLocks noChangeArrowheads="1"/>
            </p:cNvSpPr>
            <p:nvPr/>
          </p:nvSpPr>
          <p:spPr bwMode="auto">
            <a:xfrm>
              <a:off x="3473" y="2085"/>
              <a:ext cx="733" cy="4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8" name="Freeform 16"/>
            <p:cNvSpPr/>
            <p:nvPr/>
          </p:nvSpPr>
          <p:spPr bwMode="auto">
            <a:xfrm>
              <a:off x="3692" y="2187"/>
              <a:ext cx="296" cy="208"/>
            </a:xfrm>
            <a:custGeom>
              <a:avLst/>
              <a:gdLst>
                <a:gd name="T0" fmla="*/ 183 w 217"/>
                <a:gd name="T1" fmla="*/ 8 h 153"/>
                <a:gd name="T2" fmla="*/ 95 w 217"/>
                <a:gd name="T3" fmla="*/ 96 h 153"/>
                <a:gd name="T4" fmla="*/ 70 w 217"/>
                <a:gd name="T5" fmla="*/ 96 h 153"/>
                <a:gd name="T6" fmla="*/ 32 w 217"/>
                <a:gd name="T7" fmla="*/ 58 h 153"/>
                <a:gd name="T8" fmla="*/ 7 w 217"/>
                <a:gd name="T9" fmla="*/ 58 h 153"/>
                <a:gd name="T10" fmla="*/ 7 w 217"/>
                <a:gd name="T11" fmla="*/ 83 h 153"/>
                <a:gd name="T12" fmla="*/ 58 w 217"/>
                <a:gd name="T13" fmla="*/ 133 h 153"/>
                <a:gd name="T14" fmla="*/ 70 w 217"/>
                <a:gd name="T15" fmla="*/ 146 h 153"/>
                <a:gd name="T16" fmla="*/ 95 w 217"/>
                <a:gd name="T17" fmla="*/ 146 h 153"/>
                <a:gd name="T18" fmla="*/ 210 w 217"/>
                <a:gd name="T19" fmla="*/ 31 h 153"/>
                <a:gd name="T20" fmla="*/ 210 w 217"/>
                <a:gd name="T21" fmla="*/ 6 h 153"/>
                <a:gd name="T22" fmla="*/ 183 w 217"/>
                <a:gd name="T23"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53">
                  <a:moveTo>
                    <a:pt x="183" y="8"/>
                  </a:moveTo>
                  <a:cubicBezTo>
                    <a:pt x="95" y="96"/>
                    <a:pt x="95" y="96"/>
                    <a:pt x="95" y="96"/>
                  </a:cubicBezTo>
                  <a:cubicBezTo>
                    <a:pt x="88" y="103"/>
                    <a:pt x="77" y="103"/>
                    <a:pt x="70" y="96"/>
                  </a:cubicBezTo>
                  <a:cubicBezTo>
                    <a:pt x="32" y="58"/>
                    <a:pt x="32" y="58"/>
                    <a:pt x="32" y="58"/>
                  </a:cubicBezTo>
                  <a:cubicBezTo>
                    <a:pt x="25" y="51"/>
                    <a:pt x="15" y="51"/>
                    <a:pt x="7" y="58"/>
                  </a:cubicBezTo>
                  <a:cubicBezTo>
                    <a:pt x="0" y="65"/>
                    <a:pt x="0" y="76"/>
                    <a:pt x="7" y="83"/>
                  </a:cubicBezTo>
                  <a:cubicBezTo>
                    <a:pt x="58" y="133"/>
                    <a:pt x="58" y="133"/>
                    <a:pt x="58" y="133"/>
                  </a:cubicBezTo>
                  <a:cubicBezTo>
                    <a:pt x="70" y="146"/>
                    <a:pt x="70" y="146"/>
                    <a:pt x="70" y="146"/>
                  </a:cubicBezTo>
                  <a:cubicBezTo>
                    <a:pt x="77" y="153"/>
                    <a:pt x="88" y="153"/>
                    <a:pt x="95" y="146"/>
                  </a:cubicBezTo>
                  <a:cubicBezTo>
                    <a:pt x="210" y="31"/>
                    <a:pt x="210" y="31"/>
                    <a:pt x="210" y="31"/>
                  </a:cubicBezTo>
                  <a:cubicBezTo>
                    <a:pt x="217" y="24"/>
                    <a:pt x="217" y="13"/>
                    <a:pt x="210" y="6"/>
                  </a:cubicBezTo>
                  <a:cubicBezTo>
                    <a:pt x="203" y="0"/>
                    <a:pt x="190" y="0"/>
                    <a:pt x="183" y="8"/>
                  </a:cubicBezTo>
                </a:path>
              </a:pathLst>
            </a:custGeom>
            <a:solidFill>
              <a:srgbClr val="E84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9" name="Group 19"/>
          <p:cNvGrpSpPr>
            <a:grpSpLocks noChangeAspect="1"/>
          </p:cNvGrpSpPr>
          <p:nvPr/>
        </p:nvGrpSpPr>
        <p:grpSpPr bwMode="auto">
          <a:xfrm>
            <a:off x="6788717" y="2131255"/>
            <a:ext cx="291837" cy="418723"/>
            <a:chOff x="3610" y="1830"/>
            <a:chExt cx="460" cy="660"/>
          </a:xfrm>
        </p:grpSpPr>
        <p:sp>
          <p:nvSpPr>
            <p:cNvPr id="30" name="AutoShape 18"/>
            <p:cNvSpPr>
              <a:spLocks noChangeAspect="1" noChangeArrowheads="1" noTextEdit="1"/>
            </p:cNvSpPr>
            <p:nvPr/>
          </p:nvSpPr>
          <p:spPr bwMode="auto">
            <a:xfrm>
              <a:off x="3610" y="1830"/>
              <a:ext cx="46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1" name="Freeform 20"/>
            <p:cNvSpPr>
              <a:spLocks noEditPoints="1"/>
            </p:cNvSpPr>
            <p:nvPr/>
          </p:nvSpPr>
          <p:spPr bwMode="auto">
            <a:xfrm>
              <a:off x="3609" y="1829"/>
              <a:ext cx="461" cy="662"/>
            </a:xfrm>
            <a:custGeom>
              <a:avLst/>
              <a:gdLst>
                <a:gd name="T0" fmla="*/ 168 w 337"/>
                <a:gd name="T1" fmla="*/ 0 h 488"/>
                <a:gd name="T2" fmla="*/ 0 w 337"/>
                <a:gd name="T3" fmla="*/ 165 h 488"/>
                <a:gd name="T4" fmla="*/ 168 w 337"/>
                <a:gd name="T5" fmla="*/ 488 h 488"/>
                <a:gd name="T6" fmla="*/ 337 w 337"/>
                <a:gd name="T7" fmla="*/ 165 h 488"/>
                <a:gd name="T8" fmla="*/ 168 w 337"/>
                <a:gd name="T9" fmla="*/ 0 h 488"/>
                <a:gd name="T10" fmla="*/ 168 w 337"/>
                <a:gd name="T11" fmla="*/ 259 h 488"/>
                <a:gd name="T12" fmla="*/ 74 w 337"/>
                <a:gd name="T13" fmla="*/ 166 h 488"/>
                <a:gd name="T14" fmla="*/ 168 w 337"/>
                <a:gd name="T15" fmla="*/ 73 h 488"/>
                <a:gd name="T16" fmla="*/ 263 w 337"/>
                <a:gd name="T17" fmla="*/ 166 h 488"/>
                <a:gd name="T18" fmla="*/ 168 w 337"/>
                <a:gd name="T19" fmla="*/ 25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488">
                  <a:moveTo>
                    <a:pt x="168" y="0"/>
                  </a:moveTo>
                  <a:cubicBezTo>
                    <a:pt x="75" y="0"/>
                    <a:pt x="0" y="74"/>
                    <a:pt x="0" y="165"/>
                  </a:cubicBezTo>
                  <a:cubicBezTo>
                    <a:pt x="0" y="256"/>
                    <a:pt x="112" y="377"/>
                    <a:pt x="168" y="488"/>
                  </a:cubicBezTo>
                  <a:cubicBezTo>
                    <a:pt x="227" y="377"/>
                    <a:pt x="337" y="256"/>
                    <a:pt x="337" y="165"/>
                  </a:cubicBezTo>
                  <a:cubicBezTo>
                    <a:pt x="337" y="74"/>
                    <a:pt x="262" y="0"/>
                    <a:pt x="168" y="0"/>
                  </a:cubicBezTo>
                  <a:moveTo>
                    <a:pt x="168" y="259"/>
                  </a:moveTo>
                  <a:cubicBezTo>
                    <a:pt x="116" y="259"/>
                    <a:pt x="74" y="218"/>
                    <a:pt x="74" y="166"/>
                  </a:cubicBezTo>
                  <a:cubicBezTo>
                    <a:pt x="74" y="114"/>
                    <a:pt x="116" y="73"/>
                    <a:pt x="168" y="73"/>
                  </a:cubicBezTo>
                  <a:cubicBezTo>
                    <a:pt x="221" y="73"/>
                    <a:pt x="263" y="114"/>
                    <a:pt x="263" y="166"/>
                  </a:cubicBezTo>
                  <a:cubicBezTo>
                    <a:pt x="263" y="218"/>
                    <a:pt x="221" y="259"/>
                    <a:pt x="168" y="259"/>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2" name="Oval 21"/>
            <p:cNvSpPr>
              <a:spLocks noChangeArrowheads="1"/>
            </p:cNvSpPr>
            <p:nvPr/>
          </p:nvSpPr>
          <p:spPr bwMode="auto">
            <a:xfrm>
              <a:off x="3781" y="1998"/>
              <a:ext cx="116" cy="113"/>
            </a:xfrm>
            <a:prstGeom prst="ellipse">
              <a:avLst/>
            </a:prstGeom>
            <a:solidFill>
              <a:srgbClr val="E84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33" name="Group 24"/>
          <p:cNvGrpSpPr>
            <a:grpSpLocks noChangeAspect="1"/>
          </p:cNvGrpSpPr>
          <p:nvPr/>
        </p:nvGrpSpPr>
        <p:grpSpPr bwMode="auto">
          <a:xfrm>
            <a:off x="6797700" y="2821042"/>
            <a:ext cx="270510" cy="335016"/>
            <a:chOff x="3580" y="1838"/>
            <a:chExt cx="520" cy="644"/>
          </a:xfrm>
        </p:grpSpPr>
        <p:sp>
          <p:nvSpPr>
            <p:cNvPr id="34" name="AutoShape 23"/>
            <p:cNvSpPr>
              <a:spLocks noChangeAspect="1" noChangeArrowheads="1" noTextEdit="1"/>
            </p:cNvSpPr>
            <p:nvPr/>
          </p:nvSpPr>
          <p:spPr bwMode="auto">
            <a:xfrm>
              <a:off x="3580" y="1838"/>
              <a:ext cx="520"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5" name="Freeform 25"/>
            <p:cNvSpPr/>
            <p:nvPr/>
          </p:nvSpPr>
          <p:spPr bwMode="auto">
            <a:xfrm>
              <a:off x="3658" y="1898"/>
              <a:ext cx="366" cy="526"/>
            </a:xfrm>
            <a:custGeom>
              <a:avLst/>
              <a:gdLst>
                <a:gd name="T0" fmla="*/ 149 w 268"/>
                <a:gd name="T1" fmla="*/ 194 h 387"/>
                <a:gd name="T2" fmla="*/ 260 w 268"/>
                <a:gd name="T3" fmla="*/ 0 h 387"/>
                <a:gd name="T4" fmla="*/ 8 w 268"/>
                <a:gd name="T5" fmla="*/ 0 h 387"/>
                <a:gd name="T6" fmla="*/ 119 w 268"/>
                <a:gd name="T7" fmla="*/ 194 h 387"/>
                <a:gd name="T8" fmla="*/ 8 w 268"/>
                <a:gd name="T9" fmla="*/ 387 h 387"/>
                <a:gd name="T10" fmla="*/ 260 w 268"/>
                <a:gd name="T11" fmla="*/ 387 h 387"/>
                <a:gd name="T12" fmla="*/ 149 w 268"/>
                <a:gd name="T13" fmla="*/ 194 h 387"/>
              </a:gdLst>
              <a:ahLst/>
              <a:cxnLst>
                <a:cxn ang="0">
                  <a:pos x="T0" y="T1"/>
                </a:cxn>
                <a:cxn ang="0">
                  <a:pos x="T2" y="T3"/>
                </a:cxn>
                <a:cxn ang="0">
                  <a:pos x="T4" y="T5"/>
                </a:cxn>
                <a:cxn ang="0">
                  <a:pos x="T6" y="T7"/>
                </a:cxn>
                <a:cxn ang="0">
                  <a:pos x="T8" y="T9"/>
                </a:cxn>
                <a:cxn ang="0">
                  <a:pos x="T10" y="T11"/>
                </a:cxn>
                <a:cxn ang="0">
                  <a:pos x="T12" y="T13"/>
                </a:cxn>
              </a:cxnLst>
              <a:rect l="0" t="0" r="r" b="b"/>
              <a:pathLst>
                <a:path w="268" h="387">
                  <a:moveTo>
                    <a:pt x="149" y="194"/>
                  </a:moveTo>
                  <a:cubicBezTo>
                    <a:pt x="148" y="106"/>
                    <a:pt x="268" y="66"/>
                    <a:pt x="260" y="0"/>
                  </a:cubicBezTo>
                  <a:cubicBezTo>
                    <a:pt x="8" y="0"/>
                    <a:pt x="8" y="0"/>
                    <a:pt x="8" y="0"/>
                  </a:cubicBezTo>
                  <a:cubicBezTo>
                    <a:pt x="0" y="66"/>
                    <a:pt x="121" y="106"/>
                    <a:pt x="119" y="194"/>
                  </a:cubicBezTo>
                  <a:cubicBezTo>
                    <a:pt x="121" y="281"/>
                    <a:pt x="0" y="322"/>
                    <a:pt x="8" y="387"/>
                  </a:cubicBezTo>
                  <a:cubicBezTo>
                    <a:pt x="260" y="387"/>
                    <a:pt x="260" y="387"/>
                    <a:pt x="260" y="387"/>
                  </a:cubicBezTo>
                  <a:cubicBezTo>
                    <a:pt x="268" y="322"/>
                    <a:pt x="148" y="281"/>
                    <a:pt x="149" y="1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6" name="Freeform 26"/>
            <p:cNvSpPr/>
            <p:nvPr/>
          </p:nvSpPr>
          <p:spPr bwMode="auto">
            <a:xfrm>
              <a:off x="3581" y="1839"/>
              <a:ext cx="519" cy="75"/>
            </a:xfrm>
            <a:custGeom>
              <a:avLst/>
              <a:gdLst>
                <a:gd name="T0" fmla="*/ 28 w 380"/>
                <a:gd name="T1" fmla="*/ 0 h 55"/>
                <a:gd name="T2" fmla="*/ 353 w 380"/>
                <a:gd name="T3" fmla="*/ 0 h 55"/>
                <a:gd name="T4" fmla="*/ 380 w 380"/>
                <a:gd name="T5" fmla="*/ 27 h 55"/>
                <a:gd name="T6" fmla="*/ 380 w 380"/>
                <a:gd name="T7" fmla="*/ 27 h 55"/>
                <a:gd name="T8" fmla="*/ 353 w 380"/>
                <a:gd name="T9" fmla="*/ 55 h 55"/>
                <a:gd name="T10" fmla="*/ 28 w 380"/>
                <a:gd name="T11" fmla="*/ 55 h 55"/>
                <a:gd name="T12" fmla="*/ 0 w 380"/>
                <a:gd name="T13" fmla="*/ 27 h 55"/>
                <a:gd name="T14" fmla="*/ 0 w 380"/>
                <a:gd name="T15" fmla="*/ 27 h 55"/>
                <a:gd name="T16" fmla="*/ 28 w 380"/>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55">
                  <a:moveTo>
                    <a:pt x="28" y="0"/>
                  </a:moveTo>
                  <a:cubicBezTo>
                    <a:pt x="353" y="0"/>
                    <a:pt x="353" y="0"/>
                    <a:pt x="353" y="0"/>
                  </a:cubicBezTo>
                  <a:cubicBezTo>
                    <a:pt x="368" y="0"/>
                    <a:pt x="380" y="12"/>
                    <a:pt x="380" y="27"/>
                  </a:cubicBezTo>
                  <a:cubicBezTo>
                    <a:pt x="380" y="27"/>
                    <a:pt x="380" y="27"/>
                    <a:pt x="380" y="27"/>
                  </a:cubicBezTo>
                  <a:cubicBezTo>
                    <a:pt x="380" y="43"/>
                    <a:pt x="368" y="55"/>
                    <a:pt x="353" y="55"/>
                  </a:cubicBezTo>
                  <a:cubicBezTo>
                    <a:pt x="28" y="55"/>
                    <a:pt x="28" y="55"/>
                    <a:pt x="28" y="55"/>
                  </a:cubicBezTo>
                  <a:cubicBezTo>
                    <a:pt x="13" y="55"/>
                    <a:pt x="0" y="43"/>
                    <a:pt x="0" y="27"/>
                  </a:cubicBezTo>
                  <a:cubicBezTo>
                    <a:pt x="0" y="27"/>
                    <a:pt x="0" y="27"/>
                    <a:pt x="0" y="27"/>
                  </a:cubicBezTo>
                  <a:cubicBezTo>
                    <a:pt x="0" y="12"/>
                    <a:pt x="13" y="0"/>
                    <a:pt x="28"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 name="Freeform 27"/>
            <p:cNvSpPr/>
            <p:nvPr/>
          </p:nvSpPr>
          <p:spPr bwMode="auto">
            <a:xfrm>
              <a:off x="3581" y="2410"/>
              <a:ext cx="519" cy="73"/>
            </a:xfrm>
            <a:custGeom>
              <a:avLst/>
              <a:gdLst>
                <a:gd name="T0" fmla="*/ 28 w 380"/>
                <a:gd name="T1" fmla="*/ 0 h 54"/>
                <a:gd name="T2" fmla="*/ 353 w 380"/>
                <a:gd name="T3" fmla="*/ 0 h 54"/>
                <a:gd name="T4" fmla="*/ 380 w 380"/>
                <a:gd name="T5" fmla="*/ 27 h 54"/>
                <a:gd name="T6" fmla="*/ 380 w 380"/>
                <a:gd name="T7" fmla="*/ 27 h 54"/>
                <a:gd name="T8" fmla="*/ 353 w 380"/>
                <a:gd name="T9" fmla="*/ 54 h 54"/>
                <a:gd name="T10" fmla="*/ 28 w 380"/>
                <a:gd name="T11" fmla="*/ 54 h 54"/>
                <a:gd name="T12" fmla="*/ 0 w 380"/>
                <a:gd name="T13" fmla="*/ 27 h 54"/>
                <a:gd name="T14" fmla="*/ 0 w 380"/>
                <a:gd name="T15" fmla="*/ 27 h 54"/>
                <a:gd name="T16" fmla="*/ 28 w 380"/>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54">
                  <a:moveTo>
                    <a:pt x="28" y="0"/>
                  </a:moveTo>
                  <a:cubicBezTo>
                    <a:pt x="353" y="0"/>
                    <a:pt x="353" y="0"/>
                    <a:pt x="353" y="0"/>
                  </a:cubicBezTo>
                  <a:cubicBezTo>
                    <a:pt x="368" y="0"/>
                    <a:pt x="380" y="12"/>
                    <a:pt x="380" y="27"/>
                  </a:cubicBezTo>
                  <a:cubicBezTo>
                    <a:pt x="380" y="27"/>
                    <a:pt x="380" y="27"/>
                    <a:pt x="380" y="27"/>
                  </a:cubicBezTo>
                  <a:cubicBezTo>
                    <a:pt x="380" y="42"/>
                    <a:pt x="368" y="54"/>
                    <a:pt x="353" y="54"/>
                  </a:cubicBezTo>
                  <a:cubicBezTo>
                    <a:pt x="28" y="54"/>
                    <a:pt x="28" y="54"/>
                    <a:pt x="28" y="54"/>
                  </a:cubicBezTo>
                  <a:cubicBezTo>
                    <a:pt x="13" y="54"/>
                    <a:pt x="0" y="42"/>
                    <a:pt x="0" y="27"/>
                  </a:cubicBezTo>
                  <a:cubicBezTo>
                    <a:pt x="0" y="27"/>
                    <a:pt x="0" y="27"/>
                    <a:pt x="0" y="27"/>
                  </a:cubicBezTo>
                  <a:cubicBezTo>
                    <a:pt x="0" y="12"/>
                    <a:pt x="13" y="0"/>
                    <a:pt x="28"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8" name="Freeform 28"/>
            <p:cNvSpPr>
              <a:spLocks noEditPoints="1"/>
            </p:cNvSpPr>
            <p:nvPr/>
          </p:nvSpPr>
          <p:spPr bwMode="auto">
            <a:xfrm>
              <a:off x="3625" y="1876"/>
              <a:ext cx="431" cy="569"/>
            </a:xfrm>
            <a:custGeom>
              <a:avLst/>
              <a:gdLst>
                <a:gd name="T0" fmla="*/ 189 w 316"/>
                <a:gd name="T1" fmla="*/ 210 h 419"/>
                <a:gd name="T2" fmla="*/ 298 w 316"/>
                <a:gd name="T3" fmla="*/ 0 h 419"/>
                <a:gd name="T4" fmla="*/ 158 w 316"/>
                <a:gd name="T5" fmla="*/ 0 h 419"/>
                <a:gd name="T6" fmla="*/ 158 w 316"/>
                <a:gd name="T7" fmla="*/ 16 h 419"/>
                <a:gd name="T8" fmla="*/ 284 w 316"/>
                <a:gd name="T9" fmla="*/ 16 h 419"/>
                <a:gd name="T10" fmla="*/ 173 w 316"/>
                <a:gd name="T11" fmla="*/ 210 h 419"/>
                <a:gd name="T12" fmla="*/ 284 w 316"/>
                <a:gd name="T13" fmla="*/ 403 h 419"/>
                <a:gd name="T14" fmla="*/ 158 w 316"/>
                <a:gd name="T15" fmla="*/ 403 h 419"/>
                <a:gd name="T16" fmla="*/ 158 w 316"/>
                <a:gd name="T17" fmla="*/ 419 h 419"/>
                <a:gd name="T18" fmla="*/ 298 w 316"/>
                <a:gd name="T19" fmla="*/ 419 h 419"/>
                <a:gd name="T20" fmla="*/ 189 w 316"/>
                <a:gd name="T21" fmla="*/ 210 h 419"/>
                <a:gd name="T22" fmla="*/ 158 w 316"/>
                <a:gd name="T23" fmla="*/ 0 h 419"/>
                <a:gd name="T24" fmla="*/ 19 w 316"/>
                <a:gd name="T25" fmla="*/ 0 h 419"/>
                <a:gd name="T26" fmla="*/ 127 w 316"/>
                <a:gd name="T27" fmla="*/ 210 h 419"/>
                <a:gd name="T28" fmla="*/ 19 w 316"/>
                <a:gd name="T29" fmla="*/ 419 h 419"/>
                <a:gd name="T30" fmla="*/ 158 w 316"/>
                <a:gd name="T31" fmla="*/ 419 h 419"/>
                <a:gd name="T32" fmla="*/ 158 w 316"/>
                <a:gd name="T33" fmla="*/ 403 h 419"/>
                <a:gd name="T34" fmla="*/ 32 w 316"/>
                <a:gd name="T35" fmla="*/ 403 h 419"/>
                <a:gd name="T36" fmla="*/ 143 w 316"/>
                <a:gd name="T37" fmla="*/ 210 h 419"/>
                <a:gd name="T38" fmla="*/ 32 w 316"/>
                <a:gd name="T39" fmla="*/ 16 h 419"/>
                <a:gd name="T40" fmla="*/ 158 w 316"/>
                <a:gd name="T41" fmla="*/ 16 h 419"/>
                <a:gd name="T42" fmla="*/ 158 w 316"/>
                <a:gd name="T43"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6" h="419">
                  <a:moveTo>
                    <a:pt x="189" y="210"/>
                  </a:moveTo>
                  <a:cubicBezTo>
                    <a:pt x="189" y="124"/>
                    <a:pt x="316" y="98"/>
                    <a:pt x="298" y="0"/>
                  </a:cubicBezTo>
                  <a:cubicBezTo>
                    <a:pt x="158" y="0"/>
                    <a:pt x="158" y="0"/>
                    <a:pt x="158" y="0"/>
                  </a:cubicBezTo>
                  <a:cubicBezTo>
                    <a:pt x="158" y="16"/>
                    <a:pt x="158" y="16"/>
                    <a:pt x="158" y="16"/>
                  </a:cubicBezTo>
                  <a:cubicBezTo>
                    <a:pt x="284" y="16"/>
                    <a:pt x="284" y="16"/>
                    <a:pt x="284" y="16"/>
                  </a:cubicBezTo>
                  <a:cubicBezTo>
                    <a:pt x="292" y="82"/>
                    <a:pt x="172" y="122"/>
                    <a:pt x="173" y="210"/>
                  </a:cubicBezTo>
                  <a:cubicBezTo>
                    <a:pt x="172" y="297"/>
                    <a:pt x="292" y="338"/>
                    <a:pt x="284" y="403"/>
                  </a:cubicBezTo>
                  <a:cubicBezTo>
                    <a:pt x="158" y="403"/>
                    <a:pt x="158" y="403"/>
                    <a:pt x="158" y="403"/>
                  </a:cubicBezTo>
                  <a:cubicBezTo>
                    <a:pt x="158" y="419"/>
                    <a:pt x="158" y="419"/>
                    <a:pt x="158" y="419"/>
                  </a:cubicBezTo>
                  <a:cubicBezTo>
                    <a:pt x="298" y="419"/>
                    <a:pt x="298" y="419"/>
                    <a:pt x="298" y="419"/>
                  </a:cubicBezTo>
                  <a:cubicBezTo>
                    <a:pt x="316" y="321"/>
                    <a:pt x="189" y="296"/>
                    <a:pt x="189" y="210"/>
                  </a:cubicBezTo>
                  <a:close/>
                  <a:moveTo>
                    <a:pt x="158" y="0"/>
                  </a:moveTo>
                  <a:cubicBezTo>
                    <a:pt x="19" y="0"/>
                    <a:pt x="19" y="0"/>
                    <a:pt x="19" y="0"/>
                  </a:cubicBezTo>
                  <a:cubicBezTo>
                    <a:pt x="0" y="98"/>
                    <a:pt x="127" y="124"/>
                    <a:pt x="127" y="210"/>
                  </a:cubicBezTo>
                  <a:cubicBezTo>
                    <a:pt x="127" y="296"/>
                    <a:pt x="0" y="321"/>
                    <a:pt x="19" y="419"/>
                  </a:cubicBezTo>
                  <a:cubicBezTo>
                    <a:pt x="158" y="419"/>
                    <a:pt x="158" y="419"/>
                    <a:pt x="158" y="419"/>
                  </a:cubicBezTo>
                  <a:cubicBezTo>
                    <a:pt x="158" y="403"/>
                    <a:pt x="158" y="403"/>
                    <a:pt x="158" y="403"/>
                  </a:cubicBezTo>
                  <a:cubicBezTo>
                    <a:pt x="32" y="403"/>
                    <a:pt x="32" y="403"/>
                    <a:pt x="32" y="403"/>
                  </a:cubicBezTo>
                  <a:cubicBezTo>
                    <a:pt x="24" y="338"/>
                    <a:pt x="145" y="297"/>
                    <a:pt x="143" y="210"/>
                  </a:cubicBezTo>
                  <a:cubicBezTo>
                    <a:pt x="145" y="122"/>
                    <a:pt x="24" y="82"/>
                    <a:pt x="32" y="16"/>
                  </a:cubicBezTo>
                  <a:cubicBezTo>
                    <a:pt x="158" y="16"/>
                    <a:pt x="158" y="16"/>
                    <a:pt x="158" y="16"/>
                  </a:cubicBezTo>
                  <a:lnTo>
                    <a:pt x="158"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9" name="Freeform 29"/>
            <p:cNvSpPr/>
            <p:nvPr/>
          </p:nvSpPr>
          <p:spPr bwMode="auto">
            <a:xfrm>
              <a:off x="3691" y="2006"/>
              <a:ext cx="300" cy="389"/>
            </a:xfrm>
            <a:custGeom>
              <a:avLst/>
              <a:gdLst>
                <a:gd name="T0" fmla="*/ 46 w 220"/>
                <a:gd name="T1" fmla="*/ 0 h 286"/>
                <a:gd name="T2" fmla="*/ 63 w 220"/>
                <a:gd name="T3" fmla="*/ 18 h 286"/>
                <a:gd name="T4" fmla="*/ 108 w 220"/>
                <a:gd name="T5" fmla="*/ 114 h 286"/>
                <a:gd name="T6" fmla="*/ 98 w 220"/>
                <a:gd name="T7" fmla="*/ 160 h 286"/>
                <a:gd name="T8" fmla="*/ 63 w 220"/>
                <a:gd name="T9" fmla="*/ 210 h 286"/>
                <a:gd name="T10" fmla="*/ 20 w 220"/>
                <a:gd name="T11" fmla="*/ 255 h 286"/>
                <a:gd name="T12" fmla="*/ 0 w 220"/>
                <a:gd name="T13" fmla="*/ 286 h 286"/>
                <a:gd name="T14" fmla="*/ 220 w 220"/>
                <a:gd name="T15" fmla="*/ 286 h 286"/>
                <a:gd name="T16" fmla="*/ 200 w 220"/>
                <a:gd name="T17" fmla="*/ 255 h 286"/>
                <a:gd name="T18" fmla="*/ 158 w 220"/>
                <a:gd name="T19" fmla="*/ 210 h 286"/>
                <a:gd name="T20" fmla="*/ 112 w 220"/>
                <a:gd name="T21" fmla="*/ 114 h 286"/>
                <a:gd name="T22" fmla="*/ 123 w 220"/>
                <a:gd name="T23" fmla="*/ 68 h 286"/>
                <a:gd name="T24" fmla="*/ 158 w 220"/>
                <a:gd name="T25" fmla="*/ 18 h 286"/>
                <a:gd name="T26" fmla="*/ 174 w 220"/>
                <a:gd name="T27" fmla="*/ 0 h 286"/>
                <a:gd name="T28" fmla="*/ 46 w 220"/>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286">
                  <a:moveTo>
                    <a:pt x="46" y="0"/>
                  </a:moveTo>
                  <a:cubicBezTo>
                    <a:pt x="52" y="6"/>
                    <a:pt x="57" y="12"/>
                    <a:pt x="63" y="18"/>
                  </a:cubicBezTo>
                  <a:cubicBezTo>
                    <a:pt x="88" y="45"/>
                    <a:pt x="108" y="75"/>
                    <a:pt x="108" y="114"/>
                  </a:cubicBezTo>
                  <a:cubicBezTo>
                    <a:pt x="108" y="130"/>
                    <a:pt x="104" y="145"/>
                    <a:pt x="98" y="160"/>
                  </a:cubicBezTo>
                  <a:cubicBezTo>
                    <a:pt x="89" y="179"/>
                    <a:pt x="76" y="195"/>
                    <a:pt x="63" y="210"/>
                  </a:cubicBezTo>
                  <a:cubicBezTo>
                    <a:pt x="49" y="225"/>
                    <a:pt x="34" y="239"/>
                    <a:pt x="20" y="255"/>
                  </a:cubicBezTo>
                  <a:cubicBezTo>
                    <a:pt x="13" y="263"/>
                    <a:pt x="4" y="274"/>
                    <a:pt x="0" y="286"/>
                  </a:cubicBezTo>
                  <a:cubicBezTo>
                    <a:pt x="220" y="286"/>
                    <a:pt x="220" y="286"/>
                    <a:pt x="220" y="286"/>
                  </a:cubicBezTo>
                  <a:cubicBezTo>
                    <a:pt x="216" y="274"/>
                    <a:pt x="208" y="263"/>
                    <a:pt x="200" y="255"/>
                  </a:cubicBezTo>
                  <a:cubicBezTo>
                    <a:pt x="187" y="239"/>
                    <a:pt x="171" y="225"/>
                    <a:pt x="158" y="210"/>
                  </a:cubicBezTo>
                  <a:cubicBezTo>
                    <a:pt x="132" y="183"/>
                    <a:pt x="112" y="152"/>
                    <a:pt x="112" y="114"/>
                  </a:cubicBezTo>
                  <a:cubicBezTo>
                    <a:pt x="112" y="98"/>
                    <a:pt x="116" y="82"/>
                    <a:pt x="123" y="68"/>
                  </a:cubicBezTo>
                  <a:cubicBezTo>
                    <a:pt x="131" y="49"/>
                    <a:pt x="144" y="33"/>
                    <a:pt x="158" y="18"/>
                  </a:cubicBezTo>
                  <a:cubicBezTo>
                    <a:pt x="163" y="12"/>
                    <a:pt x="169" y="6"/>
                    <a:pt x="174" y="0"/>
                  </a:cubicBezTo>
                  <a:lnTo>
                    <a:pt x="46" y="0"/>
                  </a:lnTo>
                  <a:close/>
                </a:path>
              </a:pathLst>
            </a:custGeom>
            <a:solidFill>
              <a:srgbClr val="F99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40" name="TextBox 20"/>
          <p:cNvSpPr txBox="1"/>
          <p:nvPr/>
        </p:nvSpPr>
        <p:spPr>
          <a:xfrm>
            <a:off x="2214282" y="2741051"/>
            <a:ext cx="3235432" cy="400110"/>
          </a:xfrm>
          <a:prstGeom prst="rect">
            <a:avLst/>
          </a:prstGeom>
          <a:noFill/>
          <a:effectLst/>
        </p:spPr>
        <p:txBody>
          <a:bodyPr wrap="square" rtlCol="0">
            <a:spAutoFit/>
          </a:bodyPr>
          <a:lstStyle/>
          <a:p>
            <a:r>
              <a:rPr lang="zh-CN" altLang="en-US" sz="2000" dirty="0">
                <a:solidFill>
                  <a:srgbClr val="C00000"/>
                </a:solidFill>
                <a:latin typeface="微软雅黑" panose="020B0503020204020204" pitchFamily="34" charset="-122"/>
                <a:ea typeface="微软雅黑" panose="020B0503020204020204" pitchFamily="34" charset="-122"/>
              </a:rPr>
              <a:t>全国政协十三届四次会议</a:t>
            </a:r>
          </a:p>
        </p:txBody>
      </p:sp>
      <p:sp>
        <p:nvSpPr>
          <p:cNvPr id="41" name="圆角矩形 24"/>
          <p:cNvSpPr/>
          <p:nvPr/>
        </p:nvSpPr>
        <p:spPr>
          <a:xfrm>
            <a:off x="7184850" y="1663374"/>
            <a:ext cx="3886952" cy="2776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FDFB"/>
                </a:solidFill>
                <a:latin typeface="微软雅黑" panose="020B0503020204020204" pitchFamily="34" charset="-122"/>
                <a:ea typeface="微软雅黑" panose="020B0503020204020204" pitchFamily="34" charset="-122"/>
              </a:rPr>
              <a:t>3</a:t>
            </a:r>
            <a:r>
              <a:rPr lang="zh-CN" altLang="en-US" sz="1400" dirty="0">
                <a:solidFill>
                  <a:srgbClr val="FFFDFB"/>
                </a:solidFill>
                <a:latin typeface="微软雅黑" panose="020B0503020204020204" pitchFamily="34" charset="-122"/>
                <a:ea typeface="微软雅黑" panose="020B0503020204020204" pitchFamily="34" charset="-122"/>
              </a:rPr>
              <a:t>月</a:t>
            </a:r>
            <a:r>
              <a:rPr lang="en-US" altLang="zh-CN" sz="1400" dirty="0">
                <a:solidFill>
                  <a:srgbClr val="FFFDFB"/>
                </a:solidFill>
                <a:latin typeface="微软雅黑" panose="020B0503020204020204" pitchFamily="34" charset="-122"/>
                <a:ea typeface="微软雅黑" panose="020B0503020204020204" pitchFamily="34" charset="-122"/>
              </a:rPr>
              <a:t>4</a:t>
            </a:r>
            <a:r>
              <a:rPr lang="zh-CN" altLang="en-US" sz="1400" dirty="0">
                <a:solidFill>
                  <a:srgbClr val="FFFDFB"/>
                </a:solidFill>
                <a:latin typeface="微软雅黑" panose="020B0503020204020204" pitchFamily="34" charset="-122"/>
                <a:ea typeface="微软雅黑" panose="020B0503020204020204" pitchFamily="34" charset="-122"/>
              </a:rPr>
              <a:t>日</a:t>
            </a:r>
            <a:r>
              <a:rPr lang="en-US" altLang="zh-CN" sz="1400" dirty="0">
                <a:solidFill>
                  <a:srgbClr val="FFFDFB"/>
                </a:solidFill>
                <a:latin typeface="微软雅黑" panose="020B0503020204020204" pitchFamily="34" charset="-122"/>
                <a:ea typeface="微软雅黑" panose="020B0503020204020204" pitchFamily="34" charset="-122"/>
              </a:rPr>
              <a:t>-3</a:t>
            </a:r>
            <a:r>
              <a:rPr lang="zh-CN" altLang="en-US" sz="1400" dirty="0">
                <a:solidFill>
                  <a:srgbClr val="FFFDFB"/>
                </a:solidFill>
                <a:latin typeface="微软雅黑" panose="020B0503020204020204" pitchFamily="34" charset="-122"/>
                <a:ea typeface="微软雅黑" panose="020B0503020204020204" pitchFamily="34" charset="-122"/>
              </a:rPr>
              <a:t>月</a:t>
            </a:r>
            <a:r>
              <a:rPr lang="en-US" altLang="zh-CN" sz="1400" dirty="0">
                <a:solidFill>
                  <a:srgbClr val="FFFDFB"/>
                </a:solidFill>
                <a:latin typeface="微软雅黑" panose="020B0503020204020204" pitchFamily="34" charset="-122"/>
                <a:ea typeface="微软雅黑" panose="020B0503020204020204" pitchFamily="34" charset="-122"/>
              </a:rPr>
              <a:t>10</a:t>
            </a:r>
            <a:r>
              <a:rPr lang="zh-CN" altLang="en-US" sz="1400" dirty="0">
                <a:solidFill>
                  <a:srgbClr val="FFFDFB"/>
                </a:solidFill>
                <a:latin typeface="微软雅黑" panose="020B0503020204020204" pitchFamily="34" charset="-122"/>
                <a:ea typeface="微软雅黑" panose="020B0503020204020204" pitchFamily="34" charset="-122"/>
              </a:rPr>
              <a:t>日</a:t>
            </a:r>
            <a:endParaRPr lang="en-US" altLang="zh-CN" sz="1400" dirty="0">
              <a:solidFill>
                <a:srgbClr val="FFFDFB"/>
              </a:solidFill>
              <a:latin typeface="微软雅黑" panose="020B0503020204020204" pitchFamily="34" charset="-122"/>
              <a:ea typeface="微软雅黑" panose="020B0503020204020204" pitchFamily="34" charset="-122"/>
            </a:endParaRPr>
          </a:p>
        </p:txBody>
      </p:sp>
      <p:sp>
        <p:nvSpPr>
          <p:cNvPr id="43" name="圆角矩形 24"/>
          <p:cNvSpPr/>
          <p:nvPr/>
        </p:nvSpPr>
        <p:spPr>
          <a:xfrm>
            <a:off x="7184850" y="2205438"/>
            <a:ext cx="3886952" cy="2776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DFB"/>
                </a:solidFill>
                <a:latin typeface="微软雅黑" panose="020B0503020204020204" pitchFamily="34" charset="-122"/>
                <a:ea typeface="微软雅黑" panose="020B0503020204020204" pitchFamily="34" charset="-122"/>
              </a:rPr>
              <a:t>北京</a:t>
            </a:r>
            <a:endParaRPr lang="en-US" altLang="zh-CN" sz="1400" dirty="0">
              <a:solidFill>
                <a:srgbClr val="FFFDFB"/>
              </a:solidFill>
              <a:latin typeface="微软雅黑" panose="020B0503020204020204" pitchFamily="34" charset="-122"/>
              <a:ea typeface="微软雅黑" panose="020B0503020204020204" pitchFamily="34" charset="-122"/>
            </a:endParaRPr>
          </a:p>
        </p:txBody>
      </p:sp>
      <p:sp>
        <p:nvSpPr>
          <p:cNvPr id="44" name="圆角矩形 24"/>
          <p:cNvSpPr/>
          <p:nvPr/>
        </p:nvSpPr>
        <p:spPr>
          <a:xfrm>
            <a:off x="7184850" y="2734752"/>
            <a:ext cx="3886952" cy="49443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DFB"/>
                </a:solidFill>
                <a:latin typeface="微软雅黑" panose="020B0503020204020204" pitchFamily="34" charset="-122"/>
                <a:ea typeface="微软雅黑" panose="020B0503020204020204" pitchFamily="34" charset="-122"/>
              </a:rPr>
              <a:t>汪洋代表政协第十三届全国委员会常务委员会，向大会报告工作</a:t>
            </a:r>
            <a:endParaRPr lang="en-US" altLang="zh-CN" sz="1400" dirty="0">
              <a:solidFill>
                <a:srgbClr val="FFFDFB"/>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255229" y="3536182"/>
            <a:ext cx="5241264" cy="2591564"/>
            <a:chOff x="1255229" y="3536182"/>
            <a:chExt cx="5241264" cy="2591564"/>
          </a:xfrm>
        </p:grpSpPr>
        <p:grpSp>
          <p:nvGrpSpPr>
            <p:cNvPr id="2" name="组合 1"/>
            <p:cNvGrpSpPr/>
            <p:nvPr/>
          </p:nvGrpSpPr>
          <p:grpSpPr>
            <a:xfrm>
              <a:off x="2363772" y="3536182"/>
              <a:ext cx="2247429" cy="1119195"/>
              <a:chOff x="3953243" y="3945804"/>
              <a:chExt cx="2247429" cy="1119195"/>
            </a:xfrm>
          </p:grpSpPr>
          <p:sp>
            <p:nvSpPr>
              <p:cNvPr id="52" name="Aitds14-7"/>
              <p:cNvSpPr/>
              <p:nvPr/>
            </p:nvSpPr>
            <p:spPr bwMode="auto">
              <a:xfrm>
                <a:off x="3953243" y="4496142"/>
                <a:ext cx="2247429" cy="568857"/>
              </a:xfrm>
              <a:custGeom>
                <a:avLst/>
                <a:gdLst>
                  <a:gd name="T0" fmla="*/ 4474 w 5057"/>
                  <a:gd name="T1" fmla="*/ 0 h 1280"/>
                  <a:gd name="T2" fmla="*/ 4354 w 5057"/>
                  <a:gd name="T3" fmla="*/ 0 h 1280"/>
                  <a:gd name="T4" fmla="*/ 4290 w 5057"/>
                  <a:gd name="T5" fmla="*/ 0 h 1280"/>
                  <a:gd name="T6" fmla="*/ 3768 w 5057"/>
                  <a:gd name="T7" fmla="*/ 0 h 1280"/>
                  <a:gd name="T8" fmla="*/ 3700 w 5057"/>
                  <a:gd name="T9" fmla="*/ 0 h 1280"/>
                  <a:gd name="T10" fmla="*/ 3570 w 5057"/>
                  <a:gd name="T11" fmla="*/ 0 h 1280"/>
                  <a:gd name="T12" fmla="*/ 2978 w 5057"/>
                  <a:gd name="T13" fmla="*/ 0 h 1280"/>
                  <a:gd name="T14" fmla="*/ 2857 w 5057"/>
                  <a:gd name="T15" fmla="*/ 0 h 1280"/>
                  <a:gd name="T16" fmla="*/ 2794 w 5057"/>
                  <a:gd name="T17" fmla="*/ 0 h 1280"/>
                  <a:gd name="T18" fmla="*/ 2272 w 5057"/>
                  <a:gd name="T19" fmla="*/ 0 h 1280"/>
                  <a:gd name="T20" fmla="*/ 2204 w 5057"/>
                  <a:gd name="T21" fmla="*/ 0 h 1280"/>
                  <a:gd name="T22" fmla="*/ 2074 w 5057"/>
                  <a:gd name="T23" fmla="*/ 0 h 1280"/>
                  <a:gd name="T24" fmla="*/ 1482 w 5057"/>
                  <a:gd name="T25" fmla="*/ 0 h 1280"/>
                  <a:gd name="T26" fmla="*/ 1362 w 5057"/>
                  <a:gd name="T27" fmla="*/ 0 h 1280"/>
                  <a:gd name="T28" fmla="*/ 1297 w 5057"/>
                  <a:gd name="T29" fmla="*/ 0 h 1280"/>
                  <a:gd name="T30" fmla="*/ 776 w 5057"/>
                  <a:gd name="T31" fmla="*/ 0 h 1280"/>
                  <a:gd name="T32" fmla="*/ 708 w 5057"/>
                  <a:gd name="T33" fmla="*/ 0 h 1280"/>
                  <a:gd name="T34" fmla="*/ 578 w 5057"/>
                  <a:gd name="T35" fmla="*/ 0 h 1280"/>
                  <a:gd name="T36" fmla="*/ 0 w 5057"/>
                  <a:gd name="T37" fmla="*/ 0 h 1280"/>
                  <a:gd name="T38" fmla="*/ 0 w 5057"/>
                  <a:gd name="T39" fmla="*/ 1280 h 1280"/>
                  <a:gd name="T40" fmla="*/ 5057 w 5057"/>
                  <a:gd name="T41" fmla="*/ 1280 h 1280"/>
                  <a:gd name="T42" fmla="*/ 5057 w 5057"/>
                  <a:gd name="T43" fmla="*/ 0 h 1280"/>
                  <a:gd name="T44" fmla="*/ 4474 w 5057"/>
                  <a:gd name="T45" fmla="*/ 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7" h="1280">
                    <a:moveTo>
                      <a:pt x="4474" y="0"/>
                    </a:moveTo>
                    <a:lnTo>
                      <a:pt x="4354" y="0"/>
                    </a:lnTo>
                    <a:lnTo>
                      <a:pt x="4290" y="0"/>
                    </a:lnTo>
                    <a:lnTo>
                      <a:pt x="3768" y="0"/>
                    </a:lnTo>
                    <a:lnTo>
                      <a:pt x="3700" y="0"/>
                    </a:lnTo>
                    <a:lnTo>
                      <a:pt x="3570" y="0"/>
                    </a:lnTo>
                    <a:lnTo>
                      <a:pt x="2978" y="0"/>
                    </a:lnTo>
                    <a:lnTo>
                      <a:pt x="2857" y="0"/>
                    </a:lnTo>
                    <a:lnTo>
                      <a:pt x="2794" y="0"/>
                    </a:lnTo>
                    <a:lnTo>
                      <a:pt x="2272" y="0"/>
                    </a:lnTo>
                    <a:lnTo>
                      <a:pt x="2204" y="0"/>
                    </a:lnTo>
                    <a:lnTo>
                      <a:pt x="2074" y="0"/>
                    </a:lnTo>
                    <a:lnTo>
                      <a:pt x="1482" y="0"/>
                    </a:lnTo>
                    <a:lnTo>
                      <a:pt x="1362" y="0"/>
                    </a:lnTo>
                    <a:lnTo>
                      <a:pt x="1297" y="0"/>
                    </a:lnTo>
                    <a:lnTo>
                      <a:pt x="776" y="0"/>
                    </a:lnTo>
                    <a:lnTo>
                      <a:pt x="708" y="0"/>
                    </a:lnTo>
                    <a:lnTo>
                      <a:pt x="578" y="0"/>
                    </a:lnTo>
                    <a:lnTo>
                      <a:pt x="0" y="0"/>
                    </a:lnTo>
                    <a:lnTo>
                      <a:pt x="0" y="1280"/>
                    </a:lnTo>
                    <a:lnTo>
                      <a:pt x="5057" y="1280"/>
                    </a:lnTo>
                    <a:lnTo>
                      <a:pt x="5057" y="0"/>
                    </a:lnTo>
                    <a:lnTo>
                      <a:pt x="4474"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a:endParaRPr lang="zh-CN" altLang="en-US" sz="3200" dirty="0">
                  <a:solidFill>
                    <a:srgbClr val="FEFDF8"/>
                  </a:solidFill>
                  <a:latin typeface="+mj-ea"/>
                  <a:ea typeface="+mj-ea"/>
                </a:endParaRPr>
              </a:p>
            </p:txBody>
          </p:sp>
          <p:grpSp>
            <p:nvGrpSpPr>
              <p:cNvPr id="53" name="Group 4"/>
              <p:cNvGrpSpPr>
                <a:grpSpLocks noChangeAspect="1"/>
              </p:cNvGrpSpPr>
              <p:nvPr/>
            </p:nvGrpSpPr>
            <p:grpSpPr bwMode="auto">
              <a:xfrm>
                <a:off x="4165667" y="3959291"/>
                <a:ext cx="426532" cy="518111"/>
                <a:chOff x="371" y="2264"/>
                <a:chExt cx="1360" cy="1652"/>
              </a:xfrm>
            </p:grpSpPr>
            <p:sp>
              <p:nvSpPr>
                <p:cNvPr id="54" name="AutoShape 3"/>
                <p:cNvSpPr>
                  <a:spLocks noChangeAspect="1" noChangeArrowheads="1" noTextEdit="1"/>
                </p:cNvSpPr>
                <p:nvPr/>
              </p:nvSpPr>
              <p:spPr bwMode="auto">
                <a:xfrm>
                  <a:off x="371" y="2264"/>
                  <a:ext cx="1360"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p>
              </p:txBody>
            </p:sp>
            <p:sp>
              <p:nvSpPr>
                <p:cNvPr id="55" name="Freeform 5"/>
                <p:cNvSpPr>
                  <a:spLocks noEditPoints="1"/>
                </p:cNvSpPr>
                <p:nvPr/>
              </p:nvSpPr>
              <p:spPr bwMode="auto">
                <a:xfrm>
                  <a:off x="1062" y="3249"/>
                  <a:ext cx="700" cy="700"/>
                </a:xfrm>
                <a:custGeom>
                  <a:avLst/>
                  <a:gdLst>
                    <a:gd name="T0" fmla="*/ 243 w 295"/>
                    <a:gd name="T1" fmla="*/ 52 h 295"/>
                    <a:gd name="T2" fmla="*/ 53 w 295"/>
                    <a:gd name="T3" fmla="*/ 52 h 295"/>
                    <a:gd name="T4" fmla="*/ 53 w 295"/>
                    <a:gd name="T5" fmla="*/ 242 h 295"/>
                    <a:gd name="T6" fmla="*/ 243 w 295"/>
                    <a:gd name="T7" fmla="*/ 242 h 295"/>
                    <a:gd name="T8" fmla="*/ 243 w 295"/>
                    <a:gd name="T9" fmla="*/ 52 h 295"/>
                    <a:gd name="T10" fmla="*/ 219 w 295"/>
                    <a:gd name="T11" fmla="*/ 218 h 295"/>
                    <a:gd name="T12" fmla="*/ 77 w 295"/>
                    <a:gd name="T13" fmla="*/ 218 h 295"/>
                    <a:gd name="T14" fmla="*/ 77 w 295"/>
                    <a:gd name="T15" fmla="*/ 76 h 295"/>
                    <a:gd name="T16" fmla="*/ 219 w 295"/>
                    <a:gd name="T17" fmla="*/ 76 h 295"/>
                    <a:gd name="T18" fmla="*/ 219 w 295"/>
                    <a:gd name="T19" fmla="*/ 21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243" y="52"/>
                      </a:moveTo>
                      <a:cubicBezTo>
                        <a:pt x="191" y="0"/>
                        <a:pt x="105" y="0"/>
                        <a:pt x="53" y="52"/>
                      </a:cubicBezTo>
                      <a:cubicBezTo>
                        <a:pt x="0" y="104"/>
                        <a:pt x="0" y="190"/>
                        <a:pt x="53" y="242"/>
                      </a:cubicBezTo>
                      <a:cubicBezTo>
                        <a:pt x="105" y="295"/>
                        <a:pt x="191" y="295"/>
                        <a:pt x="243" y="242"/>
                      </a:cubicBezTo>
                      <a:cubicBezTo>
                        <a:pt x="295" y="190"/>
                        <a:pt x="295" y="104"/>
                        <a:pt x="243" y="52"/>
                      </a:cubicBezTo>
                      <a:close/>
                      <a:moveTo>
                        <a:pt x="219" y="218"/>
                      </a:moveTo>
                      <a:cubicBezTo>
                        <a:pt x="180" y="258"/>
                        <a:pt x="116" y="258"/>
                        <a:pt x="77" y="218"/>
                      </a:cubicBezTo>
                      <a:cubicBezTo>
                        <a:pt x="37" y="179"/>
                        <a:pt x="37" y="115"/>
                        <a:pt x="77" y="76"/>
                      </a:cubicBezTo>
                      <a:cubicBezTo>
                        <a:pt x="116" y="36"/>
                        <a:pt x="180" y="36"/>
                        <a:pt x="219" y="76"/>
                      </a:cubicBezTo>
                      <a:cubicBezTo>
                        <a:pt x="258" y="115"/>
                        <a:pt x="258" y="179"/>
                        <a:pt x="219" y="2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6" name="Freeform 6"/>
                <p:cNvSpPr/>
                <p:nvPr/>
              </p:nvSpPr>
              <p:spPr bwMode="auto">
                <a:xfrm>
                  <a:off x="1192" y="3380"/>
                  <a:ext cx="439" cy="422"/>
                </a:xfrm>
                <a:custGeom>
                  <a:avLst/>
                  <a:gdLst>
                    <a:gd name="T0" fmla="*/ 180 w 185"/>
                    <a:gd name="T1" fmla="*/ 65 h 178"/>
                    <a:gd name="T2" fmla="*/ 122 w 185"/>
                    <a:gd name="T3" fmla="*/ 53 h 178"/>
                    <a:gd name="T4" fmla="*/ 93 w 185"/>
                    <a:gd name="T5" fmla="*/ 2 h 178"/>
                    <a:gd name="T6" fmla="*/ 63 w 185"/>
                    <a:gd name="T7" fmla="*/ 53 h 178"/>
                    <a:gd name="T8" fmla="*/ 6 w 185"/>
                    <a:gd name="T9" fmla="*/ 65 h 178"/>
                    <a:gd name="T10" fmla="*/ 49 w 185"/>
                    <a:gd name="T11" fmla="*/ 107 h 178"/>
                    <a:gd name="T12" fmla="*/ 39 w 185"/>
                    <a:gd name="T13" fmla="*/ 168 h 178"/>
                    <a:gd name="T14" fmla="*/ 93 w 185"/>
                    <a:gd name="T15" fmla="*/ 138 h 178"/>
                    <a:gd name="T16" fmla="*/ 147 w 185"/>
                    <a:gd name="T17" fmla="*/ 168 h 178"/>
                    <a:gd name="T18" fmla="*/ 133 w 185"/>
                    <a:gd name="T19" fmla="*/ 107 h 178"/>
                    <a:gd name="T20" fmla="*/ 180 w 185"/>
                    <a:gd name="T21"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8">
                      <a:moveTo>
                        <a:pt x="180" y="65"/>
                      </a:moveTo>
                      <a:cubicBezTo>
                        <a:pt x="175" y="49"/>
                        <a:pt x="135" y="63"/>
                        <a:pt x="122" y="53"/>
                      </a:cubicBezTo>
                      <a:cubicBezTo>
                        <a:pt x="108" y="43"/>
                        <a:pt x="110" y="3"/>
                        <a:pt x="93" y="2"/>
                      </a:cubicBezTo>
                      <a:cubicBezTo>
                        <a:pt x="76" y="0"/>
                        <a:pt x="77" y="43"/>
                        <a:pt x="63" y="53"/>
                      </a:cubicBezTo>
                      <a:cubicBezTo>
                        <a:pt x="50" y="63"/>
                        <a:pt x="11" y="49"/>
                        <a:pt x="6" y="65"/>
                      </a:cubicBezTo>
                      <a:cubicBezTo>
                        <a:pt x="0" y="81"/>
                        <a:pt x="44" y="91"/>
                        <a:pt x="49" y="107"/>
                      </a:cubicBezTo>
                      <a:cubicBezTo>
                        <a:pt x="54" y="122"/>
                        <a:pt x="25" y="158"/>
                        <a:pt x="39" y="168"/>
                      </a:cubicBezTo>
                      <a:cubicBezTo>
                        <a:pt x="52" y="178"/>
                        <a:pt x="76" y="138"/>
                        <a:pt x="93" y="138"/>
                      </a:cubicBezTo>
                      <a:cubicBezTo>
                        <a:pt x="110" y="138"/>
                        <a:pt x="133" y="178"/>
                        <a:pt x="147" y="168"/>
                      </a:cubicBezTo>
                      <a:cubicBezTo>
                        <a:pt x="160" y="158"/>
                        <a:pt x="128" y="122"/>
                        <a:pt x="133" y="107"/>
                      </a:cubicBezTo>
                      <a:cubicBezTo>
                        <a:pt x="138" y="91"/>
                        <a:pt x="185" y="81"/>
                        <a:pt x="180" y="6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7" name="Freeform 7"/>
                <p:cNvSpPr/>
                <p:nvPr/>
              </p:nvSpPr>
              <p:spPr bwMode="auto">
                <a:xfrm>
                  <a:off x="933" y="2990"/>
                  <a:ext cx="119" cy="114"/>
                </a:xfrm>
                <a:custGeom>
                  <a:avLst/>
                  <a:gdLst>
                    <a:gd name="T0" fmla="*/ 0 w 50"/>
                    <a:gd name="T1" fmla="*/ 18 h 48"/>
                    <a:gd name="T2" fmla="*/ 25 w 50"/>
                    <a:gd name="T3" fmla="*/ 48 h 48"/>
                    <a:gd name="T4" fmla="*/ 50 w 50"/>
                    <a:gd name="T5" fmla="*/ 15 h 48"/>
                    <a:gd name="T6" fmla="*/ 25 w 50"/>
                    <a:gd name="T7" fmla="*/ 0 h 48"/>
                    <a:gd name="T8" fmla="*/ 0 w 50"/>
                    <a:gd name="T9" fmla="*/ 18 h 48"/>
                  </a:gdLst>
                  <a:ahLst/>
                  <a:cxnLst>
                    <a:cxn ang="0">
                      <a:pos x="T0" y="T1"/>
                    </a:cxn>
                    <a:cxn ang="0">
                      <a:pos x="T2" y="T3"/>
                    </a:cxn>
                    <a:cxn ang="0">
                      <a:pos x="T4" y="T5"/>
                    </a:cxn>
                    <a:cxn ang="0">
                      <a:pos x="T6" y="T7"/>
                    </a:cxn>
                    <a:cxn ang="0">
                      <a:pos x="T8" y="T9"/>
                    </a:cxn>
                  </a:cxnLst>
                  <a:rect l="0" t="0" r="r" b="b"/>
                  <a:pathLst>
                    <a:path w="50" h="48">
                      <a:moveTo>
                        <a:pt x="0" y="18"/>
                      </a:moveTo>
                      <a:cubicBezTo>
                        <a:pt x="0" y="23"/>
                        <a:pt x="16" y="48"/>
                        <a:pt x="25" y="48"/>
                      </a:cubicBezTo>
                      <a:cubicBezTo>
                        <a:pt x="34" y="48"/>
                        <a:pt x="50" y="21"/>
                        <a:pt x="50" y="15"/>
                      </a:cubicBezTo>
                      <a:cubicBezTo>
                        <a:pt x="25" y="0"/>
                        <a:pt x="25" y="0"/>
                        <a:pt x="25" y="0"/>
                      </a:cubicBezTo>
                      <a:cubicBezTo>
                        <a:pt x="25" y="0"/>
                        <a:pt x="0" y="16"/>
                        <a:pt x="0" y="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8" name="Freeform 8"/>
                <p:cNvSpPr>
                  <a:spLocks noEditPoints="1"/>
                </p:cNvSpPr>
                <p:nvPr/>
              </p:nvSpPr>
              <p:spPr bwMode="auto">
                <a:xfrm>
                  <a:off x="684" y="2266"/>
                  <a:ext cx="601" cy="705"/>
                </a:xfrm>
                <a:custGeom>
                  <a:avLst/>
                  <a:gdLst>
                    <a:gd name="T0" fmla="*/ 3 w 253"/>
                    <a:gd name="T1" fmla="*/ 169 h 297"/>
                    <a:gd name="T2" fmla="*/ 15 w 253"/>
                    <a:gd name="T3" fmla="*/ 187 h 297"/>
                    <a:gd name="T4" fmla="*/ 127 w 253"/>
                    <a:gd name="T5" fmla="*/ 297 h 297"/>
                    <a:gd name="T6" fmla="*/ 239 w 253"/>
                    <a:gd name="T7" fmla="*/ 186 h 297"/>
                    <a:gd name="T8" fmla="*/ 251 w 253"/>
                    <a:gd name="T9" fmla="*/ 169 h 297"/>
                    <a:gd name="T10" fmla="*/ 247 w 253"/>
                    <a:gd name="T11" fmla="*/ 149 h 297"/>
                    <a:gd name="T12" fmla="*/ 247 w 253"/>
                    <a:gd name="T13" fmla="*/ 143 h 297"/>
                    <a:gd name="T14" fmla="*/ 249 w 253"/>
                    <a:gd name="T15" fmla="*/ 133 h 297"/>
                    <a:gd name="T16" fmla="*/ 131 w 253"/>
                    <a:gd name="T17" fmla="*/ 0 h 297"/>
                    <a:gd name="T18" fmla="*/ 5 w 253"/>
                    <a:gd name="T19" fmla="*/ 128 h 297"/>
                    <a:gd name="T20" fmla="*/ 6 w 253"/>
                    <a:gd name="T21" fmla="*/ 139 h 297"/>
                    <a:gd name="T22" fmla="*/ 7 w 253"/>
                    <a:gd name="T23" fmla="*/ 150 h 297"/>
                    <a:gd name="T24" fmla="*/ 3 w 253"/>
                    <a:gd name="T25" fmla="*/ 169 h 297"/>
                    <a:gd name="T26" fmla="*/ 19 w 253"/>
                    <a:gd name="T27" fmla="*/ 137 h 297"/>
                    <a:gd name="T28" fmla="*/ 104 w 253"/>
                    <a:gd name="T29" fmla="*/ 124 h 297"/>
                    <a:gd name="T30" fmla="*/ 157 w 253"/>
                    <a:gd name="T31" fmla="*/ 99 h 297"/>
                    <a:gd name="T32" fmla="*/ 198 w 253"/>
                    <a:gd name="T33" fmla="*/ 124 h 297"/>
                    <a:gd name="T34" fmla="*/ 233 w 253"/>
                    <a:gd name="T35" fmla="*/ 135 h 297"/>
                    <a:gd name="T36" fmla="*/ 230 w 253"/>
                    <a:gd name="T37" fmla="*/ 162 h 297"/>
                    <a:gd name="T38" fmla="*/ 229 w 253"/>
                    <a:gd name="T39" fmla="*/ 165 h 297"/>
                    <a:gd name="T40" fmla="*/ 229 w 253"/>
                    <a:gd name="T41" fmla="*/ 173 h 297"/>
                    <a:gd name="T42" fmla="*/ 227 w 253"/>
                    <a:gd name="T43" fmla="*/ 189 h 297"/>
                    <a:gd name="T44" fmla="*/ 127 w 253"/>
                    <a:gd name="T45" fmla="*/ 286 h 297"/>
                    <a:gd name="T46" fmla="*/ 30 w 253"/>
                    <a:gd name="T47" fmla="*/ 198 h 297"/>
                    <a:gd name="T48" fmla="*/ 19 w 253"/>
                    <a:gd name="T49" fmla="*/ 13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7">
                      <a:moveTo>
                        <a:pt x="3" y="169"/>
                      </a:moveTo>
                      <a:cubicBezTo>
                        <a:pt x="5" y="179"/>
                        <a:pt x="10" y="186"/>
                        <a:pt x="15" y="187"/>
                      </a:cubicBezTo>
                      <a:cubicBezTo>
                        <a:pt x="35" y="250"/>
                        <a:pt x="80" y="297"/>
                        <a:pt x="127" y="297"/>
                      </a:cubicBezTo>
                      <a:cubicBezTo>
                        <a:pt x="176" y="297"/>
                        <a:pt x="220" y="252"/>
                        <a:pt x="239" y="186"/>
                      </a:cubicBezTo>
                      <a:cubicBezTo>
                        <a:pt x="244" y="185"/>
                        <a:pt x="249" y="178"/>
                        <a:pt x="251" y="169"/>
                      </a:cubicBezTo>
                      <a:cubicBezTo>
                        <a:pt x="252" y="160"/>
                        <a:pt x="250" y="152"/>
                        <a:pt x="247" y="149"/>
                      </a:cubicBezTo>
                      <a:cubicBezTo>
                        <a:pt x="247" y="147"/>
                        <a:pt x="247" y="145"/>
                        <a:pt x="247" y="143"/>
                      </a:cubicBezTo>
                      <a:cubicBezTo>
                        <a:pt x="248" y="139"/>
                        <a:pt x="249" y="136"/>
                        <a:pt x="249" y="133"/>
                      </a:cubicBezTo>
                      <a:cubicBezTo>
                        <a:pt x="253" y="74"/>
                        <a:pt x="225" y="0"/>
                        <a:pt x="131" y="0"/>
                      </a:cubicBezTo>
                      <a:cubicBezTo>
                        <a:pt x="38" y="0"/>
                        <a:pt x="0" y="60"/>
                        <a:pt x="5" y="128"/>
                      </a:cubicBezTo>
                      <a:cubicBezTo>
                        <a:pt x="5" y="131"/>
                        <a:pt x="5" y="135"/>
                        <a:pt x="6" y="139"/>
                      </a:cubicBezTo>
                      <a:cubicBezTo>
                        <a:pt x="6" y="142"/>
                        <a:pt x="6" y="146"/>
                        <a:pt x="7" y="150"/>
                      </a:cubicBezTo>
                      <a:cubicBezTo>
                        <a:pt x="3" y="153"/>
                        <a:pt x="1" y="161"/>
                        <a:pt x="3" y="169"/>
                      </a:cubicBezTo>
                      <a:close/>
                      <a:moveTo>
                        <a:pt x="19" y="137"/>
                      </a:moveTo>
                      <a:cubicBezTo>
                        <a:pt x="36" y="141"/>
                        <a:pt x="80" y="139"/>
                        <a:pt x="104" y="124"/>
                      </a:cubicBezTo>
                      <a:cubicBezTo>
                        <a:pt x="129" y="109"/>
                        <a:pt x="157" y="99"/>
                        <a:pt x="157" y="99"/>
                      </a:cubicBezTo>
                      <a:cubicBezTo>
                        <a:pt x="157" y="99"/>
                        <a:pt x="165" y="109"/>
                        <a:pt x="198" y="124"/>
                      </a:cubicBezTo>
                      <a:cubicBezTo>
                        <a:pt x="211" y="130"/>
                        <a:pt x="223" y="134"/>
                        <a:pt x="233" y="135"/>
                      </a:cubicBezTo>
                      <a:cubicBezTo>
                        <a:pt x="234" y="135"/>
                        <a:pt x="232" y="148"/>
                        <a:pt x="230" y="162"/>
                      </a:cubicBezTo>
                      <a:cubicBezTo>
                        <a:pt x="230" y="163"/>
                        <a:pt x="230" y="164"/>
                        <a:pt x="229" y="165"/>
                      </a:cubicBezTo>
                      <a:cubicBezTo>
                        <a:pt x="229" y="168"/>
                        <a:pt x="229" y="170"/>
                        <a:pt x="229" y="173"/>
                      </a:cubicBezTo>
                      <a:cubicBezTo>
                        <a:pt x="228" y="179"/>
                        <a:pt x="228" y="184"/>
                        <a:pt x="227" y="189"/>
                      </a:cubicBezTo>
                      <a:cubicBezTo>
                        <a:pt x="209" y="247"/>
                        <a:pt x="170" y="286"/>
                        <a:pt x="127" y="286"/>
                      </a:cubicBezTo>
                      <a:cubicBezTo>
                        <a:pt x="89" y="286"/>
                        <a:pt x="51" y="249"/>
                        <a:pt x="30" y="198"/>
                      </a:cubicBezTo>
                      <a:cubicBezTo>
                        <a:pt x="29" y="182"/>
                        <a:pt x="18" y="136"/>
                        <a:pt x="19" y="13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9" name="Freeform 9"/>
                <p:cNvSpPr/>
                <p:nvPr/>
              </p:nvSpPr>
              <p:spPr bwMode="auto">
                <a:xfrm>
                  <a:off x="373" y="2931"/>
                  <a:ext cx="1170" cy="771"/>
                </a:xfrm>
                <a:custGeom>
                  <a:avLst/>
                  <a:gdLst>
                    <a:gd name="T0" fmla="*/ 327 w 493"/>
                    <a:gd name="T1" fmla="*/ 170 h 325"/>
                    <a:gd name="T2" fmla="*/ 493 w 493"/>
                    <a:gd name="T3" fmla="*/ 134 h 325"/>
                    <a:gd name="T4" fmla="*/ 466 w 493"/>
                    <a:gd name="T5" fmla="*/ 92 h 325"/>
                    <a:gd name="T6" fmla="*/ 322 w 493"/>
                    <a:gd name="T7" fmla="*/ 0 h 325"/>
                    <a:gd name="T8" fmla="*/ 303 w 493"/>
                    <a:gd name="T9" fmla="*/ 29 h 325"/>
                    <a:gd name="T10" fmla="*/ 322 w 493"/>
                    <a:gd name="T11" fmla="*/ 33 h 325"/>
                    <a:gd name="T12" fmla="*/ 276 w 493"/>
                    <a:gd name="T13" fmla="*/ 172 h 325"/>
                    <a:gd name="T14" fmla="*/ 270 w 493"/>
                    <a:gd name="T15" fmla="*/ 74 h 325"/>
                    <a:gd name="T16" fmla="*/ 261 w 493"/>
                    <a:gd name="T17" fmla="*/ 78 h 325"/>
                    <a:gd name="T18" fmla="*/ 251 w 493"/>
                    <a:gd name="T19" fmla="*/ 74 h 325"/>
                    <a:gd name="T20" fmla="*/ 244 w 493"/>
                    <a:gd name="T21" fmla="*/ 177 h 325"/>
                    <a:gd name="T22" fmla="*/ 198 w 493"/>
                    <a:gd name="T23" fmla="*/ 34 h 325"/>
                    <a:gd name="T24" fmla="*/ 219 w 493"/>
                    <a:gd name="T25" fmla="*/ 29 h 325"/>
                    <a:gd name="T26" fmla="*/ 201 w 493"/>
                    <a:gd name="T27" fmla="*/ 1 h 325"/>
                    <a:gd name="T28" fmla="*/ 55 w 493"/>
                    <a:gd name="T29" fmla="*/ 92 h 325"/>
                    <a:gd name="T30" fmla="*/ 0 w 493"/>
                    <a:gd name="T31" fmla="*/ 249 h 325"/>
                    <a:gd name="T32" fmla="*/ 0 w 493"/>
                    <a:gd name="T33" fmla="*/ 254 h 325"/>
                    <a:gd name="T34" fmla="*/ 3 w 493"/>
                    <a:gd name="T35" fmla="*/ 257 h 325"/>
                    <a:gd name="T36" fmla="*/ 99 w 493"/>
                    <a:gd name="T37" fmla="*/ 299 h 325"/>
                    <a:gd name="T38" fmla="*/ 105 w 493"/>
                    <a:gd name="T39" fmla="*/ 299 h 325"/>
                    <a:gd name="T40" fmla="*/ 188 w 493"/>
                    <a:gd name="T41" fmla="*/ 325 h 325"/>
                    <a:gd name="T42" fmla="*/ 287 w 493"/>
                    <a:gd name="T43" fmla="*/ 325 h 325"/>
                    <a:gd name="T44" fmla="*/ 327 w 493"/>
                    <a:gd name="T45"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3" h="325">
                      <a:moveTo>
                        <a:pt x="327" y="170"/>
                      </a:moveTo>
                      <a:cubicBezTo>
                        <a:pt x="372" y="125"/>
                        <a:pt x="437" y="113"/>
                        <a:pt x="493" y="134"/>
                      </a:cubicBezTo>
                      <a:cubicBezTo>
                        <a:pt x="486" y="120"/>
                        <a:pt x="477" y="105"/>
                        <a:pt x="466" y="92"/>
                      </a:cubicBezTo>
                      <a:cubicBezTo>
                        <a:pt x="439" y="55"/>
                        <a:pt x="397" y="14"/>
                        <a:pt x="322" y="0"/>
                      </a:cubicBezTo>
                      <a:cubicBezTo>
                        <a:pt x="303" y="29"/>
                        <a:pt x="303" y="29"/>
                        <a:pt x="303" y="29"/>
                      </a:cubicBezTo>
                      <a:cubicBezTo>
                        <a:pt x="310" y="30"/>
                        <a:pt x="316" y="32"/>
                        <a:pt x="322" y="33"/>
                      </a:cubicBezTo>
                      <a:cubicBezTo>
                        <a:pt x="276" y="172"/>
                        <a:pt x="276" y="172"/>
                        <a:pt x="276" y="172"/>
                      </a:cubicBezTo>
                      <a:cubicBezTo>
                        <a:pt x="270" y="74"/>
                        <a:pt x="270" y="74"/>
                        <a:pt x="270" y="74"/>
                      </a:cubicBezTo>
                      <a:cubicBezTo>
                        <a:pt x="267" y="77"/>
                        <a:pt x="264" y="78"/>
                        <a:pt x="261" y="78"/>
                      </a:cubicBezTo>
                      <a:cubicBezTo>
                        <a:pt x="258" y="78"/>
                        <a:pt x="255" y="77"/>
                        <a:pt x="251" y="74"/>
                      </a:cubicBezTo>
                      <a:cubicBezTo>
                        <a:pt x="244" y="177"/>
                        <a:pt x="244" y="177"/>
                        <a:pt x="244" y="177"/>
                      </a:cubicBezTo>
                      <a:cubicBezTo>
                        <a:pt x="198" y="34"/>
                        <a:pt x="198" y="34"/>
                        <a:pt x="198" y="34"/>
                      </a:cubicBezTo>
                      <a:cubicBezTo>
                        <a:pt x="205" y="32"/>
                        <a:pt x="212" y="30"/>
                        <a:pt x="219" y="29"/>
                      </a:cubicBezTo>
                      <a:cubicBezTo>
                        <a:pt x="201" y="1"/>
                        <a:pt x="201" y="1"/>
                        <a:pt x="201" y="1"/>
                      </a:cubicBezTo>
                      <a:cubicBezTo>
                        <a:pt x="122" y="14"/>
                        <a:pt x="83" y="55"/>
                        <a:pt x="55" y="92"/>
                      </a:cubicBezTo>
                      <a:cubicBezTo>
                        <a:pt x="15" y="145"/>
                        <a:pt x="0" y="208"/>
                        <a:pt x="0" y="249"/>
                      </a:cubicBezTo>
                      <a:cubicBezTo>
                        <a:pt x="0" y="254"/>
                        <a:pt x="0" y="254"/>
                        <a:pt x="0" y="254"/>
                      </a:cubicBezTo>
                      <a:cubicBezTo>
                        <a:pt x="3" y="257"/>
                        <a:pt x="3" y="257"/>
                        <a:pt x="3" y="257"/>
                      </a:cubicBezTo>
                      <a:cubicBezTo>
                        <a:pt x="30" y="294"/>
                        <a:pt x="75" y="299"/>
                        <a:pt x="99" y="299"/>
                      </a:cubicBezTo>
                      <a:cubicBezTo>
                        <a:pt x="101" y="299"/>
                        <a:pt x="104" y="299"/>
                        <a:pt x="105" y="299"/>
                      </a:cubicBezTo>
                      <a:cubicBezTo>
                        <a:pt x="124" y="314"/>
                        <a:pt x="157" y="321"/>
                        <a:pt x="188" y="325"/>
                      </a:cubicBezTo>
                      <a:cubicBezTo>
                        <a:pt x="287" y="325"/>
                        <a:pt x="287" y="325"/>
                        <a:pt x="287" y="325"/>
                      </a:cubicBezTo>
                      <a:cubicBezTo>
                        <a:pt x="272" y="272"/>
                        <a:pt x="285" y="212"/>
                        <a:pt x="327" y="17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sp>
            <p:nvSpPr>
              <p:cNvPr id="60" name="TextBox 20"/>
              <p:cNvSpPr txBox="1"/>
              <p:nvPr/>
            </p:nvSpPr>
            <p:spPr>
              <a:xfrm>
                <a:off x="4229316" y="4583335"/>
                <a:ext cx="1667435" cy="400110"/>
              </a:xfrm>
              <a:prstGeom prst="rect">
                <a:avLst/>
              </a:prstGeom>
              <a:noFill/>
              <a:effectLst/>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应出席代表</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nvGrpSpPr>
              <p:cNvPr id="61" name="Group 4"/>
              <p:cNvGrpSpPr>
                <a:grpSpLocks noChangeAspect="1"/>
              </p:cNvGrpSpPr>
              <p:nvPr/>
            </p:nvGrpSpPr>
            <p:grpSpPr bwMode="auto">
              <a:xfrm>
                <a:off x="4853670" y="3959291"/>
                <a:ext cx="426532" cy="518111"/>
                <a:chOff x="371" y="2264"/>
                <a:chExt cx="1360" cy="1652"/>
              </a:xfrm>
            </p:grpSpPr>
            <p:sp>
              <p:nvSpPr>
                <p:cNvPr id="62" name="AutoShape 3"/>
                <p:cNvSpPr>
                  <a:spLocks noChangeAspect="1" noChangeArrowheads="1" noTextEdit="1"/>
                </p:cNvSpPr>
                <p:nvPr/>
              </p:nvSpPr>
              <p:spPr bwMode="auto">
                <a:xfrm>
                  <a:off x="371" y="2264"/>
                  <a:ext cx="1360"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p>
              </p:txBody>
            </p:sp>
            <p:sp>
              <p:nvSpPr>
                <p:cNvPr id="63" name="Freeform 5"/>
                <p:cNvSpPr>
                  <a:spLocks noEditPoints="1"/>
                </p:cNvSpPr>
                <p:nvPr/>
              </p:nvSpPr>
              <p:spPr bwMode="auto">
                <a:xfrm>
                  <a:off x="1062" y="3249"/>
                  <a:ext cx="700" cy="700"/>
                </a:xfrm>
                <a:custGeom>
                  <a:avLst/>
                  <a:gdLst>
                    <a:gd name="T0" fmla="*/ 243 w 295"/>
                    <a:gd name="T1" fmla="*/ 52 h 295"/>
                    <a:gd name="T2" fmla="*/ 53 w 295"/>
                    <a:gd name="T3" fmla="*/ 52 h 295"/>
                    <a:gd name="T4" fmla="*/ 53 w 295"/>
                    <a:gd name="T5" fmla="*/ 242 h 295"/>
                    <a:gd name="T6" fmla="*/ 243 w 295"/>
                    <a:gd name="T7" fmla="*/ 242 h 295"/>
                    <a:gd name="T8" fmla="*/ 243 w 295"/>
                    <a:gd name="T9" fmla="*/ 52 h 295"/>
                    <a:gd name="T10" fmla="*/ 219 w 295"/>
                    <a:gd name="T11" fmla="*/ 218 h 295"/>
                    <a:gd name="T12" fmla="*/ 77 w 295"/>
                    <a:gd name="T13" fmla="*/ 218 h 295"/>
                    <a:gd name="T14" fmla="*/ 77 w 295"/>
                    <a:gd name="T15" fmla="*/ 76 h 295"/>
                    <a:gd name="T16" fmla="*/ 219 w 295"/>
                    <a:gd name="T17" fmla="*/ 76 h 295"/>
                    <a:gd name="T18" fmla="*/ 219 w 295"/>
                    <a:gd name="T19" fmla="*/ 21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243" y="52"/>
                      </a:moveTo>
                      <a:cubicBezTo>
                        <a:pt x="191" y="0"/>
                        <a:pt x="105" y="0"/>
                        <a:pt x="53" y="52"/>
                      </a:cubicBezTo>
                      <a:cubicBezTo>
                        <a:pt x="0" y="104"/>
                        <a:pt x="0" y="190"/>
                        <a:pt x="53" y="242"/>
                      </a:cubicBezTo>
                      <a:cubicBezTo>
                        <a:pt x="105" y="295"/>
                        <a:pt x="191" y="295"/>
                        <a:pt x="243" y="242"/>
                      </a:cubicBezTo>
                      <a:cubicBezTo>
                        <a:pt x="295" y="190"/>
                        <a:pt x="295" y="104"/>
                        <a:pt x="243" y="52"/>
                      </a:cubicBezTo>
                      <a:close/>
                      <a:moveTo>
                        <a:pt x="219" y="218"/>
                      </a:moveTo>
                      <a:cubicBezTo>
                        <a:pt x="180" y="258"/>
                        <a:pt x="116" y="258"/>
                        <a:pt x="77" y="218"/>
                      </a:cubicBezTo>
                      <a:cubicBezTo>
                        <a:pt x="37" y="179"/>
                        <a:pt x="37" y="115"/>
                        <a:pt x="77" y="76"/>
                      </a:cubicBezTo>
                      <a:cubicBezTo>
                        <a:pt x="116" y="36"/>
                        <a:pt x="180" y="36"/>
                        <a:pt x="219" y="76"/>
                      </a:cubicBezTo>
                      <a:cubicBezTo>
                        <a:pt x="258" y="115"/>
                        <a:pt x="258" y="179"/>
                        <a:pt x="219" y="2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4" name="Freeform 6"/>
                <p:cNvSpPr/>
                <p:nvPr/>
              </p:nvSpPr>
              <p:spPr bwMode="auto">
                <a:xfrm>
                  <a:off x="1192" y="3380"/>
                  <a:ext cx="439" cy="422"/>
                </a:xfrm>
                <a:custGeom>
                  <a:avLst/>
                  <a:gdLst>
                    <a:gd name="T0" fmla="*/ 180 w 185"/>
                    <a:gd name="T1" fmla="*/ 65 h 178"/>
                    <a:gd name="T2" fmla="*/ 122 w 185"/>
                    <a:gd name="T3" fmla="*/ 53 h 178"/>
                    <a:gd name="T4" fmla="*/ 93 w 185"/>
                    <a:gd name="T5" fmla="*/ 2 h 178"/>
                    <a:gd name="T6" fmla="*/ 63 w 185"/>
                    <a:gd name="T7" fmla="*/ 53 h 178"/>
                    <a:gd name="T8" fmla="*/ 6 w 185"/>
                    <a:gd name="T9" fmla="*/ 65 h 178"/>
                    <a:gd name="T10" fmla="*/ 49 w 185"/>
                    <a:gd name="T11" fmla="*/ 107 h 178"/>
                    <a:gd name="T12" fmla="*/ 39 w 185"/>
                    <a:gd name="T13" fmla="*/ 168 h 178"/>
                    <a:gd name="T14" fmla="*/ 93 w 185"/>
                    <a:gd name="T15" fmla="*/ 138 h 178"/>
                    <a:gd name="T16" fmla="*/ 147 w 185"/>
                    <a:gd name="T17" fmla="*/ 168 h 178"/>
                    <a:gd name="T18" fmla="*/ 133 w 185"/>
                    <a:gd name="T19" fmla="*/ 107 h 178"/>
                    <a:gd name="T20" fmla="*/ 180 w 185"/>
                    <a:gd name="T21"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8">
                      <a:moveTo>
                        <a:pt x="180" y="65"/>
                      </a:moveTo>
                      <a:cubicBezTo>
                        <a:pt x="175" y="49"/>
                        <a:pt x="135" y="63"/>
                        <a:pt x="122" y="53"/>
                      </a:cubicBezTo>
                      <a:cubicBezTo>
                        <a:pt x="108" y="43"/>
                        <a:pt x="110" y="3"/>
                        <a:pt x="93" y="2"/>
                      </a:cubicBezTo>
                      <a:cubicBezTo>
                        <a:pt x="76" y="0"/>
                        <a:pt x="77" y="43"/>
                        <a:pt x="63" y="53"/>
                      </a:cubicBezTo>
                      <a:cubicBezTo>
                        <a:pt x="50" y="63"/>
                        <a:pt x="11" y="49"/>
                        <a:pt x="6" y="65"/>
                      </a:cubicBezTo>
                      <a:cubicBezTo>
                        <a:pt x="0" y="81"/>
                        <a:pt x="44" y="91"/>
                        <a:pt x="49" y="107"/>
                      </a:cubicBezTo>
                      <a:cubicBezTo>
                        <a:pt x="54" y="122"/>
                        <a:pt x="25" y="158"/>
                        <a:pt x="39" y="168"/>
                      </a:cubicBezTo>
                      <a:cubicBezTo>
                        <a:pt x="52" y="178"/>
                        <a:pt x="76" y="138"/>
                        <a:pt x="93" y="138"/>
                      </a:cubicBezTo>
                      <a:cubicBezTo>
                        <a:pt x="110" y="138"/>
                        <a:pt x="133" y="178"/>
                        <a:pt x="147" y="168"/>
                      </a:cubicBezTo>
                      <a:cubicBezTo>
                        <a:pt x="160" y="158"/>
                        <a:pt x="128" y="122"/>
                        <a:pt x="133" y="107"/>
                      </a:cubicBezTo>
                      <a:cubicBezTo>
                        <a:pt x="138" y="91"/>
                        <a:pt x="185" y="81"/>
                        <a:pt x="180" y="6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5" name="Freeform 7"/>
                <p:cNvSpPr/>
                <p:nvPr/>
              </p:nvSpPr>
              <p:spPr bwMode="auto">
                <a:xfrm>
                  <a:off x="933" y="2990"/>
                  <a:ext cx="119" cy="114"/>
                </a:xfrm>
                <a:custGeom>
                  <a:avLst/>
                  <a:gdLst>
                    <a:gd name="T0" fmla="*/ 0 w 50"/>
                    <a:gd name="T1" fmla="*/ 18 h 48"/>
                    <a:gd name="T2" fmla="*/ 25 w 50"/>
                    <a:gd name="T3" fmla="*/ 48 h 48"/>
                    <a:gd name="T4" fmla="*/ 50 w 50"/>
                    <a:gd name="T5" fmla="*/ 15 h 48"/>
                    <a:gd name="T6" fmla="*/ 25 w 50"/>
                    <a:gd name="T7" fmla="*/ 0 h 48"/>
                    <a:gd name="T8" fmla="*/ 0 w 50"/>
                    <a:gd name="T9" fmla="*/ 18 h 48"/>
                  </a:gdLst>
                  <a:ahLst/>
                  <a:cxnLst>
                    <a:cxn ang="0">
                      <a:pos x="T0" y="T1"/>
                    </a:cxn>
                    <a:cxn ang="0">
                      <a:pos x="T2" y="T3"/>
                    </a:cxn>
                    <a:cxn ang="0">
                      <a:pos x="T4" y="T5"/>
                    </a:cxn>
                    <a:cxn ang="0">
                      <a:pos x="T6" y="T7"/>
                    </a:cxn>
                    <a:cxn ang="0">
                      <a:pos x="T8" y="T9"/>
                    </a:cxn>
                  </a:cxnLst>
                  <a:rect l="0" t="0" r="r" b="b"/>
                  <a:pathLst>
                    <a:path w="50" h="48">
                      <a:moveTo>
                        <a:pt x="0" y="18"/>
                      </a:moveTo>
                      <a:cubicBezTo>
                        <a:pt x="0" y="23"/>
                        <a:pt x="16" y="48"/>
                        <a:pt x="25" y="48"/>
                      </a:cubicBezTo>
                      <a:cubicBezTo>
                        <a:pt x="34" y="48"/>
                        <a:pt x="50" y="21"/>
                        <a:pt x="50" y="15"/>
                      </a:cubicBezTo>
                      <a:cubicBezTo>
                        <a:pt x="25" y="0"/>
                        <a:pt x="25" y="0"/>
                        <a:pt x="25" y="0"/>
                      </a:cubicBezTo>
                      <a:cubicBezTo>
                        <a:pt x="25" y="0"/>
                        <a:pt x="0" y="16"/>
                        <a:pt x="0" y="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6" name="Freeform 8"/>
                <p:cNvSpPr>
                  <a:spLocks noEditPoints="1"/>
                </p:cNvSpPr>
                <p:nvPr/>
              </p:nvSpPr>
              <p:spPr bwMode="auto">
                <a:xfrm>
                  <a:off x="684" y="2266"/>
                  <a:ext cx="601" cy="705"/>
                </a:xfrm>
                <a:custGeom>
                  <a:avLst/>
                  <a:gdLst>
                    <a:gd name="T0" fmla="*/ 3 w 253"/>
                    <a:gd name="T1" fmla="*/ 169 h 297"/>
                    <a:gd name="T2" fmla="*/ 15 w 253"/>
                    <a:gd name="T3" fmla="*/ 187 h 297"/>
                    <a:gd name="T4" fmla="*/ 127 w 253"/>
                    <a:gd name="T5" fmla="*/ 297 h 297"/>
                    <a:gd name="T6" fmla="*/ 239 w 253"/>
                    <a:gd name="T7" fmla="*/ 186 h 297"/>
                    <a:gd name="T8" fmla="*/ 251 w 253"/>
                    <a:gd name="T9" fmla="*/ 169 h 297"/>
                    <a:gd name="T10" fmla="*/ 247 w 253"/>
                    <a:gd name="T11" fmla="*/ 149 h 297"/>
                    <a:gd name="T12" fmla="*/ 247 w 253"/>
                    <a:gd name="T13" fmla="*/ 143 h 297"/>
                    <a:gd name="T14" fmla="*/ 249 w 253"/>
                    <a:gd name="T15" fmla="*/ 133 h 297"/>
                    <a:gd name="T16" fmla="*/ 131 w 253"/>
                    <a:gd name="T17" fmla="*/ 0 h 297"/>
                    <a:gd name="T18" fmla="*/ 5 w 253"/>
                    <a:gd name="T19" fmla="*/ 128 h 297"/>
                    <a:gd name="T20" fmla="*/ 6 w 253"/>
                    <a:gd name="T21" fmla="*/ 139 h 297"/>
                    <a:gd name="T22" fmla="*/ 7 w 253"/>
                    <a:gd name="T23" fmla="*/ 150 h 297"/>
                    <a:gd name="T24" fmla="*/ 3 w 253"/>
                    <a:gd name="T25" fmla="*/ 169 h 297"/>
                    <a:gd name="T26" fmla="*/ 19 w 253"/>
                    <a:gd name="T27" fmla="*/ 137 h 297"/>
                    <a:gd name="T28" fmla="*/ 104 w 253"/>
                    <a:gd name="T29" fmla="*/ 124 h 297"/>
                    <a:gd name="T30" fmla="*/ 157 w 253"/>
                    <a:gd name="T31" fmla="*/ 99 h 297"/>
                    <a:gd name="T32" fmla="*/ 198 w 253"/>
                    <a:gd name="T33" fmla="*/ 124 h 297"/>
                    <a:gd name="T34" fmla="*/ 233 w 253"/>
                    <a:gd name="T35" fmla="*/ 135 h 297"/>
                    <a:gd name="T36" fmla="*/ 230 w 253"/>
                    <a:gd name="T37" fmla="*/ 162 h 297"/>
                    <a:gd name="T38" fmla="*/ 229 w 253"/>
                    <a:gd name="T39" fmla="*/ 165 h 297"/>
                    <a:gd name="T40" fmla="*/ 229 w 253"/>
                    <a:gd name="T41" fmla="*/ 173 h 297"/>
                    <a:gd name="T42" fmla="*/ 227 w 253"/>
                    <a:gd name="T43" fmla="*/ 189 h 297"/>
                    <a:gd name="T44" fmla="*/ 127 w 253"/>
                    <a:gd name="T45" fmla="*/ 286 h 297"/>
                    <a:gd name="T46" fmla="*/ 30 w 253"/>
                    <a:gd name="T47" fmla="*/ 198 h 297"/>
                    <a:gd name="T48" fmla="*/ 19 w 253"/>
                    <a:gd name="T49" fmla="*/ 13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7">
                      <a:moveTo>
                        <a:pt x="3" y="169"/>
                      </a:moveTo>
                      <a:cubicBezTo>
                        <a:pt x="5" y="179"/>
                        <a:pt x="10" y="186"/>
                        <a:pt x="15" y="187"/>
                      </a:cubicBezTo>
                      <a:cubicBezTo>
                        <a:pt x="35" y="250"/>
                        <a:pt x="80" y="297"/>
                        <a:pt x="127" y="297"/>
                      </a:cubicBezTo>
                      <a:cubicBezTo>
                        <a:pt x="176" y="297"/>
                        <a:pt x="220" y="252"/>
                        <a:pt x="239" y="186"/>
                      </a:cubicBezTo>
                      <a:cubicBezTo>
                        <a:pt x="244" y="185"/>
                        <a:pt x="249" y="178"/>
                        <a:pt x="251" y="169"/>
                      </a:cubicBezTo>
                      <a:cubicBezTo>
                        <a:pt x="252" y="160"/>
                        <a:pt x="250" y="152"/>
                        <a:pt x="247" y="149"/>
                      </a:cubicBezTo>
                      <a:cubicBezTo>
                        <a:pt x="247" y="147"/>
                        <a:pt x="247" y="145"/>
                        <a:pt x="247" y="143"/>
                      </a:cubicBezTo>
                      <a:cubicBezTo>
                        <a:pt x="248" y="139"/>
                        <a:pt x="249" y="136"/>
                        <a:pt x="249" y="133"/>
                      </a:cubicBezTo>
                      <a:cubicBezTo>
                        <a:pt x="253" y="74"/>
                        <a:pt x="225" y="0"/>
                        <a:pt x="131" y="0"/>
                      </a:cubicBezTo>
                      <a:cubicBezTo>
                        <a:pt x="38" y="0"/>
                        <a:pt x="0" y="60"/>
                        <a:pt x="5" y="128"/>
                      </a:cubicBezTo>
                      <a:cubicBezTo>
                        <a:pt x="5" y="131"/>
                        <a:pt x="5" y="135"/>
                        <a:pt x="6" y="139"/>
                      </a:cubicBezTo>
                      <a:cubicBezTo>
                        <a:pt x="6" y="142"/>
                        <a:pt x="6" y="146"/>
                        <a:pt x="7" y="150"/>
                      </a:cubicBezTo>
                      <a:cubicBezTo>
                        <a:pt x="3" y="153"/>
                        <a:pt x="1" y="161"/>
                        <a:pt x="3" y="169"/>
                      </a:cubicBezTo>
                      <a:close/>
                      <a:moveTo>
                        <a:pt x="19" y="137"/>
                      </a:moveTo>
                      <a:cubicBezTo>
                        <a:pt x="36" y="141"/>
                        <a:pt x="80" y="139"/>
                        <a:pt x="104" y="124"/>
                      </a:cubicBezTo>
                      <a:cubicBezTo>
                        <a:pt x="129" y="109"/>
                        <a:pt x="157" y="99"/>
                        <a:pt x="157" y="99"/>
                      </a:cubicBezTo>
                      <a:cubicBezTo>
                        <a:pt x="157" y="99"/>
                        <a:pt x="165" y="109"/>
                        <a:pt x="198" y="124"/>
                      </a:cubicBezTo>
                      <a:cubicBezTo>
                        <a:pt x="211" y="130"/>
                        <a:pt x="223" y="134"/>
                        <a:pt x="233" y="135"/>
                      </a:cubicBezTo>
                      <a:cubicBezTo>
                        <a:pt x="234" y="135"/>
                        <a:pt x="232" y="148"/>
                        <a:pt x="230" y="162"/>
                      </a:cubicBezTo>
                      <a:cubicBezTo>
                        <a:pt x="230" y="163"/>
                        <a:pt x="230" y="164"/>
                        <a:pt x="229" y="165"/>
                      </a:cubicBezTo>
                      <a:cubicBezTo>
                        <a:pt x="229" y="168"/>
                        <a:pt x="229" y="170"/>
                        <a:pt x="229" y="173"/>
                      </a:cubicBezTo>
                      <a:cubicBezTo>
                        <a:pt x="228" y="179"/>
                        <a:pt x="228" y="184"/>
                        <a:pt x="227" y="189"/>
                      </a:cubicBezTo>
                      <a:cubicBezTo>
                        <a:pt x="209" y="247"/>
                        <a:pt x="170" y="286"/>
                        <a:pt x="127" y="286"/>
                      </a:cubicBezTo>
                      <a:cubicBezTo>
                        <a:pt x="89" y="286"/>
                        <a:pt x="51" y="249"/>
                        <a:pt x="30" y="198"/>
                      </a:cubicBezTo>
                      <a:cubicBezTo>
                        <a:pt x="29" y="182"/>
                        <a:pt x="18" y="136"/>
                        <a:pt x="19" y="13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7" name="Freeform 9"/>
                <p:cNvSpPr/>
                <p:nvPr/>
              </p:nvSpPr>
              <p:spPr bwMode="auto">
                <a:xfrm>
                  <a:off x="373" y="2931"/>
                  <a:ext cx="1170" cy="771"/>
                </a:xfrm>
                <a:custGeom>
                  <a:avLst/>
                  <a:gdLst>
                    <a:gd name="T0" fmla="*/ 327 w 493"/>
                    <a:gd name="T1" fmla="*/ 170 h 325"/>
                    <a:gd name="T2" fmla="*/ 493 w 493"/>
                    <a:gd name="T3" fmla="*/ 134 h 325"/>
                    <a:gd name="T4" fmla="*/ 466 w 493"/>
                    <a:gd name="T5" fmla="*/ 92 h 325"/>
                    <a:gd name="T6" fmla="*/ 322 w 493"/>
                    <a:gd name="T7" fmla="*/ 0 h 325"/>
                    <a:gd name="T8" fmla="*/ 303 w 493"/>
                    <a:gd name="T9" fmla="*/ 29 h 325"/>
                    <a:gd name="T10" fmla="*/ 322 w 493"/>
                    <a:gd name="T11" fmla="*/ 33 h 325"/>
                    <a:gd name="T12" fmla="*/ 276 w 493"/>
                    <a:gd name="T13" fmla="*/ 172 h 325"/>
                    <a:gd name="T14" fmla="*/ 270 w 493"/>
                    <a:gd name="T15" fmla="*/ 74 h 325"/>
                    <a:gd name="T16" fmla="*/ 261 w 493"/>
                    <a:gd name="T17" fmla="*/ 78 h 325"/>
                    <a:gd name="T18" fmla="*/ 251 w 493"/>
                    <a:gd name="T19" fmla="*/ 74 h 325"/>
                    <a:gd name="T20" fmla="*/ 244 w 493"/>
                    <a:gd name="T21" fmla="*/ 177 h 325"/>
                    <a:gd name="T22" fmla="*/ 198 w 493"/>
                    <a:gd name="T23" fmla="*/ 34 h 325"/>
                    <a:gd name="T24" fmla="*/ 219 w 493"/>
                    <a:gd name="T25" fmla="*/ 29 h 325"/>
                    <a:gd name="T26" fmla="*/ 201 w 493"/>
                    <a:gd name="T27" fmla="*/ 1 h 325"/>
                    <a:gd name="T28" fmla="*/ 55 w 493"/>
                    <a:gd name="T29" fmla="*/ 92 h 325"/>
                    <a:gd name="T30" fmla="*/ 0 w 493"/>
                    <a:gd name="T31" fmla="*/ 249 h 325"/>
                    <a:gd name="T32" fmla="*/ 0 w 493"/>
                    <a:gd name="T33" fmla="*/ 254 h 325"/>
                    <a:gd name="T34" fmla="*/ 3 w 493"/>
                    <a:gd name="T35" fmla="*/ 257 h 325"/>
                    <a:gd name="T36" fmla="*/ 99 w 493"/>
                    <a:gd name="T37" fmla="*/ 299 h 325"/>
                    <a:gd name="T38" fmla="*/ 105 w 493"/>
                    <a:gd name="T39" fmla="*/ 299 h 325"/>
                    <a:gd name="T40" fmla="*/ 188 w 493"/>
                    <a:gd name="T41" fmla="*/ 325 h 325"/>
                    <a:gd name="T42" fmla="*/ 287 w 493"/>
                    <a:gd name="T43" fmla="*/ 325 h 325"/>
                    <a:gd name="T44" fmla="*/ 327 w 493"/>
                    <a:gd name="T45"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3" h="325">
                      <a:moveTo>
                        <a:pt x="327" y="170"/>
                      </a:moveTo>
                      <a:cubicBezTo>
                        <a:pt x="372" y="125"/>
                        <a:pt x="437" y="113"/>
                        <a:pt x="493" y="134"/>
                      </a:cubicBezTo>
                      <a:cubicBezTo>
                        <a:pt x="486" y="120"/>
                        <a:pt x="477" y="105"/>
                        <a:pt x="466" y="92"/>
                      </a:cubicBezTo>
                      <a:cubicBezTo>
                        <a:pt x="439" y="55"/>
                        <a:pt x="397" y="14"/>
                        <a:pt x="322" y="0"/>
                      </a:cubicBezTo>
                      <a:cubicBezTo>
                        <a:pt x="303" y="29"/>
                        <a:pt x="303" y="29"/>
                        <a:pt x="303" y="29"/>
                      </a:cubicBezTo>
                      <a:cubicBezTo>
                        <a:pt x="310" y="30"/>
                        <a:pt x="316" y="32"/>
                        <a:pt x="322" y="33"/>
                      </a:cubicBezTo>
                      <a:cubicBezTo>
                        <a:pt x="276" y="172"/>
                        <a:pt x="276" y="172"/>
                        <a:pt x="276" y="172"/>
                      </a:cubicBezTo>
                      <a:cubicBezTo>
                        <a:pt x="270" y="74"/>
                        <a:pt x="270" y="74"/>
                        <a:pt x="270" y="74"/>
                      </a:cubicBezTo>
                      <a:cubicBezTo>
                        <a:pt x="267" y="77"/>
                        <a:pt x="264" y="78"/>
                        <a:pt x="261" y="78"/>
                      </a:cubicBezTo>
                      <a:cubicBezTo>
                        <a:pt x="258" y="78"/>
                        <a:pt x="255" y="77"/>
                        <a:pt x="251" y="74"/>
                      </a:cubicBezTo>
                      <a:cubicBezTo>
                        <a:pt x="244" y="177"/>
                        <a:pt x="244" y="177"/>
                        <a:pt x="244" y="177"/>
                      </a:cubicBezTo>
                      <a:cubicBezTo>
                        <a:pt x="198" y="34"/>
                        <a:pt x="198" y="34"/>
                        <a:pt x="198" y="34"/>
                      </a:cubicBezTo>
                      <a:cubicBezTo>
                        <a:pt x="205" y="32"/>
                        <a:pt x="212" y="30"/>
                        <a:pt x="219" y="29"/>
                      </a:cubicBezTo>
                      <a:cubicBezTo>
                        <a:pt x="201" y="1"/>
                        <a:pt x="201" y="1"/>
                        <a:pt x="201" y="1"/>
                      </a:cubicBezTo>
                      <a:cubicBezTo>
                        <a:pt x="122" y="14"/>
                        <a:pt x="83" y="55"/>
                        <a:pt x="55" y="92"/>
                      </a:cubicBezTo>
                      <a:cubicBezTo>
                        <a:pt x="15" y="145"/>
                        <a:pt x="0" y="208"/>
                        <a:pt x="0" y="249"/>
                      </a:cubicBezTo>
                      <a:cubicBezTo>
                        <a:pt x="0" y="254"/>
                        <a:pt x="0" y="254"/>
                        <a:pt x="0" y="254"/>
                      </a:cubicBezTo>
                      <a:cubicBezTo>
                        <a:pt x="3" y="257"/>
                        <a:pt x="3" y="257"/>
                        <a:pt x="3" y="257"/>
                      </a:cubicBezTo>
                      <a:cubicBezTo>
                        <a:pt x="30" y="294"/>
                        <a:pt x="75" y="299"/>
                        <a:pt x="99" y="299"/>
                      </a:cubicBezTo>
                      <a:cubicBezTo>
                        <a:pt x="101" y="299"/>
                        <a:pt x="104" y="299"/>
                        <a:pt x="105" y="299"/>
                      </a:cubicBezTo>
                      <a:cubicBezTo>
                        <a:pt x="124" y="314"/>
                        <a:pt x="157" y="321"/>
                        <a:pt x="188" y="325"/>
                      </a:cubicBezTo>
                      <a:cubicBezTo>
                        <a:pt x="287" y="325"/>
                        <a:pt x="287" y="325"/>
                        <a:pt x="287" y="325"/>
                      </a:cubicBezTo>
                      <a:cubicBezTo>
                        <a:pt x="272" y="272"/>
                        <a:pt x="285" y="212"/>
                        <a:pt x="327" y="17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nvGrpSpPr>
              <p:cNvPr id="68" name="Group 4"/>
              <p:cNvGrpSpPr>
                <a:grpSpLocks noChangeAspect="1"/>
              </p:cNvGrpSpPr>
              <p:nvPr/>
            </p:nvGrpSpPr>
            <p:grpSpPr bwMode="auto">
              <a:xfrm>
                <a:off x="5585934" y="3945804"/>
                <a:ext cx="426532" cy="518111"/>
                <a:chOff x="371" y="2264"/>
                <a:chExt cx="1360" cy="1652"/>
              </a:xfrm>
            </p:grpSpPr>
            <p:sp>
              <p:nvSpPr>
                <p:cNvPr id="69" name="AutoShape 3"/>
                <p:cNvSpPr>
                  <a:spLocks noChangeAspect="1" noChangeArrowheads="1" noTextEdit="1"/>
                </p:cNvSpPr>
                <p:nvPr/>
              </p:nvSpPr>
              <p:spPr bwMode="auto">
                <a:xfrm>
                  <a:off x="371" y="2264"/>
                  <a:ext cx="1360"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p>
              </p:txBody>
            </p:sp>
            <p:sp>
              <p:nvSpPr>
                <p:cNvPr id="70" name="Freeform 5"/>
                <p:cNvSpPr>
                  <a:spLocks noEditPoints="1"/>
                </p:cNvSpPr>
                <p:nvPr/>
              </p:nvSpPr>
              <p:spPr bwMode="auto">
                <a:xfrm>
                  <a:off x="1062" y="3249"/>
                  <a:ext cx="700" cy="700"/>
                </a:xfrm>
                <a:custGeom>
                  <a:avLst/>
                  <a:gdLst>
                    <a:gd name="T0" fmla="*/ 243 w 295"/>
                    <a:gd name="T1" fmla="*/ 52 h 295"/>
                    <a:gd name="T2" fmla="*/ 53 w 295"/>
                    <a:gd name="T3" fmla="*/ 52 h 295"/>
                    <a:gd name="T4" fmla="*/ 53 w 295"/>
                    <a:gd name="T5" fmla="*/ 242 h 295"/>
                    <a:gd name="T6" fmla="*/ 243 w 295"/>
                    <a:gd name="T7" fmla="*/ 242 h 295"/>
                    <a:gd name="T8" fmla="*/ 243 w 295"/>
                    <a:gd name="T9" fmla="*/ 52 h 295"/>
                    <a:gd name="T10" fmla="*/ 219 w 295"/>
                    <a:gd name="T11" fmla="*/ 218 h 295"/>
                    <a:gd name="T12" fmla="*/ 77 w 295"/>
                    <a:gd name="T13" fmla="*/ 218 h 295"/>
                    <a:gd name="T14" fmla="*/ 77 w 295"/>
                    <a:gd name="T15" fmla="*/ 76 h 295"/>
                    <a:gd name="T16" fmla="*/ 219 w 295"/>
                    <a:gd name="T17" fmla="*/ 76 h 295"/>
                    <a:gd name="T18" fmla="*/ 219 w 295"/>
                    <a:gd name="T19" fmla="*/ 21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243" y="52"/>
                      </a:moveTo>
                      <a:cubicBezTo>
                        <a:pt x="191" y="0"/>
                        <a:pt x="105" y="0"/>
                        <a:pt x="53" y="52"/>
                      </a:cubicBezTo>
                      <a:cubicBezTo>
                        <a:pt x="0" y="104"/>
                        <a:pt x="0" y="190"/>
                        <a:pt x="53" y="242"/>
                      </a:cubicBezTo>
                      <a:cubicBezTo>
                        <a:pt x="105" y="295"/>
                        <a:pt x="191" y="295"/>
                        <a:pt x="243" y="242"/>
                      </a:cubicBezTo>
                      <a:cubicBezTo>
                        <a:pt x="295" y="190"/>
                        <a:pt x="295" y="104"/>
                        <a:pt x="243" y="52"/>
                      </a:cubicBezTo>
                      <a:close/>
                      <a:moveTo>
                        <a:pt x="219" y="218"/>
                      </a:moveTo>
                      <a:cubicBezTo>
                        <a:pt x="180" y="258"/>
                        <a:pt x="116" y="258"/>
                        <a:pt x="77" y="218"/>
                      </a:cubicBezTo>
                      <a:cubicBezTo>
                        <a:pt x="37" y="179"/>
                        <a:pt x="37" y="115"/>
                        <a:pt x="77" y="76"/>
                      </a:cubicBezTo>
                      <a:cubicBezTo>
                        <a:pt x="116" y="36"/>
                        <a:pt x="180" y="36"/>
                        <a:pt x="219" y="76"/>
                      </a:cubicBezTo>
                      <a:cubicBezTo>
                        <a:pt x="258" y="115"/>
                        <a:pt x="258" y="179"/>
                        <a:pt x="219" y="2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1" name="Freeform 6"/>
                <p:cNvSpPr/>
                <p:nvPr/>
              </p:nvSpPr>
              <p:spPr bwMode="auto">
                <a:xfrm>
                  <a:off x="1192" y="3380"/>
                  <a:ext cx="439" cy="422"/>
                </a:xfrm>
                <a:custGeom>
                  <a:avLst/>
                  <a:gdLst>
                    <a:gd name="T0" fmla="*/ 180 w 185"/>
                    <a:gd name="T1" fmla="*/ 65 h 178"/>
                    <a:gd name="T2" fmla="*/ 122 w 185"/>
                    <a:gd name="T3" fmla="*/ 53 h 178"/>
                    <a:gd name="T4" fmla="*/ 93 w 185"/>
                    <a:gd name="T5" fmla="*/ 2 h 178"/>
                    <a:gd name="T6" fmla="*/ 63 w 185"/>
                    <a:gd name="T7" fmla="*/ 53 h 178"/>
                    <a:gd name="T8" fmla="*/ 6 w 185"/>
                    <a:gd name="T9" fmla="*/ 65 h 178"/>
                    <a:gd name="T10" fmla="*/ 49 w 185"/>
                    <a:gd name="T11" fmla="*/ 107 h 178"/>
                    <a:gd name="T12" fmla="*/ 39 w 185"/>
                    <a:gd name="T13" fmla="*/ 168 h 178"/>
                    <a:gd name="T14" fmla="*/ 93 w 185"/>
                    <a:gd name="T15" fmla="*/ 138 h 178"/>
                    <a:gd name="T16" fmla="*/ 147 w 185"/>
                    <a:gd name="T17" fmla="*/ 168 h 178"/>
                    <a:gd name="T18" fmla="*/ 133 w 185"/>
                    <a:gd name="T19" fmla="*/ 107 h 178"/>
                    <a:gd name="T20" fmla="*/ 180 w 185"/>
                    <a:gd name="T21"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8">
                      <a:moveTo>
                        <a:pt x="180" y="65"/>
                      </a:moveTo>
                      <a:cubicBezTo>
                        <a:pt x="175" y="49"/>
                        <a:pt x="135" y="63"/>
                        <a:pt x="122" y="53"/>
                      </a:cubicBezTo>
                      <a:cubicBezTo>
                        <a:pt x="108" y="43"/>
                        <a:pt x="110" y="3"/>
                        <a:pt x="93" y="2"/>
                      </a:cubicBezTo>
                      <a:cubicBezTo>
                        <a:pt x="76" y="0"/>
                        <a:pt x="77" y="43"/>
                        <a:pt x="63" y="53"/>
                      </a:cubicBezTo>
                      <a:cubicBezTo>
                        <a:pt x="50" y="63"/>
                        <a:pt x="11" y="49"/>
                        <a:pt x="6" y="65"/>
                      </a:cubicBezTo>
                      <a:cubicBezTo>
                        <a:pt x="0" y="81"/>
                        <a:pt x="44" y="91"/>
                        <a:pt x="49" y="107"/>
                      </a:cubicBezTo>
                      <a:cubicBezTo>
                        <a:pt x="54" y="122"/>
                        <a:pt x="25" y="158"/>
                        <a:pt x="39" y="168"/>
                      </a:cubicBezTo>
                      <a:cubicBezTo>
                        <a:pt x="52" y="178"/>
                        <a:pt x="76" y="138"/>
                        <a:pt x="93" y="138"/>
                      </a:cubicBezTo>
                      <a:cubicBezTo>
                        <a:pt x="110" y="138"/>
                        <a:pt x="133" y="178"/>
                        <a:pt x="147" y="168"/>
                      </a:cubicBezTo>
                      <a:cubicBezTo>
                        <a:pt x="160" y="158"/>
                        <a:pt x="128" y="122"/>
                        <a:pt x="133" y="107"/>
                      </a:cubicBezTo>
                      <a:cubicBezTo>
                        <a:pt x="138" y="91"/>
                        <a:pt x="185" y="81"/>
                        <a:pt x="180" y="6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2" name="Freeform 7"/>
                <p:cNvSpPr/>
                <p:nvPr/>
              </p:nvSpPr>
              <p:spPr bwMode="auto">
                <a:xfrm>
                  <a:off x="933" y="2990"/>
                  <a:ext cx="119" cy="114"/>
                </a:xfrm>
                <a:custGeom>
                  <a:avLst/>
                  <a:gdLst>
                    <a:gd name="T0" fmla="*/ 0 w 50"/>
                    <a:gd name="T1" fmla="*/ 18 h 48"/>
                    <a:gd name="T2" fmla="*/ 25 w 50"/>
                    <a:gd name="T3" fmla="*/ 48 h 48"/>
                    <a:gd name="T4" fmla="*/ 50 w 50"/>
                    <a:gd name="T5" fmla="*/ 15 h 48"/>
                    <a:gd name="T6" fmla="*/ 25 w 50"/>
                    <a:gd name="T7" fmla="*/ 0 h 48"/>
                    <a:gd name="T8" fmla="*/ 0 w 50"/>
                    <a:gd name="T9" fmla="*/ 18 h 48"/>
                  </a:gdLst>
                  <a:ahLst/>
                  <a:cxnLst>
                    <a:cxn ang="0">
                      <a:pos x="T0" y="T1"/>
                    </a:cxn>
                    <a:cxn ang="0">
                      <a:pos x="T2" y="T3"/>
                    </a:cxn>
                    <a:cxn ang="0">
                      <a:pos x="T4" y="T5"/>
                    </a:cxn>
                    <a:cxn ang="0">
                      <a:pos x="T6" y="T7"/>
                    </a:cxn>
                    <a:cxn ang="0">
                      <a:pos x="T8" y="T9"/>
                    </a:cxn>
                  </a:cxnLst>
                  <a:rect l="0" t="0" r="r" b="b"/>
                  <a:pathLst>
                    <a:path w="50" h="48">
                      <a:moveTo>
                        <a:pt x="0" y="18"/>
                      </a:moveTo>
                      <a:cubicBezTo>
                        <a:pt x="0" y="23"/>
                        <a:pt x="16" y="48"/>
                        <a:pt x="25" y="48"/>
                      </a:cubicBezTo>
                      <a:cubicBezTo>
                        <a:pt x="34" y="48"/>
                        <a:pt x="50" y="21"/>
                        <a:pt x="50" y="15"/>
                      </a:cubicBezTo>
                      <a:cubicBezTo>
                        <a:pt x="25" y="0"/>
                        <a:pt x="25" y="0"/>
                        <a:pt x="25" y="0"/>
                      </a:cubicBezTo>
                      <a:cubicBezTo>
                        <a:pt x="25" y="0"/>
                        <a:pt x="0" y="16"/>
                        <a:pt x="0" y="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3" name="Freeform 8"/>
                <p:cNvSpPr>
                  <a:spLocks noEditPoints="1"/>
                </p:cNvSpPr>
                <p:nvPr/>
              </p:nvSpPr>
              <p:spPr bwMode="auto">
                <a:xfrm>
                  <a:off x="684" y="2266"/>
                  <a:ext cx="601" cy="705"/>
                </a:xfrm>
                <a:custGeom>
                  <a:avLst/>
                  <a:gdLst>
                    <a:gd name="T0" fmla="*/ 3 w 253"/>
                    <a:gd name="T1" fmla="*/ 169 h 297"/>
                    <a:gd name="T2" fmla="*/ 15 w 253"/>
                    <a:gd name="T3" fmla="*/ 187 h 297"/>
                    <a:gd name="T4" fmla="*/ 127 w 253"/>
                    <a:gd name="T5" fmla="*/ 297 h 297"/>
                    <a:gd name="T6" fmla="*/ 239 w 253"/>
                    <a:gd name="T7" fmla="*/ 186 h 297"/>
                    <a:gd name="T8" fmla="*/ 251 w 253"/>
                    <a:gd name="T9" fmla="*/ 169 h 297"/>
                    <a:gd name="T10" fmla="*/ 247 w 253"/>
                    <a:gd name="T11" fmla="*/ 149 h 297"/>
                    <a:gd name="T12" fmla="*/ 247 w 253"/>
                    <a:gd name="T13" fmla="*/ 143 h 297"/>
                    <a:gd name="T14" fmla="*/ 249 w 253"/>
                    <a:gd name="T15" fmla="*/ 133 h 297"/>
                    <a:gd name="T16" fmla="*/ 131 w 253"/>
                    <a:gd name="T17" fmla="*/ 0 h 297"/>
                    <a:gd name="T18" fmla="*/ 5 w 253"/>
                    <a:gd name="T19" fmla="*/ 128 h 297"/>
                    <a:gd name="T20" fmla="*/ 6 w 253"/>
                    <a:gd name="T21" fmla="*/ 139 h 297"/>
                    <a:gd name="T22" fmla="*/ 7 w 253"/>
                    <a:gd name="T23" fmla="*/ 150 h 297"/>
                    <a:gd name="T24" fmla="*/ 3 w 253"/>
                    <a:gd name="T25" fmla="*/ 169 h 297"/>
                    <a:gd name="T26" fmla="*/ 19 w 253"/>
                    <a:gd name="T27" fmla="*/ 137 h 297"/>
                    <a:gd name="T28" fmla="*/ 104 w 253"/>
                    <a:gd name="T29" fmla="*/ 124 h 297"/>
                    <a:gd name="T30" fmla="*/ 157 w 253"/>
                    <a:gd name="T31" fmla="*/ 99 h 297"/>
                    <a:gd name="T32" fmla="*/ 198 w 253"/>
                    <a:gd name="T33" fmla="*/ 124 h 297"/>
                    <a:gd name="T34" fmla="*/ 233 w 253"/>
                    <a:gd name="T35" fmla="*/ 135 h 297"/>
                    <a:gd name="T36" fmla="*/ 230 w 253"/>
                    <a:gd name="T37" fmla="*/ 162 h 297"/>
                    <a:gd name="T38" fmla="*/ 229 w 253"/>
                    <a:gd name="T39" fmla="*/ 165 h 297"/>
                    <a:gd name="T40" fmla="*/ 229 w 253"/>
                    <a:gd name="T41" fmla="*/ 173 h 297"/>
                    <a:gd name="T42" fmla="*/ 227 w 253"/>
                    <a:gd name="T43" fmla="*/ 189 h 297"/>
                    <a:gd name="T44" fmla="*/ 127 w 253"/>
                    <a:gd name="T45" fmla="*/ 286 h 297"/>
                    <a:gd name="T46" fmla="*/ 30 w 253"/>
                    <a:gd name="T47" fmla="*/ 198 h 297"/>
                    <a:gd name="T48" fmla="*/ 19 w 253"/>
                    <a:gd name="T49" fmla="*/ 13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7">
                      <a:moveTo>
                        <a:pt x="3" y="169"/>
                      </a:moveTo>
                      <a:cubicBezTo>
                        <a:pt x="5" y="179"/>
                        <a:pt x="10" y="186"/>
                        <a:pt x="15" y="187"/>
                      </a:cubicBezTo>
                      <a:cubicBezTo>
                        <a:pt x="35" y="250"/>
                        <a:pt x="80" y="297"/>
                        <a:pt x="127" y="297"/>
                      </a:cubicBezTo>
                      <a:cubicBezTo>
                        <a:pt x="176" y="297"/>
                        <a:pt x="220" y="252"/>
                        <a:pt x="239" y="186"/>
                      </a:cubicBezTo>
                      <a:cubicBezTo>
                        <a:pt x="244" y="185"/>
                        <a:pt x="249" y="178"/>
                        <a:pt x="251" y="169"/>
                      </a:cubicBezTo>
                      <a:cubicBezTo>
                        <a:pt x="252" y="160"/>
                        <a:pt x="250" y="152"/>
                        <a:pt x="247" y="149"/>
                      </a:cubicBezTo>
                      <a:cubicBezTo>
                        <a:pt x="247" y="147"/>
                        <a:pt x="247" y="145"/>
                        <a:pt x="247" y="143"/>
                      </a:cubicBezTo>
                      <a:cubicBezTo>
                        <a:pt x="248" y="139"/>
                        <a:pt x="249" y="136"/>
                        <a:pt x="249" y="133"/>
                      </a:cubicBezTo>
                      <a:cubicBezTo>
                        <a:pt x="253" y="74"/>
                        <a:pt x="225" y="0"/>
                        <a:pt x="131" y="0"/>
                      </a:cubicBezTo>
                      <a:cubicBezTo>
                        <a:pt x="38" y="0"/>
                        <a:pt x="0" y="60"/>
                        <a:pt x="5" y="128"/>
                      </a:cubicBezTo>
                      <a:cubicBezTo>
                        <a:pt x="5" y="131"/>
                        <a:pt x="5" y="135"/>
                        <a:pt x="6" y="139"/>
                      </a:cubicBezTo>
                      <a:cubicBezTo>
                        <a:pt x="6" y="142"/>
                        <a:pt x="6" y="146"/>
                        <a:pt x="7" y="150"/>
                      </a:cubicBezTo>
                      <a:cubicBezTo>
                        <a:pt x="3" y="153"/>
                        <a:pt x="1" y="161"/>
                        <a:pt x="3" y="169"/>
                      </a:cubicBezTo>
                      <a:close/>
                      <a:moveTo>
                        <a:pt x="19" y="137"/>
                      </a:moveTo>
                      <a:cubicBezTo>
                        <a:pt x="36" y="141"/>
                        <a:pt x="80" y="139"/>
                        <a:pt x="104" y="124"/>
                      </a:cubicBezTo>
                      <a:cubicBezTo>
                        <a:pt x="129" y="109"/>
                        <a:pt x="157" y="99"/>
                        <a:pt x="157" y="99"/>
                      </a:cubicBezTo>
                      <a:cubicBezTo>
                        <a:pt x="157" y="99"/>
                        <a:pt x="165" y="109"/>
                        <a:pt x="198" y="124"/>
                      </a:cubicBezTo>
                      <a:cubicBezTo>
                        <a:pt x="211" y="130"/>
                        <a:pt x="223" y="134"/>
                        <a:pt x="233" y="135"/>
                      </a:cubicBezTo>
                      <a:cubicBezTo>
                        <a:pt x="234" y="135"/>
                        <a:pt x="232" y="148"/>
                        <a:pt x="230" y="162"/>
                      </a:cubicBezTo>
                      <a:cubicBezTo>
                        <a:pt x="230" y="163"/>
                        <a:pt x="230" y="164"/>
                        <a:pt x="229" y="165"/>
                      </a:cubicBezTo>
                      <a:cubicBezTo>
                        <a:pt x="229" y="168"/>
                        <a:pt x="229" y="170"/>
                        <a:pt x="229" y="173"/>
                      </a:cubicBezTo>
                      <a:cubicBezTo>
                        <a:pt x="228" y="179"/>
                        <a:pt x="228" y="184"/>
                        <a:pt x="227" y="189"/>
                      </a:cubicBezTo>
                      <a:cubicBezTo>
                        <a:pt x="209" y="247"/>
                        <a:pt x="170" y="286"/>
                        <a:pt x="127" y="286"/>
                      </a:cubicBezTo>
                      <a:cubicBezTo>
                        <a:pt x="89" y="286"/>
                        <a:pt x="51" y="249"/>
                        <a:pt x="30" y="198"/>
                      </a:cubicBezTo>
                      <a:cubicBezTo>
                        <a:pt x="29" y="182"/>
                        <a:pt x="18" y="136"/>
                        <a:pt x="19" y="13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4" name="Freeform 9"/>
                <p:cNvSpPr/>
                <p:nvPr/>
              </p:nvSpPr>
              <p:spPr bwMode="auto">
                <a:xfrm>
                  <a:off x="373" y="2931"/>
                  <a:ext cx="1170" cy="771"/>
                </a:xfrm>
                <a:custGeom>
                  <a:avLst/>
                  <a:gdLst>
                    <a:gd name="T0" fmla="*/ 327 w 493"/>
                    <a:gd name="T1" fmla="*/ 170 h 325"/>
                    <a:gd name="T2" fmla="*/ 493 w 493"/>
                    <a:gd name="T3" fmla="*/ 134 h 325"/>
                    <a:gd name="T4" fmla="*/ 466 w 493"/>
                    <a:gd name="T5" fmla="*/ 92 h 325"/>
                    <a:gd name="T6" fmla="*/ 322 w 493"/>
                    <a:gd name="T7" fmla="*/ 0 h 325"/>
                    <a:gd name="T8" fmla="*/ 303 w 493"/>
                    <a:gd name="T9" fmla="*/ 29 h 325"/>
                    <a:gd name="T10" fmla="*/ 322 w 493"/>
                    <a:gd name="T11" fmla="*/ 33 h 325"/>
                    <a:gd name="T12" fmla="*/ 276 w 493"/>
                    <a:gd name="T13" fmla="*/ 172 h 325"/>
                    <a:gd name="T14" fmla="*/ 270 w 493"/>
                    <a:gd name="T15" fmla="*/ 74 h 325"/>
                    <a:gd name="T16" fmla="*/ 261 w 493"/>
                    <a:gd name="T17" fmla="*/ 78 h 325"/>
                    <a:gd name="T18" fmla="*/ 251 w 493"/>
                    <a:gd name="T19" fmla="*/ 74 h 325"/>
                    <a:gd name="T20" fmla="*/ 244 w 493"/>
                    <a:gd name="T21" fmla="*/ 177 h 325"/>
                    <a:gd name="T22" fmla="*/ 198 w 493"/>
                    <a:gd name="T23" fmla="*/ 34 h 325"/>
                    <a:gd name="T24" fmla="*/ 219 w 493"/>
                    <a:gd name="T25" fmla="*/ 29 h 325"/>
                    <a:gd name="T26" fmla="*/ 201 w 493"/>
                    <a:gd name="T27" fmla="*/ 1 h 325"/>
                    <a:gd name="T28" fmla="*/ 55 w 493"/>
                    <a:gd name="T29" fmla="*/ 92 h 325"/>
                    <a:gd name="T30" fmla="*/ 0 w 493"/>
                    <a:gd name="T31" fmla="*/ 249 h 325"/>
                    <a:gd name="T32" fmla="*/ 0 w 493"/>
                    <a:gd name="T33" fmla="*/ 254 h 325"/>
                    <a:gd name="T34" fmla="*/ 3 w 493"/>
                    <a:gd name="T35" fmla="*/ 257 h 325"/>
                    <a:gd name="T36" fmla="*/ 99 w 493"/>
                    <a:gd name="T37" fmla="*/ 299 h 325"/>
                    <a:gd name="T38" fmla="*/ 105 w 493"/>
                    <a:gd name="T39" fmla="*/ 299 h 325"/>
                    <a:gd name="T40" fmla="*/ 188 w 493"/>
                    <a:gd name="T41" fmla="*/ 325 h 325"/>
                    <a:gd name="T42" fmla="*/ 287 w 493"/>
                    <a:gd name="T43" fmla="*/ 325 h 325"/>
                    <a:gd name="T44" fmla="*/ 327 w 493"/>
                    <a:gd name="T45"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3" h="325">
                      <a:moveTo>
                        <a:pt x="327" y="170"/>
                      </a:moveTo>
                      <a:cubicBezTo>
                        <a:pt x="372" y="125"/>
                        <a:pt x="437" y="113"/>
                        <a:pt x="493" y="134"/>
                      </a:cubicBezTo>
                      <a:cubicBezTo>
                        <a:pt x="486" y="120"/>
                        <a:pt x="477" y="105"/>
                        <a:pt x="466" y="92"/>
                      </a:cubicBezTo>
                      <a:cubicBezTo>
                        <a:pt x="439" y="55"/>
                        <a:pt x="397" y="14"/>
                        <a:pt x="322" y="0"/>
                      </a:cubicBezTo>
                      <a:cubicBezTo>
                        <a:pt x="303" y="29"/>
                        <a:pt x="303" y="29"/>
                        <a:pt x="303" y="29"/>
                      </a:cubicBezTo>
                      <a:cubicBezTo>
                        <a:pt x="310" y="30"/>
                        <a:pt x="316" y="32"/>
                        <a:pt x="322" y="33"/>
                      </a:cubicBezTo>
                      <a:cubicBezTo>
                        <a:pt x="276" y="172"/>
                        <a:pt x="276" y="172"/>
                        <a:pt x="276" y="172"/>
                      </a:cubicBezTo>
                      <a:cubicBezTo>
                        <a:pt x="270" y="74"/>
                        <a:pt x="270" y="74"/>
                        <a:pt x="270" y="74"/>
                      </a:cubicBezTo>
                      <a:cubicBezTo>
                        <a:pt x="267" y="77"/>
                        <a:pt x="264" y="78"/>
                        <a:pt x="261" y="78"/>
                      </a:cubicBezTo>
                      <a:cubicBezTo>
                        <a:pt x="258" y="78"/>
                        <a:pt x="255" y="77"/>
                        <a:pt x="251" y="74"/>
                      </a:cubicBezTo>
                      <a:cubicBezTo>
                        <a:pt x="244" y="177"/>
                        <a:pt x="244" y="177"/>
                        <a:pt x="244" y="177"/>
                      </a:cubicBezTo>
                      <a:cubicBezTo>
                        <a:pt x="198" y="34"/>
                        <a:pt x="198" y="34"/>
                        <a:pt x="198" y="34"/>
                      </a:cubicBezTo>
                      <a:cubicBezTo>
                        <a:pt x="205" y="32"/>
                        <a:pt x="212" y="30"/>
                        <a:pt x="219" y="29"/>
                      </a:cubicBezTo>
                      <a:cubicBezTo>
                        <a:pt x="201" y="1"/>
                        <a:pt x="201" y="1"/>
                        <a:pt x="201" y="1"/>
                      </a:cubicBezTo>
                      <a:cubicBezTo>
                        <a:pt x="122" y="14"/>
                        <a:pt x="83" y="55"/>
                        <a:pt x="55" y="92"/>
                      </a:cubicBezTo>
                      <a:cubicBezTo>
                        <a:pt x="15" y="145"/>
                        <a:pt x="0" y="208"/>
                        <a:pt x="0" y="249"/>
                      </a:cubicBezTo>
                      <a:cubicBezTo>
                        <a:pt x="0" y="254"/>
                        <a:pt x="0" y="254"/>
                        <a:pt x="0" y="254"/>
                      </a:cubicBezTo>
                      <a:cubicBezTo>
                        <a:pt x="3" y="257"/>
                        <a:pt x="3" y="257"/>
                        <a:pt x="3" y="257"/>
                      </a:cubicBezTo>
                      <a:cubicBezTo>
                        <a:pt x="30" y="294"/>
                        <a:pt x="75" y="299"/>
                        <a:pt x="99" y="299"/>
                      </a:cubicBezTo>
                      <a:cubicBezTo>
                        <a:pt x="101" y="299"/>
                        <a:pt x="104" y="299"/>
                        <a:pt x="105" y="299"/>
                      </a:cubicBezTo>
                      <a:cubicBezTo>
                        <a:pt x="124" y="314"/>
                        <a:pt x="157" y="321"/>
                        <a:pt x="188" y="325"/>
                      </a:cubicBezTo>
                      <a:cubicBezTo>
                        <a:pt x="287" y="325"/>
                        <a:pt x="287" y="325"/>
                        <a:pt x="287" y="325"/>
                      </a:cubicBezTo>
                      <a:cubicBezTo>
                        <a:pt x="272" y="272"/>
                        <a:pt x="285" y="212"/>
                        <a:pt x="327" y="17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grpSp>
          <p:nvGrpSpPr>
            <p:cNvPr id="3" name="组合 2"/>
            <p:cNvGrpSpPr/>
            <p:nvPr/>
          </p:nvGrpSpPr>
          <p:grpSpPr>
            <a:xfrm>
              <a:off x="2363772" y="4967993"/>
              <a:ext cx="2247429" cy="1124811"/>
              <a:chOff x="7625019" y="3940188"/>
              <a:chExt cx="2247429" cy="1124811"/>
            </a:xfrm>
          </p:grpSpPr>
          <p:sp>
            <p:nvSpPr>
              <p:cNvPr id="75" name="Aitds14-7"/>
              <p:cNvSpPr/>
              <p:nvPr/>
            </p:nvSpPr>
            <p:spPr bwMode="auto">
              <a:xfrm>
                <a:off x="7625019" y="4496142"/>
                <a:ext cx="2247429" cy="568857"/>
              </a:xfrm>
              <a:custGeom>
                <a:avLst/>
                <a:gdLst>
                  <a:gd name="T0" fmla="*/ 4474 w 5057"/>
                  <a:gd name="T1" fmla="*/ 0 h 1280"/>
                  <a:gd name="T2" fmla="*/ 4354 w 5057"/>
                  <a:gd name="T3" fmla="*/ 0 h 1280"/>
                  <a:gd name="T4" fmla="*/ 4290 w 5057"/>
                  <a:gd name="T5" fmla="*/ 0 h 1280"/>
                  <a:gd name="T6" fmla="*/ 3768 w 5057"/>
                  <a:gd name="T7" fmla="*/ 0 h 1280"/>
                  <a:gd name="T8" fmla="*/ 3700 w 5057"/>
                  <a:gd name="T9" fmla="*/ 0 h 1280"/>
                  <a:gd name="T10" fmla="*/ 3570 w 5057"/>
                  <a:gd name="T11" fmla="*/ 0 h 1280"/>
                  <a:gd name="T12" fmla="*/ 2978 w 5057"/>
                  <a:gd name="T13" fmla="*/ 0 h 1280"/>
                  <a:gd name="T14" fmla="*/ 2857 w 5057"/>
                  <a:gd name="T15" fmla="*/ 0 h 1280"/>
                  <a:gd name="T16" fmla="*/ 2794 w 5057"/>
                  <a:gd name="T17" fmla="*/ 0 h 1280"/>
                  <a:gd name="T18" fmla="*/ 2272 w 5057"/>
                  <a:gd name="T19" fmla="*/ 0 h 1280"/>
                  <a:gd name="T20" fmla="*/ 2204 w 5057"/>
                  <a:gd name="T21" fmla="*/ 0 h 1280"/>
                  <a:gd name="T22" fmla="*/ 2074 w 5057"/>
                  <a:gd name="T23" fmla="*/ 0 h 1280"/>
                  <a:gd name="T24" fmla="*/ 1482 w 5057"/>
                  <a:gd name="T25" fmla="*/ 0 h 1280"/>
                  <a:gd name="T26" fmla="*/ 1362 w 5057"/>
                  <a:gd name="T27" fmla="*/ 0 h 1280"/>
                  <a:gd name="T28" fmla="*/ 1297 w 5057"/>
                  <a:gd name="T29" fmla="*/ 0 h 1280"/>
                  <a:gd name="T30" fmla="*/ 776 w 5057"/>
                  <a:gd name="T31" fmla="*/ 0 h 1280"/>
                  <a:gd name="T32" fmla="*/ 708 w 5057"/>
                  <a:gd name="T33" fmla="*/ 0 h 1280"/>
                  <a:gd name="T34" fmla="*/ 578 w 5057"/>
                  <a:gd name="T35" fmla="*/ 0 h 1280"/>
                  <a:gd name="T36" fmla="*/ 0 w 5057"/>
                  <a:gd name="T37" fmla="*/ 0 h 1280"/>
                  <a:gd name="T38" fmla="*/ 0 w 5057"/>
                  <a:gd name="T39" fmla="*/ 1280 h 1280"/>
                  <a:gd name="T40" fmla="*/ 5057 w 5057"/>
                  <a:gd name="T41" fmla="*/ 1280 h 1280"/>
                  <a:gd name="T42" fmla="*/ 5057 w 5057"/>
                  <a:gd name="T43" fmla="*/ 0 h 1280"/>
                  <a:gd name="T44" fmla="*/ 4474 w 5057"/>
                  <a:gd name="T45" fmla="*/ 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7" h="1280">
                    <a:moveTo>
                      <a:pt x="4474" y="0"/>
                    </a:moveTo>
                    <a:lnTo>
                      <a:pt x="4354" y="0"/>
                    </a:lnTo>
                    <a:lnTo>
                      <a:pt x="4290" y="0"/>
                    </a:lnTo>
                    <a:lnTo>
                      <a:pt x="3768" y="0"/>
                    </a:lnTo>
                    <a:lnTo>
                      <a:pt x="3700" y="0"/>
                    </a:lnTo>
                    <a:lnTo>
                      <a:pt x="3570" y="0"/>
                    </a:lnTo>
                    <a:lnTo>
                      <a:pt x="2978" y="0"/>
                    </a:lnTo>
                    <a:lnTo>
                      <a:pt x="2857" y="0"/>
                    </a:lnTo>
                    <a:lnTo>
                      <a:pt x="2794" y="0"/>
                    </a:lnTo>
                    <a:lnTo>
                      <a:pt x="2272" y="0"/>
                    </a:lnTo>
                    <a:lnTo>
                      <a:pt x="2204" y="0"/>
                    </a:lnTo>
                    <a:lnTo>
                      <a:pt x="2074" y="0"/>
                    </a:lnTo>
                    <a:lnTo>
                      <a:pt x="1482" y="0"/>
                    </a:lnTo>
                    <a:lnTo>
                      <a:pt x="1362" y="0"/>
                    </a:lnTo>
                    <a:lnTo>
                      <a:pt x="1297" y="0"/>
                    </a:lnTo>
                    <a:lnTo>
                      <a:pt x="776" y="0"/>
                    </a:lnTo>
                    <a:lnTo>
                      <a:pt x="708" y="0"/>
                    </a:lnTo>
                    <a:lnTo>
                      <a:pt x="578" y="0"/>
                    </a:lnTo>
                    <a:lnTo>
                      <a:pt x="0" y="0"/>
                    </a:lnTo>
                    <a:lnTo>
                      <a:pt x="0" y="1280"/>
                    </a:lnTo>
                    <a:lnTo>
                      <a:pt x="5057" y="1280"/>
                    </a:lnTo>
                    <a:lnTo>
                      <a:pt x="5057" y="0"/>
                    </a:lnTo>
                    <a:lnTo>
                      <a:pt x="4474"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a:endParaRPr lang="zh-CN" altLang="en-US" sz="3200" dirty="0">
                  <a:solidFill>
                    <a:srgbClr val="FEFDF8"/>
                  </a:solidFill>
                  <a:latin typeface="+mj-ea"/>
                  <a:ea typeface="+mj-ea"/>
                </a:endParaRPr>
              </a:p>
            </p:txBody>
          </p:sp>
          <p:sp>
            <p:nvSpPr>
              <p:cNvPr id="83" name="TextBox 20"/>
              <p:cNvSpPr txBox="1"/>
              <p:nvPr/>
            </p:nvSpPr>
            <p:spPr>
              <a:xfrm>
                <a:off x="7901092" y="4583335"/>
                <a:ext cx="1667435" cy="400110"/>
              </a:xfrm>
              <a:prstGeom prst="rect">
                <a:avLst/>
              </a:prstGeom>
              <a:noFill/>
              <a:effectLst/>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实到委员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7823947" y="3955810"/>
                <a:ext cx="366944" cy="450429"/>
                <a:chOff x="5342139" y="5255055"/>
                <a:chExt cx="448976" cy="551124"/>
              </a:xfrm>
            </p:grpSpPr>
            <p:sp>
              <p:nvSpPr>
                <p:cNvPr id="99" name="Freeform 14"/>
                <p:cNvSpPr/>
                <p:nvPr/>
              </p:nvSpPr>
              <p:spPr bwMode="auto">
                <a:xfrm>
                  <a:off x="5342139" y="5540119"/>
                  <a:ext cx="448976" cy="266060"/>
                </a:xfrm>
                <a:custGeom>
                  <a:avLst/>
                  <a:gdLst>
                    <a:gd name="T0" fmla="*/ 145 w 159"/>
                    <a:gd name="T1" fmla="*/ 16 h 94"/>
                    <a:gd name="T2" fmla="*/ 105 w 159"/>
                    <a:gd name="T3" fmla="*/ 0 h 94"/>
                    <a:gd name="T4" fmla="*/ 104 w 159"/>
                    <a:gd name="T5" fmla="*/ 0 h 94"/>
                    <a:gd name="T6" fmla="*/ 104 w 159"/>
                    <a:gd name="T7" fmla="*/ 0 h 94"/>
                    <a:gd name="T8" fmla="*/ 91 w 159"/>
                    <a:gd name="T9" fmla="*/ 60 h 94"/>
                    <a:gd name="T10" fmla="*/ 84 w 159"/>
                    <a:gd name="T11" fmla="*/ 19 h 94"/>
                    <a:gd name="T12" fmla="*/ 88 w 159"/>
                    <a:gd name="T13" fmla="*/ 10 h 94"/>
                    <a:gd name="T14" fmla="*/ 82 w 159"/>
                    <a:gd name="T15" fmla="*/ 3 h 94"/>
                    <a:gd name="T16" fmla="*/ 80 w 159"/>
                    <a:gd name="T17" fmla="*/ 3 h 94"/>
                    <a:gd name="T18" fmla="*/ 79 w 159"/>
                    <a:gd name="T19" fmla="*/ 3 h 94"/>
                    <a:gd name="T20" fmla="*/ 77 w 159"/>
                    <a:gd name="T21" fmla="*/ 3 h 94"/>
                    <a:gd name="T22" fmla="*/ 70 w 159"/>
                    <a:gd name="T23" fmla="*/ 10 h 94"/>
                    <a:gd name="T24" fmla="*/ 74 w 159"/>
                    <a:gd name="T25" fmla="*/ 19 h 94"/>
                    <a:gd name="T26" fmla="*/ 67 w 159"/>
                    <a:gd name="T27" fmla="*/ 60 h 94"/>
                    <a:gd name="T28" fmla="*/ 55 w 159"/>
                    <a:gd name="T29" fmla="*/ 0 h 94"/>
                    <a:gd name="T30" fmla="*/ 54 w 159"/>
                    <a:gd name="T31" fmla="*/ 0 h 94"/>
                    <a:gd name="T32" fmla="*/ 54 w 159"/>
                    <a:gd name="T33" fmla="*/ 0 h 94"/>
                    <a:gd name="T34" fmla="*/ 13 w 159"/>
                    <a:gd name="T35" fmla="*/ 16 h 94"/>
                    <a:gd name="T36" fmla="*/ 0 w 159"/>
                    <a:gd name="T37" fmla="*/ 51 h 94"/>
                    <a:gd name="T38" fmla="*/ 0 w 159"/>
                    <a:gd name="T39" fmla="*/ 89 h 94"/>
                    <a:gd name="T40" fmla="*/ 28 w 159"/>
                    <a:gd name="T41" fmla="*/ 92 h 94"/>
                    <a:gd name="T42" fmla="*/ 28 w 159"/>
                    <a:gd name="T43" fmla="*/ 60 h 94"/>
                    <a:gd name="T44" fmla="*/ 32 w 159"/>
                    <a:gd name="T45" fmla="*/ 47 h 94"/>
                    <a:gd name="T46" fmla="*/ 32 w 159"/>
                    <a:gd name="T47" fmla="*/ 93 h 94"/>
                    <a:gd name="T48" fmla="*/ 79 w 159"/>
                    <a:gd name="T49" fmla="*/ 94 h 94"/>
                    <a:gd name="T50" fmla="*/ 126 w 159"/>
                    <a:gd name="T51" fmla="*/ 93 h 94"/>
                    <a:gd name="T52" fmla="*/ 126 w 159"/>
                    <a:gd name="T53" fmla="*/ 47 h 94"/>
                    <a:gd name="T54" fmla="*/ 130 w 159"/>
                    <a:gd name="T55" fmla="*/ 60 h 94"/>
                    <a:gd name="T56" fmla="*/ 130 w 159"/>
                    <a:gd name="T57" fmla="*/ 92 h 94"/>
                    <a:gd name="T58" fmla="*/ 159 w 159"/>
                    <a:gd name="T59" fmla="*/ 89 h 94"/>
                    <a:gd name="T60" fmla="*/ 159 w 159"/>
                    <a:gd name="T61" fmla="*/ 51 h 94"/>
                    <a:gd name="T62" fmla="*/ 145 w 159"/>
                    <a:gd name="T63"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4">
                      <a:moveTo>
                        <a:pt x="145" y="16"/>
                      </a:moveTo>
                      <a:cubicBezTo>
                        <a:pt x="135" y="10"/>
                        <a:pt x="113" y="3"/>
                        <a:pt x="105" y="0"/>
                      </a:cubicBezTo>
                      <a:cubicBezTo>
                        <a:pt x="105" y="0"/>
                        <a:pt x="104" y="0"/>
                        <a:pt x="104" y="0"/>
                      </a:cubicBezTo>
                      <a:cubicBezTo>
                        <a:pt x="104" y="0"/>
                        <a:pt x="104" y="0"/>
                        <a:pt x="104" y="0"/>
                      </a:cubicBezTo>
                      <a:cubicBezTo>
                        <a:pt x="103" y="8"/>
                        <a:pt x="91" y="60"/>
                        <a:pt x="91" y="60"/>
                      </a:cubicBezTo>
                      <a:cubicBezTo>
                        <a:pt x="91" y="60"/>
                        <a:pt x="84" y="19"/>
                        <a:pt x="84" y="19"/>
                      </a:cubicBezTo>
                      <a:cubicBezTo>
                        <a:pt x="84" y="19"/>
                        <a:pt x="88" y="10"/>
                        <a:pt x="88" y="10"/>
                      </a:cubicBezTo>
                      <a:cubicBezTo>
                        <a:pt x="82" y="3"/>
                        <a:pt x="82" y="3"/>
                        <a:pt x="82" y="3"/>
                      </a:cubicBezTo>
                      <a:cubicBezTo>
                        <a:pt x="80" y="3"/>
                        <a:pt x="80" y="3"/>
                        <a:pt x="80" y="3"/>
                      </a:cubicBezTo>
                      <a:cubicBezTo>
                        <a:pt x="79" y="3"/>
                        <a:pt x="79" y="3"/>
                        <a:pt x="79" y="3"/>
                      </a:cubicBezTo>
                      <a:cubicBezTo>
                        <a:pt x="77" y="3"/>
                        <a:pt x="77" y="3"/>
                        <a:pt x="77" y="3"/>
                      </a:cubicBezTo>
                      <a:cubicBezTo>
                        <a:pt x="70" y="10"/>
                        <a:pt x="70" y="10"/>
                        <a:pt x="70" y="10"/>
                      </a:cubicBezTo>
                      <a:cubicBezTo>
                        <a:pt x="74" y="19"/>
                        <a:pt x="74" y="19"/>
                        <a:pt x="74" y="19"/>
                      </a:cubicBezTo>
                      <a:cubicBezTo>
                        <a:pt x="67" y="60"/>
                        <a:pt x="67" y="60"/>
                        <a:pt x="67" y="60"/>
                      </a:cubicBezTo>
                      <a:cubicBezTo>
                        <a:pt x="67" y="60"/>
                        <a:pt x="56" y="8"/>
                        <a:pt x="55" y="0"/>
                      </a:cubicBezTo>
                      <a:cubicBezTo>
                        <a:pt x="55" y="0"/>
                        <a:pt x="55" y="0"/>
                        <a:pt x="54" y="0"/>
                      </a:cubicBezTo>
                      <a:cubicBezTo>
                        <a:pt x="54" y="0"/>
                        <a:pt x="54" y="0"/>
                        <a:pt x="54" y="0"/>
                      </a:cubicBezTo>
                      <a:cubicBezTo>
                        <a:pt x="46" y="3"/>
                        <a:pt x="24" y="10"/>
                        <a:pt x="13" y="16"/>
                      </a:cubicBezTo>
                      <a:cubicBezTo>
                        <a:pt x="9" y="20"/>
                        <a:pt x="2" y="27"/>
                        <a:pt x="0" y="51"/>
                      </a:cubicBezTo>
                      <a:cubicBezTo>
                        <a:pt x="0" y="53"/>
                        <a:pt x="0" y="74"/>
                        <a:pt x="0" y="89"/>
                      </a:cubicBezTo>
                      <a:cubicBezTo>
                        <a:pt x="9" y="90"/>
                        <a:pt x="17" y="92"/>
                        <a:pt x="28" y="92"/>
                      </a:cubicBezTo>
                      <a:cubicBezTo>
                        <a:pt x="28" y="81"/>
                        <a:pt x="28" y="64"/>
                        <a:pt x="28" y="60"/>
                      </a:cubicBezTo>
                      <a:cubicBezTo>
                        <a:pt x="28" y="55"/>
                        <a:pt x="31" y="51"/>
                        <a:pt x="32" y="47"/>
                      </a:cubicBezTo>
                      <a:cubicBezTo>
                        <a:pt x="32" y="93"/>
                        <a:pt x="32" y="93"/>
                        <a:pt x="32" y="93"/>
                      </a:cubicBezTo>
                      <a:cubicBezTo>
                        <a:pt x="46" y="94"/>
                        <a:pt x="64" y="94"/>
                        <a:pt x="79" y="94"/>
                      </a:cubicBezTo>
                      <a:cubicBezTo>
                        <a:pt x="95" y="94"/>
                        <a:pt x="112" y="94"/>
                        <a:pt x="126" y="93"/>
                      </a:cubicBezTo>
                      <a:cubicBezTo>
                        <a:pt x="126" y="47"/>
                        <a:pt x="126" y="47"/>
                        <a:pt x="126" y="47"/>
                      </a:cubicBezTo>
                      <a:cubicBezTo>
                        <a:pt x="128" y="50"/>
                        <a:pt x="130" y="54"/>
                        <a:pt x="130" y="60"/>
                      </a:cubicBezTo>
                      <a:cubicBezTo>
                        <a:pt x="130" y="63"/>
                        <a:pt x="130" y="81"/>
                        <a:pt x="130" y="92"/>
                      </a:cubicBezTo>
                      <a:cubicBezTo>
                        <a:pt x="141" y="91"/>
                        <a:pt x="149" y="90"/>
                        <a:pt x="159" y="89"/>
                      </a:cubicBezTo>
                      <a:cubicBezTo>
                        <a:pt x="159" y="74"/>
                        <a:pt x="159" y="53"/>
                        <a:pt x="159" y="51"/>
                      </a:cubicBezTo>
                      <a:cubicBezTo>
                        <a:pt x="157" y="27"/>
                        <a:pt x="149" y="20"/>
                        <a:pt x="145"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5"/>
                <p:cNvSpPr/>
                <p:nvPr/>
              </p:nvSpPr>
              <p:spPr bwMode="auto">
                <a:xfrm>
                  <a:off x="5452601" y="5255055"/>
                  <a:ext cx="228051" cy="268435"/>
                </a:xfrm>
                <a:custGeom>
                  <a:avLst/>
                  <a:gdLst>
                    <a:gd name="T0" fmla="*/ 9 w 81"/>
                    <a:gd name="T1" fmla="*/ 62 h 95"/>
                    <a:gd name="T2" fmla="*/ 41 w 81"/>
                    <a:gd name="T3" fmla="*/ 95 h 95"/>
                    <a:gd name="T4" fmla="*/ 73 w 81"/>
                    <a:gd name="T5" fmla="*/ 61 h 95"/>
                    <a:gd name="T6" fmla="*/ 80 w 81"/>
                    <a:gd name="T7" fmla="*/ 46 h 95"/>
                    <a:gd name="T8" fmla="*/ 75 w 81"/>
                    <a:gd name="T9" fmla="*/ 39 h 95"/>
                    <a:gd name="T10" fmla="*/ 41 w 81"/>
                    <a:gd name="T11" fmla="*/ 0 h 95"/>
                    <a:gd name="T12" fmla="*/ 6 w 81"/>
                    <a:gd name="T13" fmla="*/ 39 h 95"/>
                    <a:gd name="T14" fmla="*/ 0 w 81"/>
                    <a:gd name="T15" fmla="*/ 46 h 95"/>
                    <a:gd name="T16" fmla="*/ 9 w 81"/>
                    <a:gd name="T1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5">
                      <a:moveTo>
                        <a:pt x="9" y="62"/>
                      </a:moveTo>
                      <a:cubicBezTo>
                        <a:pt x="13" y="79"/>
                        <a:pt x="24" y="95"/>
                        <a:pt x="41" y="95"/>
                      </a:cubicBezTo>
                      <a:cubicBezTo>
                        <a:pt x="58" y="95"/>
                        <a:pt x="69" y="79"/>
                        <a:pt x="73" y="61"/>
                      </a:cubicBezTo>
                      <a:cubicBezTo>
                        <a:pt x="78" y="59"/>
                        <a:pt x="81" y="52"/>
                        <a:pt x="80" y="46"/>
                      </a:cubicBezTo>
                      <a:cubicBezTo>
                        <a:pt x="80" y="42"/>
                        <a:pt x="78" y="40"/>
                        <a:pt x="75" y="39"/>
                      </a:cubicBezTo>
                      <a:cubicBezTo>
                        <a:pt x="74" y="17"/>
                        <a:pt x="61" y="0"/>
                        <a:pt x="41" y="0"/>
                      </a:cubicBezTo>
                      <a:cubicBezTo>
                        <a:pt x="21" y="0"/>
                        <a:pt x="7" y="17"/>
                        <a:pt x="6" y="39"/>
                      </a:cubicBezTo>
                      <a:cubicBezTo>
                        <a:pt x="3" y="40"/>
                        <a:pt x="1" y="42"/>
                        <a:pt x="0" y="46"/>
                      </a:cubicBezTo>
                      <a:cubicBezTo>
                        <a:pt x="0" y="52"/>
                        <a:pt x="3" y="60"/>
                        <a:pt x="9" y="6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1" name="组合 100"/>
              <p:cNvGrpSpPr/>
              <p:nvPr/>
            </p:nvGrpSpPr>
            <p:grpSpPr>
              <a:xfrm>
                <a:off x="8551337" y="3940188"/>
                <a:ext cx="366944" cy="450429"/>
                <a:chOff x="5342139" y="5255055"/>
                <a:chExt cx="448976" cy="551124"/>
              </a:xfrm>
            </p:grpSpPr>
            <p:sp>
              <p:nvSpPr>
                <p:cNvPr id="102" name="Freeform 14"/>
                <p:cNvSpPr/>
                <p:nvPr/>
              </p:nvSpPr>
              <p:spPr bwMode="auto">
                <a:xfrm>
                  <a:off x="5342139" y="5540119"/>
                  <a:ext cx="448976" cy="266060"/>
                </a:xfrm>
                <a:custGeom>
                  <a:avLst/>
                  <a:gdLst>
                    <a:gd name="T0" fmla="*/ 145 w 159"/>
                    <a:gd name="T1" fmla="*/ 16 h 94"/>
                    <a:gd name="T2" fmla="*/ 105 w 159"/>
                    <a:gd name="T3" fmla="*/ 0 h 94"/>
                    <a:gd name="T4" fmla="*/ 104 w 159"/>
                    <a:gd name="T5" fmla="*/ 0 h 94"/>
                    <a:gd name="T6" fmla="*/ 104 w 159"/>
                    <a:gd name="T7" fmla="*/ 0 h 94"/>
                    <a:gd name="T8" fmla="*/ 91 w 159"/>
                    <a:gd name="T9" fmla="*/ 60 h 94"/>
                    <a:gd name="T10" fmla="*/ 84 w 159"/>
                    <a:gd name="T11" fmla="*/ 19 h 94"/>
                    <a:gd name="T12" fmla="*/ 88 w 159"/>
                    <a:gd name="T13" fmla="*/ 10 h 94"/>
                    <a:gd name="T14" fmla="*/ 82 w 159"/>
                    <a:gd name="T15" fmla="*/ 3 h 94"/>
                    <a:gd name="T16" fmla="*/ 80 w 159"/>
                    <a:gd name="T17" fmla="*/ 3 h 94"/>
                    <a:gd name="T18" fmla="*/ 79 w 159"/>
                    <a:gd name="T19" fmla="*/ 3 h 94"/>
                    <a:gd name="T20" fmla="*/ 77 w 159"/>
                    <a:gd name="T21" fmla="*/ 3 h 94"/>
                    <a:gd name="T22" fmla="*/ 70 w 159"/>
                    <a:gd name="T23" fmla="*/ 10 h 94"/>
                    <a:gd name="T24" fmla="*/ 74 w 159"/>
                    <a:gd name="T25" fmla="*/ 19 h 94"/>
                    <a:gd name="T26" fmla="*/ 67 w 159"/>
                    <a:gd name="T27" fmla="*/ 60 h 94"/>
                    <a:gd name="T28" fmla="*/ 55 w 159"/>
                    <a:gd name="T29" fmla="*/ 0 h 94"/>
                    <a:gd name="T30" fmla="*/ 54 w 159"/>
                    <a:gd name="T31" fmla="*/ 0 h 94"/>
                    <a:gd name="T32" fmla="*/ 54 w 159"/>
                    <a:gd name="T33" fmla="*/ 0 h 94"/>
                    <a:gd name="T34" fmla="*/ 13 w 159"/>
                    <a:gd name="T35" fmla="*/ 16 h 94"/>
                    <a:gd name="T36" fmla="*/ 0 w 159"/>
                    <a:gd name="T37" fmla="*/ 51 h 94"/>
                    <a:gd name="T38" fmla="*/ 0 w 159"/>
                    <a:gd name="T39" fmla="*/ 89 h 94"/>
                    <a:gd name="T40" fmla="*/ 28 w 159"/>
                    <a:gd name="T41" fmla="*/ 92 h 94"/>
                    <a:gd name="T42" fmla="*/ 28 w 159"/>
                    <a:gd name="T43" fmla="*/ 60 h 94"/>
                    <a:gd name="T44" fmla="*/ 32 w 159"/>
                    <a:gd name="T45" fmla="*/ 47 h 94"/>
                    <a:gd name="T46" fmla="*/ 32 w 159"/>
                    <a:gd name="T47" fmla="*/ 93 h 94"/>
                    <a:gd name="T48" fmla="*/ 79 w 159"/>
                    <a:gd name="T49" fmla="*/ 94 h 94"/>
                    <a:gd name="T50" fmla="*/ 126 w 159"/>
                    <a:gd name="T51" fmla="*/ 93 h 94"/>
                    <a:gd name="T52" fmla="*/ 126 w 159"/>
                    <a:gd name="T53" fmla="*/ 47 h 94"/>
                    <a:gd name="T54" fmla="*/ 130 w 159"/>
                    <a:gd name="T55" fmla="*/ 60 h 94"/>
                    <a:gd name="T56" fmla="*/ 130 w 159"/>
                    <a:gd name="T57" fmla="*/ 92 h 94"/>
                    <a:gd name="T58" fmla="*/ 159 w 159"/>
                    <a:gd name="T59" fmla="*/ 89 h 94"/>
                    <a:gd name="T60" fmla="*/ 159 w 159"/>
                    <a:gd name="T61" fmla="*/ 51 h 94"/>
                    <a:gd name="T62" fmla="*/ 145 w 159"/>
                    <a:gd name="T63"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4">
                      <a:moveTo>
                        <a:pt x="145" y="16"/>
                      </a:moveTo>
                      <a:cubicBezTo>
                        <a:pt x="135" y="10"/>
                        <a:pt x="113" y="3"/>
                        <a:pt x="105" y="0"/>
                      </a:cubicBezTo>
                      <a:cubicBezTo>
                        <a:pt x="105" y="0"/>
                        <a:pt x="104" y="0"/>
                        <a:pt x="104" y="0"/>
                      </a:cubicBezTo>
                      <a:cubicBezTo>
                        <a:pt x="104" y="0"/>
                        <a:pt x="104" y="0"/>
                        <a:pt x="104" y="0"/>
                      </a:cubicBezTo>
                      <a:cubicBezTo>
                        <a:pt x="103" y="8"/>
                        <a:pt x="91" y="60"/>
                        <a:pt x="91" y="60"/>
                      </a:cubicBezTo>
                      <a:cubicBezTo>
                        <a:pt x="91" y="60"/>
                        <a:pt x="84" y="19"/>
                        <a:pt x="84" y="19"/>
                      </a:cubicBezTo>
                      <a:cubicBezTo>
                        <a:pt x="84" y="19"/>
                        <a:pt x="88" y="10"/>
                        <a:pt x="88" y="10"/>
                      </a:cubicBezTo>
                      <a:cubicBezTo>
                        <a:pt x="82" y="3"/>
                        <a:pt x="82" y="3"/>
                        <a:pt x="82" y="3"/>
                      </a:cubicBezTo>
                      <a:cubicBezTo>
                        <a:pt x="80" y="3"/>
                        <a:pt x="80" y="3"/>
                        <a:pt x="80" y="3"/>
                      </a:cubicBezTo>
                      <a:cubicBezTo>
                        <a:pt x="79" y="3"/>
                        <a:pt x="79" y="3"/>
                        <a:pt x="79" y="3"/>
                      </a:cubicBezTo>
                      <a:cubicBezTo>
                        <a:pt x="77" y="3"/>
                        <a:pt x="77" y="3"/>
                        <a:pt x="77" y="3"/>
                      </a:cubicBezTo>
                      <a:cubicBezTo>
                        <a:pt x="70" y="10"/>
                        <a:pt x="70" y="10"/>
                        <a:pt x="70" y="10"/>
                      </a:cubicBezTo>
                      <a:cubicBezTo>
                        <a:pt x="74" y="19"/>
                        <a:pt x="74" y="19"/>
                        <a:pt x="74" y="19"/>
                      </a:cubicBezTo>
                      <a:cubicBezTo>
                        <a:pt x="67" y="60"/>
                        <a:pt x="67" y="60"/>
                        <a:pt x="67" y="60"/>
                      </a:cubicBezTo>
                      <a:cubicBezTo>
                        <a:pt x="67" y="60"/>
                        <a:pt x="56" y="8"/>
                        <a:pt x="55" y="0"/>
                      </a:cubicBezTo>
                      <a:cubicBezTo>
                        <a:pt x="55" y="0"/>
                        <a:pt x="55" y="0"/>
                        <a:pt x="54" y="0"/>
                      </a:cubicBezTo>
                      <a:cubicBezTo>
                        <a:pt x="54" y="0"/>
                        <a:pt x="54" y="0"/>
                        <a:pt x="54" y="0"/>
                      </a:cubicBezTo>
                      <a:cubicBezTo>
                        <a:pt x="46" y="3"/>
                        <a:pt x="24" y="10"/>
                        <a:pt x="13" y="16"/>
                      </a:cubicBezTo>
                      <a:cubicBezTo>
                        <a:pt x="9" y="20"/>
                        <a:pt x="2" y="27"/>
                        <a:pt x="0" y="51"/>
                      </a:cubicBezTo>
                      <a:cubicBezTo>
                        <a:pt x="0" y="53"/>
                        <a:pt x="0" y="74"/>
                        <a:pt x="0" y="89"/>
                      </a:cubicBezTo>
                      <a:cubicBezTo>
                        <a:pt x="9" y="90"/>
                        <a:pt x="17" y="92"/>
                        <a:pt x="28" y="92"/>
                      </a:cubicBezTo>
                      <a:cubicBezTo>
                        <a:pt x="28" y="81"/>
                        <a:pt x="28" y="64"/>
                        <a:pt x="28" y="60"/>
                      </a:cubicBezTo>
                      <a:cubicBezTo>
                        <a:pt x="28" y="55"/>
                        <a:pt x="31" y="51"/>
                        <a:pt x="32" y="47"/>
                      </a:cubicBezTo>
                      <a:cubicBezTo>
                        <a:pt x="32" y="93"/>
                        <a:pt x="32" y="93"/>
                        <a:pt x="32" y="93"/>
                      </a:cubicBezTo>
                      <a:cubicBezTo>
                        <a:pt x="46" y="94"/>
                        <a:pt x="64" y="94"/>
                        <a:pt x="79" y="94"/>
                      </a:cubicBezTo>
                      <a:cubicBezTo>
                        <a:pt x="95" y="94"/>
                        <a:pt x="112" y="94"/>
                        <a:pt x="126" y="93"/>
                      </a:cubicBezTo>
                      <a:cubicBezTo>
                        <a:pt x="126" y="47"/>
                        <a:pt x="126" y="47"/>
                        <a:pt x="126" y="47"/>
                      </a:cubicBezTo>
                      <a:cubicBezTo>
                        <a:pt x="128" y="50"/>
                        <a:pt x="130" y="54"/>
                        <a:pt x="130" y="60"/>
                      </a:cubicBezTo>
                      <a:cubicBezTo>
                        <a:pt x="130" y="63"/>
                        <a:pt x="130" y="81"/>
                        <a:pt x="130" y="92"/>
                      </a:cubicBezTo>
                      <a:cubicBezTo>
                        <a:pt x="141" y="91"/>
                        <a:pt x="149" y="90"/>
                        <a:pt x="159" y="89"/>
                      </a:cubicBezTo>
                      <a:cubicBezTo>
                        <a:pt x="159" y="74"/>
                        <a:pt x="159" y="53"/>
                        <a:pt x="159" y="51"/>
                      </a:cubicBezTo>
                      <a:cubicBezTo>
                        <a:pt x="157" y="27"/>
                        <a:pt x="149" y="20"/>
                        <a:pt x="145"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5"/>
                <p:cNvSpPr/>
                <p:nvPr/>
              </p:nvSpPr>
              <p:spPr bwMode="auto">
                <a:xfrm>
                  <a:off x="5452601" y="5255055"/>
                  <a:ext cx="228051" cy="268435"/>
                </a:xfrm>
                <a:custGeom>
                  <a:avLst/>
                  <a:gdLst>
                    <a:gd name="T0" fmla="*/ 9 w 81"/>
                    <a:gd name="T1" fmla="*/ 62 h 95"/>
                    <a:gd name="T2" fmla="*/ 41 w 81"/>
                    <a:gd name="T3" fmla="*/ 95 h 95"/>
                    <a:gd name="T4" fmla="*/ 73 w 81"/>
                    <a:gd name="T5" fmla="*/ 61 h 95"/>
                    <a:gd name="T6" fmla="*/ 80 w 81"/>
                    <a:gd name="T7" fmla="*/ 46 h 95"/>
                    <a:gd name="T8" fmla="*/ 75 w 81"/>
                    <a:gd name="T9" fmla="*/ 39 h 95"/>
                    <a:gd name="T10" fmla="*/ 41 w 81"/>
                    <a:gd name="T11" fmla="*/ 0 h 95"/>
                    <a:gd name="T12" fmla="*/ 6 w 81"/>
                    <a:gd name="T13" fmla="*/ 39 h 95"/>
                    <a:gd name="T14" fmla="*/ 0 w 81"/>
                    <a:gd name="T15" fmla="*/ 46 h 95"/>
                    <a:gd name="T16" fmla="*/ 9 w 81"/>
                    <a:gd name="T1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5">
                      <a:moveTo>
                        <a:pt x="9" y="62"/>
                      </a:moveTo>
                      <a:cubicBezTo>
                        <a:pt x="13" y="79"/>
                        <a:pt x="24" y="95"/>
                        <a:pt x="41" y="95"/>
                      </a:cubicBezTo>
                      <a:cubicBezTo>
                        <a:pt x="58" y="95"/>
                        <a:pt x="69" y="79"/>
                        <a:pt x="73" y="61"/>
                      </a:cubicBezTo>
                      <a:cubicBezTo>
                        <a:pt x="78" y="59"/>
                        <a:pt x="81" y="52"/>
                        <a:pt x="80" y="46"/>
                      </a:cubicBezTo>
                      <a:cubicBezTo>
                        <a:pt x="80" y="42"/>
                        <a:pt x="78" y="40"/>
                        <a:pt x="75" y="39"/>
                      </a:cubicBezTo>
                      <a:cubicBezTo>
                        <a:pt x="74" y="17"/>
                        <a:pt x="61" y="0"/>
                        <a:pt x="41" y="0"/>
                      </a:cubicBezTo>
                      <a:cubicBezTo>
                        <a:pt x="21" y="0"/>
                        <a:pt x="7" y="17"/>
                        <a:pt x="6" y="39"/>
                      </a:cubicBezTo>
                      <a:cubicBezTo>
                        <a:pt x="3" y="40"/>
                        <a:pt x="1" y="42"/>
                        <a:pt x="0" y="46"/>
                      </a:cubicBezTo>
                      <a:cubicBezTo>
                        <a:pt x="0" y="52"/>
                        <a:pt x="3" y="60"/>
                        <a:pt x="9" y="6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4" name="组合 103"/>
              <p:cNvGrpSpPr/>
              <p:nvPr/>
            </p:nvGrpSpPr>
            <p:grpSpPr>
              <a:xfrm>
                <a:off x="9285180" y="3955810"/>
                <a:ext cx="366944" cy="450429"/>
                <a:chOff x="5342139" y="5255055"/>
                <a:chExt cx="448976" cy="551124"/>
              </a:xfrm>
            </p:grpSpPr>
            <p:sp>
              <p:nvSpPr>
                <p:cNvPr id="105" name="Freeform 14"/>
                <p:cNvSpPr/>
                <p:nvPr/>
              </p:nvSpPr>
              <p:spPr bwMode="auto">
                <a:xfrm>
                  <a:off x="5342139" y="5540119"/>
                  <a:ext cx="448976" cy="266060"/>
                </a:xfrm>
                <a:custGeom>
                  <a:avLst/>
                  <a:gdLst>
                    <a:gd name="T0" fmla="*/ 145 w 159"/>
                    <a:gd name="T1" fmla="*/ 16 h 94"/>
                    <a:gd name="T2" fmla="*/ 105 w 159"/>
                    <a:gd name="T3" fmla="*/ 0 h 94"/>
                    <a:gd name="T4" fmla="*/ 104 w 159"/>
                    <a:gd name="T5" fmla="*/ 0 h 94"/>
                    <a:gd name="T6" fmla="*/ 104 w 159"/>
                    <a:gd name="T7" fmla="*/ 0 h 94"/>
                    <a:gd name="T8" fmla="*/ 91 w 159"/>
                    <a:gd name="T9" fmla="*/ 60 h 94"/>
                    <a:gd name="T10" fmla="*/ 84 w 159"/>
                    <a:gd name="T11" fmla="*/ 19 h 94"/>
                    <a:gd name="T12" fmla="*/ 88 w 159"/>
                    <a:gd name="T13" fmla="*/ 10 h 94"/>
                    <a:gd name="T14" fmla="*/ 82 w 159"/>
                    <a:gd name="T15" fmla="*/ 3 h 94"/>
                    <a:gd name="T16" fmla="*/ 80 w 159"/>
                    <a:gd name="T17" fmla="*/ 3 h 94"/>
                    <a:gd name="T18" fmla="*/ 79 w 159"/>
                    <a:gd name="T19" fmla="*/ 3 h 94"/>
                    <a:gd name="T20" fmla="*/ 77 w 159"/>
                    <a:gd name="T21" fmla="*/ 3 h 94"/>
                    <a:gd name="T22" fmla="*/ 70 w 159"/>
                    <a:gd name="T23" fmla="*/ 10 h 94"/>
                    <a:gd name="T24" fmla="*/ 74 w 159"/>
                    <a:gd name="T25" fmla="*/ 19 h 94"/>
                    <a:gd name="T26" fmla="*/ 67 w 159"/>
                    <a:gd name="T27" fmla="*/ 60 h 94"/>
                    <a:gd name="T28" fmla="*/ 55 w 159"/>
                    <a:gd name="T29" fmla="*/ 0 h 94"/>
                    <a:gd name="T30" fmla="*/ 54 w 159"/>
                    <a:gd name="T31" fmla="*/ 0 h 94"/>
                    <a:gd name="T32" fmla="*/ 54 w 159"/>
                    <a:gd name="T33" fmla="*/ 0 h 94"/>
                    <a:gd name="T34" fmla="*/ 13 w 159"/>
                    <a:gd name="T35" fmla="*/ 16 h 94"/>
                    <a:gd name="T36" fmla="*/ 0 w 159"/>
                    <a:gd name="T37" fmla="*/ 51 h 94"/>
                    <a:gd name="T38" fmla="*/ 0 w 159"/>
                    <a:gd name="T39" fmla="*/ 89 h 94"/>
                    <a:gd name="T40" fmla="*/ 28 w 159"/>
                    <a:gd name="T41" fmla="*/ 92 h 94"/>
                    <a:gd name="T42" fmla="*/ 28 w 159"/>
                    <a:gd name="T43" fmla="*/ 60 h 94"/>
                    <a:gd name="T44" fmla="*/ 32 w 159"/>
                    <a:gd name="T45" fmla="*/ 47 h 94"/>
                    <a:gd name="T46" fmla="*/ 32 w 159"/>
                    <a:gd name="T47" fmla="*/ 93 h 94"/>
                    <a:gd name="T48" fmla="*/ 79 w 159"/>
                    <a:gd name="T49" fmla="*/ 94 h 94"/>
                    <a:gd name="T50" fmla="*/ 126 w 159"/>
                    <a:gd name="T51" fmla="*/ 93 h 94"/>
                    <a:gd name="T52" fmla="*/ 126 w 159"/>
                    <a:gd name="T53" fmla="*/ 47 h 94"/>
                    <a:gd name="T54" fmla="*/ 130 w 159"/>
                    <a:gd name="T55" fmla="*/ 60 h 94"/>
                    <a:gd name="T56" fmla="*/ 130 w 159"/>
                    <a:gd name="T57" fmla="*/ 92 h 94"/>
                    <a:gd name="T58" fmla="*/ 159 w 159"/>
                    <a:gd name="T59" fmla="*/ 89 h 94"/>
                    <a:gd name="T60" fmla="*/ 159 w 159"/>
                    <a:gd name="T61" fmla="*/ 51 h 94"/>
                    <a:gd name="T62" fmla="*/ 145 w 159"/>
                    <a:gd name="T63"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4">
                      <a:moveTo>
                        <a:pt x="145" y="16"/>
                      </a:moveTo>
                      <a:cubicBezTo>
                        <a:pt x="135" y="10"/>
                        <a:pt x="113" y="3"/>
                        <a:pt x="105" y="0"/>
                      </a:cubicBezTo>
                      <a:cubicBezTo>
                        <a:pt x="105" y="0"/>
                        <a:pt x="104" y="0"/>
                        <a:pt x="104" y="0"/>
                      </a:cubicBezTo>
                      <a:cubicBezTo>
                        <a:pt x="104" y="0"/>
                        <a:pt x="104" y="0"/>
                        <a:pt x="104" y="0"/>
                      </a:cubicBezTo>
                      <a:cubicBezTo>
                        <a:pt x="103" y="8"/>
                        <a:pt x="91" y="60"/>
                        <a:pt x="91" y="60"/>
                      </a:cubicBezTo>
                      <a:cubicBezTo>
                        <a:pt x="91" y="60"/>
                        <a:pt x="84" y="19"/>
                        <a:pt x="84" y="19"/>
                      </a:cubicBezTo>
                      <a:cubicBezTo>
                        <a:pt x="84" y="19"/>
                        <a:pt x="88" y="10"/>
                        <a:pt x="88" y="10"/>
                      </a:cubicBezTo>
                      <a:cubicBezTo>
                        <a:pt x="82" y="3"/>
                        <a:pt x="82" y="3"/>
                        <a:pt x="82" y="3"/>
                      </a:cubicBezTo>
                      <a:cubicBezTo>
                        <a:pt x="80" y="3"/>
                        <a:pt x="80" y="3"/>
                        <a:pt x="80" y="3"/>
                      </a:cubicBezTo>
                      <a:cubicBezTo>
                        <a:pt x="79" y="3"/>
                        <a:pt x="79" y="3"/>
                        <a:pt x="79" y="3"/>
                      </a:cubicBezTo>
                      <a:cubicBezTo>
                        <a:pt x="77" y="3"/>
                        <a:pt x="77" y="3"/>
                        <a:pt x="77" y="3"/>
                      </a:cubicBezTo>
                      <a:cubicBezTo>
                        <a:pt x="70" y="10"/>
                        <a:pt x="70" y="10"/>
                        <a:pt x="70" y="10"/>
                      </a:cubicBezTo>
                      <a:cubicBezTo>
                        <a:pt x="74" y="19"/>
                        <a:pt x="74" y="19"/>
                        <a:pt x="74" y="19"/>
                      </a:cubicBezTo>
                      <a:cubicBezTo>
                        <a:pt x="67" y="60"/>
                        <a:pt x="67" y="60"/>
                        <a:pt x="67" y="60"/>
                      </a:cubicBezTo>
                      <a:cubicBezTo>
                        <a:pt x="67" y="60"/>
                        <a:pt x="56" y="8"/>
                        <a:pt x="55" y="0"/>
                      </a:cubicBezTo>
                      <a:cubicBezTo>
                        <a:pt x="55" y="0"/>
                        <a:pt x="55" y="0"/>
                        <a:pt x="54" y="0"/>
                      </a:cubicBezTo>
                      <a:cubicBezTo>
                        <a:pt x="54" y="0"/>
                        <a:pt x="54" y="0"/>
                        <a:pt x="54" y="0"/>
                      </a:cubicBezTo>
                      <a:cubicBezTo>
                        <a:pt x="46" y="3"/>
                        <a:pt x="24" y="10"/>
                        <a:pt x="13" y="16"/>
                      </a:cubicBezTo>
                      <a:cubicBezTo>
                        <a:pt x="9" y="20"/>
                        <a:pt x="2" y="27"/>
                        <a:pt x="0" y="51"/>
                      </a:cubicBezTo>
                      <a:cubicBezTo>
                        <a:pt x="0" y="53"/>
                        <a:pt x="0" y="74"/>
                        <a:pt x="0" y="89"/>
                      </a:cubicBezTo>
                      <a:cubicBezTo>
                        <a:pt x="9" y="90"/>
                        <a:pt x="17" y="92"/>
                        <a:pt x="28" y="92"/>
                      </a:cubicBezTo>
                      <a:cubicBezTo>
                        <a:pt x="28" y="81"/>
                        <a:pt x="28" y="64"/>
                        <a:pt x="28" y="60"/>
                      </a:cubicBezTo>
                      <a:cubicBezTo>
                        <a:pt x="28" y="55"/>
                        <a:pt x="31" y="51"/>
                        <a:pt x="32" y="47"/>
                      </a:cubicBezTo>
                      <a:cubicBezTo>
                        <a:pt x="32" y="93"/>
                        <a:pt x="32" y="93"/>
                        <a:pt x="32" y="93"/>
                      </a:cubicBezTo>
                      <a:cubicBezTo>
                        <a:pt x="46" y="94"/>
                        <a:pt x="64" y="94"/>
                        <a:pt x="79" y="94"/>
                      </a:cubicBezTo>
                      <a:cubicBezTo>
                        <a:pt x="95" y="94"/>
                        <a:pt x="112" y="94"/>
                        <a:pt x="126" y="93"/>
                      </a:cubicBezTo>
                      <a:cubicBezTo>
                        <a:pt x="126" y="47"/>
                        <a:pt x="126" y="47"/>
                        <a:pt x="126" y="47"/>
                      </a:cubicBezTo>
                      <a:cubicBezTo>
                        <a:pt x="128" y="50"/>
                        <a:pt x="130" y="54"/>
                        <a:pt x="130" y="60"/>
                      </a:cubicBezTo>
                      <a:cubicBezTo>
                        <a:pt x="130" y="63"/>
                        <a:pt x="130" y="81"/>
                        <a:pt x="130" y="92"/>
                      </a:cubicBezTo>
                      <a:cubicBezTo>
                        <a:pt x="141" y="91"/>
                        <a:pt x="149" y="90"/>
                        <a:pt x="159" y="89"/>
                      </a:cubicBezTo>
                      <a:cubicBezTo>
                        <a:pt x="159" y="74"/>
                        <a:pt x="159" y="53"/>
                        <a:pt x="159" y="51"/>
                      </a:cubicBezTo>
                      <a:cubicBezTo>
                        <a:pt x="157" y="27"/>
                        <a:pt x="149" y="20"/>
                        <a:pt x="145"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5"/>
                <p:cNvSpPr/>
                <p:nvPr/>
              </p:nvSpPr>
              <p:spPr bwMode="auto">
                <a:xfrm>
                  <a:off x="5452601" y="5255055"/>
                  <a:ext cx="228051" cy="268435"/>
                </a:xfrm>
                <a:custGeom>
                  <a:avLst/>
                  <a:gdLst>
                    <a:gd name="T0" fmla="*/ 9 w 81"/>
                    <a:gd name="T1" fmla="*/ 62 h 95"/>
                    <a:gd name="T2" fmla="*/ 41 w 81"/>
                    <a:gd name="T3" fmla="*/ 95 h 95"/>
                    <a:gd name="T4" fmla="*/ 73 w 81"/>
                    <a:gd name="T5" fmla="*/ 61 h 95"/>
                    <a:gd name="T6" fmla="*/ 80 w 81"/>
                    <a:gd name="T7" fmla="*/ 46 h 95"/>
                    <a:gd name="T8" fmla="*/ 75 w 81"/>
                    <a:gd name="T9" fmla="*/ 39 h 95"/>
                    <a:gd name="T10" fmla="*/ 41 w 81"/>
                    <a:gd name="T11" fmla="*/ 0 h 95"/>
                    <a:gd name="T12" fmla="*/ 6 w 81"/>
                    <a:gd name="T13" fmla="*/ 39 h 95"/>
                    <a:gd name="T14" fmla="*/ 0 w 81"/>
                    <a:gd name="T15" fmla="*/ 46 h 95"/>
                    <a:gd name="T16" fmla="*/ 9 w 81"/>
                    <a:gd name="T1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5">
                      <a:moveTo>
                        <a:pt x="9" y="62"/>
                      </a:moveTo>
                      <a:cubicBezTo>
                        <a:pt x="13" y="79"/>
                        <a:pt x="24" y="95"/>
                        <a:pt x="41" y="95"/>
                      </a:cubicBezTo>
                      <a:cubicBezTo>
                        <a:pt x="58" y="95"/>
                        <a:pt x="69" y="79"/>
                        <a:pt x="73" y="61"/>
                      </a:cubicBezTo>
                      <a:cubicBezTo>
                        <a:pt x="78" y="59"/>
                        <a:pt x="81" y="52"/>
                        <a:pt x="80" y="46"/>
                      </a:cubicBezTo>
                      <a:cubicBezTo>
                        <a:pt x="80" y="42"/>
                        <a:pt x="78" y="40"/>
                        <a:pt x="75" y="39"/>
                      </a:cubicBezTo>
                      <a:cubicBezTo>
                        <a:pt x="74" y="17"/>
                        <a:pt x="61" y="0"/>
                        <a:pt x="41" y="0"/>
                      </a:cubicBezTo>
                      <a:cubicBezTo>
                        <a:pt x="21" y="0"/>
                        <a:pt x="7" y="17"/>
                        <a:pt x="6" y="39"/>
                      </a:cubicBezTo>
                      <a:cubicBezTo>
                        <a:pt x="3" y="40"/>
                        <a:pt x="1" y="42"/>
                        <a:pt x="0" y="46"/>
                      </a:cubicBezTo>
                      <a:cubicBezTo>
                        <a:pt x="0" y="52"/>
                        <a:pt x="3" y="60"/>
                        <a:pt x="9" y="6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4" name="圆角矩形 3"/>
            <p:cNvSpPr/>
            <p:nvPr/>
          </p:nvSpPr>
          <p:spPr>
            <a:xfrm>
              <a:off x="1255229" y="4039805"/>
              <a:ext cx="733647" cy="207426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14843" y="4203799"/>
              <a:ext cx="390837" cy="1754326"/>
            </a:xfrm>
            <a:prstGeom prst="rect">
              <a:avLst/>
            </a:prstGeom>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参</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加</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会</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议</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情</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况</a:t>
              </a:r>
            </a:p>
          </p:txBody>
        </p:sp>
        <p:sp>
          <p:nvSpPr>
            <p:cNvPr id="123" name="Freeform 13"/>
            <p:cNvSpPr/>
            <p:nvPr/>
          </p:nvSpPr>
          <p:spPr bwMode="auto">
            <a:xfrm flipH="1">
              <a:off x="2096477" y="4256962"/>
              <a:ext cx="189603" cy="1711338"/>
            </a:xfrm>
            <a:custGeom>
              <a:avLst/>
              <a:gdLst/>
              <a:ahLst/>
              <a:cxnLst/>
              <a:rect l="l" t="t" r="r" b="b"/>
              <a:pathLst>
                <a:path w="407987" h="7556501">
                  <a:moveTo>
                    <a:pt x="37644" y="0"/>
                  </a:moveTo>
                  <a:cubicBezTo>
                    <a:pt x="37672" y="31"/>
                    <a:pt x="78811" y="45032"/>
                    <a:pt x="131165" y="142494"/>
                  </a:cubicBezTo>
                  <a:cubicBezTo>
                    <a:pt x="157351" y="191242"/>
                    <a:pt x="187278" y="247489"/>
                    <a:pt x="217204" y="318736"/>
                  </a:cubicBezTo>
                  <a:cubicBezTo>
                    <a:pt x="232168" y="356235"/>
                    <a:pt x="243390" y="393733"/>
                    <a:pt x="258354" y="434981"/>
                  </a:cubicBezTo>
                  <a:cubicBezTo>
                    <a:pt x="273317" y="476230"/>
                    <a:pt x="284539" y="517478"/>
                    <a:pt x="292021" y="566226"/>
                  </a:cubicBezTo>
                  <a:cubicBezTo>
                    <a:pt x="306985" y="611224"/>
                    <a:pt x="314466" y="659972"/>
                    <a:pt x="321948" y="708720"/>
                  </a:cubicBezTo>
                  <a:cubicBezTo>
                    <a:pt x="333170" y="757468"/>
                    <a:pt x="340652" y="809965"/>
                    <a:pt x="344393" y="862463"/>
                  </a:cubicBezTo>
                  <a:cubicBezTo>
                    <a:pt x="351875" y="918711"/>
                    <a:pt x="355615" y="974958"/>
                    <a:pt x="359356" y="1031206"/>
                  </a:cubicBezTo>
                  <a:cubicBezTo>
                    <a:pt x="363097" y="1087453"/>
                    <a:pt x="363097" y="1143701"/>
                    <a:pt x="359356" y="1203698"/>
                  </a:cubicBezTo>
                  <a:cubicBezTo>
                    <a:pt x="359356" y="1319944"/>
                    <a:pt x="344393" y="1443688"/>
                    <a:pt x="329430" y="1563683"/>
                  </a:cubicBezTo>
                  <a:cubicBezTo>
                    <a:pt x="310725" y="1687428"/>
                    <a:pt x="292021" y="1811172"/>
                    <a:pt x="262094" y="1931167"/>
                  </a:cubicBezTo>
                  <a:cubicBezTo>
                    <a:pt x="232168" y="2051162"/>
                    <a:pt x="202241" y="2171157"/>
                    <a:pt x="172314" y="2287402"/>
                  </a:cubicBezTo>
                  <a:cubicBezTo>
                    <a:pt x="149869" y="2407397"/>
                    <a:pt x="127424" y="2519892"/>
                    <a:pt x="116202" y="2632387"/>
                  </a:cubicBezTo>
                  <a:cubicBezTo>
                    <a:pt x="108720" y="2688635"/>
                    <a:pt x="108720" y="2744883"/>
                    <a:pt x="104979" y="2801130"/>
                  </a:cubicBezTo>
                  <a:cubicBezTo>
                    <a:pt x="104979" y="2827379"/>
                    <a:pt x="101238" y="2853628"/>
                    <a:pt x="101238" y="2879877"/>
                  </a:cubicBezTo>
                  <a:cubicBezTo>
                    <a:pt x="101238" y="2906126"/>
                    <a:pt x="101238" y="2932375"/>
                    <a:pt x="104979" y="2958623"/>
                  </a:cubicBezTo>
                  <a:cubicBezTo>
                    <a:pt x="104979" y="2984872"/>
                    <a:pt x="104979" y="3011121"/>
                    <a:pt x="104979" y="3033620"/>
                  </a:cubicBezTo>
                  <a:cubicBezTo>
                    <a:pt x="108720" y="3059869"/>
                    <a:pt x="112461" y="3086118"/>
                    <a:pt x="112461" y="3108617"/>
                  </a:cubicBezTo>
                  <a:cubicBezTo>
                    <a:pt x="116202" y="3134866"/>
                    <a:pt x="119942" y="3157365"/>
                    <a:pt x="119942" y="3179864"/>
                  </a:cubicBezTo>
                  <a:cubicBezTo>
                    <a:pt x="127424" y="3202363"/>
                    <a:pt x="131165" y="3224862"/>
                    <a:pt x="134906" y="3247361"/>
                  </a:cubicBezTo>
                  <a:cubicBezTo>
                    <a:pt x="142387" y="3292359"/>
                    <a:pt x="157351" y="3333607"/>
                    <a:pt x="168573" y="3374856"/>
                  </a:cubicBezTo>
                  <a:cubicBezTo>
                    <a:pt x="176055" y="3412354"/>
                    <a:pt x="194759" y="3449852"/>
                    <a:pt x="205982" y="3483601"/>
                  </a:cubicBezTo>
                  <a:cubicBezTo>
                    <a:pt x="220945" y="3517349"/>
                    <a:pt x="235909" y="3547348"/>
                    <a:pt x="250872" y="3577347"/>
                  </a:cubicBezTo>
                  <a:cubicBezTo>
                    <a:pt x="265835" y="3603596"/>
                    <a:pt x="280799" y="3629845"/>
                    <a:pt x="295762" y="3652344"/>
                  </a:cubicBezTo>
                  <a:cubicBezTo>
                    <a:pt x="329430" y="3693592"/>
                    <a:pt x="355615" y="3727340"/>
                    <a:pt x="374320" y="3746090"/>
                  </a:cubicBezTo>
                  <a:cubicBezTo>
                    <a:pt x="396765" y="3764839"/>
                    <a:pt x="407987" y="3776088"/>
                    <a:pt x="407987" y="3776088"/>
                  </a:cubicBezTo>
                  <a:lnTo>
                    <a:pt x="405829" y="3778251"/>
                  </a:lnTo>
                  <a:cubicBezTo>
                    <a:pt x="407957" y="3780428"/>
                    <a:pt x="392996" y="3787935"/>
                    <a:pt x="374300" y="3810412"/>
                  </a:cubicBezTo>
                  <a:cubicBezTo>
                    <a:pt x="351842" y="3825411"/>
                    <a:pt x="321898" y="3859160"/>
                    <a:pt x="288211" y="3900408"/>
                  </a:cubicBezTo>
                  <a:cubicBezTo>
                    <a:pt x="269496" y="3919157"/>
                    <a:pt x="254524" y="3945406"/>
                    <a:pt x="235809" y="3971655"/>
                  </a:cubicBezTo>
                  <a:cubicBezTo>
                    <a:pt x="220837" y="4001653"/>
                    <a:pt x="202122" y="4031652"/>
                    <a:pt x="187150" y="4065401"/>
                  </a:cubicBezTo>
                  <a:cubicBezTo>
                    <a:pt x="153463" y="4132898"/>
                    <a:pt x="123519" y="4211645"/>
                    <a:pt x="104804" y="4301641"/>
                  </a:cubicBezTo>
                  <a:cubicBezTo>
                    <a:pt x="97318" y="4324140"/>
                    <a:pt x="93575" y="4346639"/>
                    <a:pt x="86089" y="4369138"/>
                  </a:cubicBezTo>
                  <a:cubicBezTo>
                    <a:pt x="82346" y="4395387"/>
                    <a:pt x="78603" y="4417886"/>
                    <a:pt x="78603" y="4444135"/>
                  </a:cubicBezTo>
                  <a:cubicBezTo>
                    <a:pt x="74860" y="4466634"/>
                    <a:pt x="71117" y="4492882"/>
                    <a:pt x="67374" y="4519131"/>
                  </a:cubicBezTo>
                  <a:cubicBezTo>
                    <a:pt x="63631" y="4541630"/>
                    <a:pt x="63631" y="4567879"/>
                    <a:pt x="59888" y="4594128"/>
                  </a:cubicBezTo>
                  <a:cubicBezTo>
                    <a:pt x="59888" y="4620377"/>
                    <a:pt x="59888" y="4650376"/>
                    <a:pt x="56145" y="4676625"/>
                  </a:cubicBezTo>
                  <a:cubicBezTo>
                    <a:pt x="56145" y="4702874"/>
                    <a:pt x="59888" y="4729122"/>
                    <a:pt x="59888" y="4759121"/>
                  </a:cubicBezTo>
                  <a:cubicBezTo>
                    <a:pt x="59888" y="4815369"/>
                    <a:pt x="59888" y="4871616"/>
                    <a:pt x="67374" y="4927864"/>
                  </a:cubicBezTo>
                  <a:cubicBezTo>
                    <a:pt x="78603" y="5044109"/>
                    <a:pt x="101061" y="5160354"/>
                    <a:pt x="119776" y="5280349"/>
                  </a:cubicBezTo>
                  <a:cubicBezTo>
                    <a:pt x="149720" y="5396594"/>
                    <a:pt x="175921" y="5516589"/>
                    <a:pt x="205865" y="5636584"/>
                  </a:cubicBezTo>
                  <a:cubicBezTo>
                    <a:pt x="239552" y="5756578"/>
                    <a:pt x="258267" y="5880323"/>
                    <a:pt x="276982" y="6000318"/>
                  </a:cubicBezTo>
                  <a:cubicBezTo>
                    <a:pt x="291954" y="6120313"/>
                    <a:pt x="306926" y="6240308"/>
                    <a:pt x="310669" y="6356553"/>
                  </a:cubicBezTo>
                  <a:cubicBezTo>
                    <a:pt x="314412" y="6412800"/>
                    <a:pt x="314412" y="6469048"/>
                    <a:pt x="310669" y="6525295"/>
                  </a:cubicBezTo>
                  <a:cubicBezTo>
                    <a:pt x="310669" y="6581543"/>
                    <a:pt x="310669" y="6637791"/>
                    <a:pt x="303183" y="6690288"/>
                  </a:cubicBezTo>
                  <a:cubicBezTo>
                    <a:pt x="299440" y="6742786"/>
                    <a:pt x="295697" y="6795284"/>
                    <a:pt x="288211" y="6844032"/>
                  </a:cubicBezTo>
                  <a:cubicBezTo>
                    <a:pt x="280725" y="6892780"/>
                    <a:pt x="273239" y="6941528"/>
                    <a:pt x="262010" y="6986526"/>
                  </a:cubicBezTo>
                  <a:cubicBezTo>
                    <a:pt x="254524" y="7031524"/>
                    <a:pt x="243295" y="7072772"/>
                    <a:pt x="232066" y="7114020"/>
                  </a:cubicBezTo>
                  <a:cubicBezTo>
                    <a:pt x="220837" y="7155268"/>
                    <a:pt x="209608" y="7192767"/>
                    <a:pt x="194636" y="7230265"/>
                  </a:cubicBezTo>
                  <a:cubicBezTo>
                    <a:pt x="172178" y="7301512"/>
                    <a:pt x="145977" y="7361510"/>
                    <a:pt x="119776" y="7410257"/>
                  </a:cubicBezTo>
                  <a:cubicBezTo>
                    <a:pt x="74860" y="7507753"/>
                    <a:pt x="37430" y="7556501"/>
                    <a:pt x="37430" y="7556501"/>
                  </a:cubicBezTo>
                  <a:lnTo>
                    <a:pt x="29944" y="7552751"/>
                  </a:lnTo>
                  <a:cubicBezTo>
                    <a:pt x="29977" y="7552699"/>
                    <a:pt x="63652" y="7500205"/>
                    <a:pt x="104804" y="7402758"/>
                  </a:cubicBezTo>
                  <a:cubicBezTo>
                    <a:pt x="123519" y="7354010"/>
                    <a:pt x="149720" y="7290263"/>
                    <a:pt x="168435" y="7219016"/>
                  </a:cubicBezTo>
                  <a:cubicBezTo>
                    <a:pt x="179664" y="7185267"/>
                    <a:pt x="187150" y="7147769"/>
                    <a:pt x="194636" y="7106520"/>
                  </a:cubicBezTo>
                  <a:cubicBezTo>
                    <a:pt x="205865" y="7065272"/>
                    <a:pt x="213351" y="7024024"/>
                    <a:pt x="220837" y="6979026"/>
                  </a:cubicBezTo>
                  <a:cubicBezTo>
                    <a:pt x="232066" y="6934028"/>
                    <a:pt x="235809" y="6885280"/>
                    <a:pt x="239552" y="6836532"/>
                  </a:cubicBezTo>
                  <a:cubicBezTo>
                    <a:pt x="247038" y="6787784"/>
                    <a:pt x="250781" y="6739036"/>
                    <a:pt x="250781" y="6686538"/>
                  </a:cubicBezTo>
                  <a:cubicBezTo>
                    <a:pt x="254524" y="6634041"/>
                    <a:pt x="258267" y="6581543"/>
                    <a:pt x="254524" y="6525295"/>
                  </a:cubicBezTo>
                  <a:cubicBezTo>
                    <a:pt x="254524" y="6469048"/>
                    <a:pt x="254524" y="6416550"/>
                    <a:pt x="250781" y="6356553"/>
                  </a:cubicBezTo>
                  <a:cubicBezTo>
                    <a:pt x="247038" y="6244057"/>
                    <a:pt x="228323" y="6127812"/>
                    <a:pt x="213351" y="6007818"/>
                  </a:cubicBezTo>
                  <a:cubicBezTo>
                    <a:pt x="190893" y="5891573"/>
                    <a:pt x="172178" y="5771578"/>
                    <a:pt x="138491" y="5655333"/>
                  </a:cubicBezTo>
                  <a:cubicBezTo>
                    <a:pt x="112290" y="5535338"/>
                    <a:pt x="82346" y="5415343"/>
                    <a:pt x="56145" y="5295348"/>
                  </a:cubicBezTo>
                  <a:cubicBezTo>
                    <a:pt x="37430" y="5171603"/>
                    <a:pt x="14972" y="5051609"/>
                    <a:pt x="7486" y="4931614"/>
                  </a:cubicBezTo>
                  <a:cubicBezTo>
                    <a:pt x="0" y="4875366"/>
                    <a:pt x="0" y="4815369"/>
                    <a:pt x="0" y="4759121"/>
                  </a:cubicBezTo>
                  <a:cubicBezTo>
                    <a:pt x="3743" y="4732872"/>
                    <a:pt x="3743" y="4702874"/>
                    <a:pt x="3743" y="4676625"/>
                  </a:cubicBezTo>
                  <a:cubicBezTo>
                    <a:pt x="3743" y="4646626"/>
                    <a:pt x="7486" y="4620377"/>
                    <a:pt x="11229" y="4594128"/>
                  </a:cubicBezTo>
                  <a:cubicBezTo>
                    <a:pt x="11229" y="4564129"/>
                    <a:pt x="14972" y="4537881"/>
                    <a:pt x="18715" y="4511632"/>
                  </a:cubicBezTo>
                  <a:cubicBezTo>
                    <a:pt x="22458" y="4485383"/>
                    <a:pt x="26201" y="4462884"/>
                    <a:pt x="29944" y="4436635"/>
                  </a:cubicBezTo>
                  <a:cubicBezTo>
                    <a:pt x="33687" y="4410386"/>
                    <a:pt x="41173" y="4384137"/>
                    <a:pt x="44916" y="4361638"/>
                  </a:cubicBezTo>
                  <a:cubicBezTo>
                    <a:pt x="52402" y="4339139"/>
                    <a:pt x="56145" y="4312890"/>
                    <a:pt x="63631" y="4290391"/>
                  </a:cubicBezTo>
                  <a:cubicBezTo>
                    <a:pt x="86089" y="4200395"/>
                    <a:pt x="123519" y="4117899"/>
                    <a:pt x="160949" y="4050401"/>
                  </a:cubicBezTo>
                  <a:cubicBezTo>
                    <a:pt x="175921" y="4016653"/>
                    <a:pt x="198379" y="3986654"/>
                    <a:pt x="217094" y="3960405"/>
                  </a:cubicBezTo>
                  <a:cubicBezTo>
                    <a:pt x="235809" y="3934156"/>
                    <a:pt x="254524" y="3907908"/>
                    <a:pt x="273239" y="3889158"/>
                  </a:cubicBezTo>
                  <a:cubicBezTo>
                    <a:pt x="338780" y="3816931"/>
                    <a:pt x="389976" y="3784945"/>
                    <a:pt x="401744" y="3778166"/>
                  </a:cubicBezTo>
                  <a:cubicBezTo>
                    <a:pt x="390045" y="3770641"/>
                    <a:pt x="339718" y="3735779"/>
                    <a:pt x="280799" y="3663593"/>
                  </a:cubicBezTo>
                  <a:cubicBezTo>
                    <a:pt x="265835" y="3641094"/>
                    <a:pt x="247131" y="3614845"/>
                    <a:pt x="228427" y="3588596"/>
                  </a:cubicBezTo>
                  <a:cubicBezTo>
                    <a:pt x="213463" y="3558598"/>
                    <a:pt x="194759" y="3532349"/>
                    <a:pt x="179796" y="3494850"/>
                  </a:cubicBezTo>
                  <a:cubicBezTo>
                    <a:pt x="146128" y="3427353"/>
                    <a:pt x="116202" y="3348607"/>
                    <a:pt x="93757" y="3258611"/>
                  </a:cubicBezTo>
                  <a:cubicBezTo>
                    <a:pt x="90016" y="3236111"/>
                    <a:pt x="82534" y="3213612"/>
                    <a:pt x="78793" y="3187364"/>
                  </a:cubicBezTo>
                  <a:cubicBezTo>
                    <a:pt x="75052" y="3164865"/>
                    <a:pt x="71312" y="3142366"/>
                    <a:pt x="67571" y="3116117"/>
                  </a:cubicBezTo>
                  <a:cubicBezTo>
                    <a:pt x="63830" y="3089868"/>
                    <a:pt x="60089" y="3067369"/>
                    <a:pt x="56348" y="3041120"/>
                  </a:cubicBezTo>
                  <a:cubicBezTo>
                    <a:pt x="56348" y="3014871"/>
                    <a:pt x="52607" y="2988622"/>
                    <a:pt x="52607" y="2962373"/>
                  </a:cubicBezTo>
                  <a:cubicBezTo>
                    <a:pt x="48866" y="2936124"/>
                    <a:pt x="48866" y="2909875"/>
                    <a:pt x="45126" y="2879877"/>
                  </a:cubicBezTo>
                  <a:cubicBezTo>
                    <a:pt x="48866" y="2853628"/>
                    <a:pt x="48866" y="2827379"/>
                    <a:pt x="48866" y="2797380"/>
                  </a:cubicBezTo>
                  <a:cubicBezTo>
                    <a:pt x="48866" y="2741133"/>
                    <a:pt x="48866" y="2684885"/>
                    <a:pt x="56348" y="2628638"/>
                  </a:cubicBezTo>
                  <a:cubicBezTo>
                    <a:pt x="63830" y="2512392"/>
                    <a:pt x="86275" y="2392398"/>
                    <a:pt x="108720" y="2272403"/>
                  </a:cubicBezTo>
                  <a:cubicBezTo>
                    <a:pt x="134906" y="2156158"/>
                    <a:pt x="164833" y="2036163"/>
                    <a:pt x="194759" y="1916168"/>
                  </a:cubicBezTo>
                  <a:cubicBezTo>
                    <a:pt x="224686" y="1796173"/>
                    <a:pt x="243390" y="1676178"/>
                    <a:pt x="265835" y="1556183"/>
                  </a:cubicBezTo>
                  <a:cubicBezTo>
                    <a:pt x="280799" y="1436189"/>
                    <a:pt x="295762" y="1316194"/>
                    <a:pt x="299503" y="1199949"/>
                  </a:cubicBezTo>
                  <a:cubicBezTo>
                    <a:pt x="303244" y="1143701"/>
                    <a:pt x="303244" y="1087453"/>
                    <a:pt x="299503" y="1031206"/>
                  </a:cubicBezTo>
                  <a:cubicBezTo>
                    <a:pt x="303244" y="974958"/>
                    <a:pt x="299503" y="922461"/>
                    <a:pt x="292021" y="869963"/>
                  </a:cubicBezTo>
                  <a:cubicBezTo>
                    <a:pt x="292021" y="813715"/>
                    <a:pt x="284539" y="764967"/>
                    <a:pt x="277058" y="716219"/>
                  </a:cubicBezTo>
                  <a:cubicBezTo>
                    <a:pt x="269576" y="667471"/>
                    <a:pt x="262094" y="618724"/>
                    <a:pt x="254613" y="573726"/>
                  </a:cubicBezTo>
                  <a:cubicBezTo>
                    <a:pt x="243390" y="528727"/>
                    <a:pt x="235909" y="483729"/>
                    <a:pt x="220945" y="442481"/>
                  </a:cubicBezTo>
                  <a:cubicBezTo>
                    <a:pt x="213463" y="404983"/>
                    <a:pt x="202241" y="363734"/>
                    <a:pt x="187278" y="329986"/>
                  </a:cubicBezTo>
                  <a:cubicBezTo>
                    <a:pt x="164833" y="258739"/>
                    <a:pt x="138647" y="198741"/>
                    <a:pt x="116202" y="149994"/>
                  </a:cubicBezTo>
                  <a:cubicBezTo>
                    <a:pt x="67571" y="52498"/>
                    <a:pt x="30162" y="3750"/>
                    <a:pt x="30162" y="3750"/>
                  </a:cubicBezTo>
                  <a:close/>
                </a:path>
              </a:pathLst>
            </a:custGeom>
            <a:solidFill>
              <a:srgbClr val="C00000"/>
            </a:solidFill>
            <a:ln>
              <a:noFill/>
            </a:ln>
          </p:spPr>
          <p:txBody>
            <a:bodyPr vert="horz" wrap="square" lIns="68580" tIns="34290" rIns="68580" bIns="34290" numCol="1" anchor="t" anchorCtr="0" compatLnSpc="1"/>
            <a:lstStyle/>
            <a:p>
              <a:endParaRPr lang="zh-CN" altLang="en-US" sz="1350"/>
            </a:p>
          </p:txBody>
        </p:sp>
        <p:sp>
          <p:nvSpPr>
            <p:cNvPr id="124" name="矩形 123"/>
            <p:cNvSpPr/>
            <p:nvPr/>
          </p:nvSpPr>
          <p:spPr>
            <a:xfrm>
              <a:off x="4820005" y="4032026"/>
              <a:ext cx="1554160" cy="646331"/>
            </a:xfrm>
            <a:prstGeom prst="rect">
              <a:avLst/>
            </a:prstGeom>
          </p:spPr>
          <p:txBody>
            <a:bodyPr wrap="square">
              <a:spAutoFit/>
            </a:bodyPr>
            <a:lstStyle/>
            <a:p>
              <a:r>
                <a:rPr lang="en-US" altLang="zh-CN" sz="3600" b="1" dirty="0">
                  <a:ln>
                    <a:solidFill>
                      <a:srgbClr val="C00000"/>
                    </a:solidFill>
                  </a:ln>
                  <a:solidFill>
                    <a:srgbClr val="FFC000"/>
                  </a:solidFill>
                  <a:latin typeface="微软雅黑" panose="020B0503020204020204" pitchFamily="34" charset="-122"/>
                  <a:ea typeface="微软雅黑" panose="020B0503020204020204" pitchFamily="34" charset="-122"/>
                  <a:cs typeface="Gisha" panose="020B0502040204020203" pitchFamily="34" charset="-79"/>
                </a:rPr>
                <a:t>2159</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人</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25" name="矩形 124"/>
            <p:cNvSpPr/>
            <p:nvPr/>
          </p:nvSpPr>
          <p:spPr>
            <a:xfrm>
              <a:off x="4820004" y="5481415"/>
              <a:ext cx="1676489" cy="646331"/>
            </a:xfrm>
            <a:prstGeom prst="rect">
              <a:avLst/>
            </a:prstGeom>
          </p:spPr>
          <p:txBody>
            <a:bodyPr wrap="square">
              <a:spAutoFit/>
            </a:bodyPr>
            <a:lstStyle/>
            <a:p>
              <a:r>
                <a:rPr lang="en-US" altLang="zh-CN" sz="3600" b="1" dirty="0">
                  <a:ln>
                    <a:solidFill>
                      <a:srgbClr val="C00000"/>
                    </a:solidFill>
                  </a:ln>
                  <a:solidFill>
                    <a:srgbClr val="FFC000"/>
                  </a:solidFill>
                  <a:latin typeface="微软雅黑" panose="020B0503020204020204" pitchFamily="34" charset="-122"/>
                  <a:ea typeface="微软雅黑" panose="020B0503020204020204" pitchFamily="34" charset="-122"/>
                  <a:cs typeface="Gisha" panose="020B0502040204020203" pitchFamily="34" charset="-79"/>
                </a:rPr>
                <a:t>2106</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人</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grpSp>
      <p:grpSp>
        <p:nvGrpSpPr>
          <p:cNvPr id="126" name="Aitds3"/>
          <p:cNvGrpSpPr/>
          <p:nvPr/>
        </p:nvGrpSpPr>
        <p:grpSpPr>
          <a:xfrm>
            <a:off x="6395551" y="4155759"/>
            <a:ext cx="501650" cy="330200"/>
            <a:chOff x="2762976" y="2497837"/>
            <a:chExt cx="501650" cy="330200"/>
          </a:xfrm>
        </p:grpSpPr>
        <p:sp>
          <p:nvSpPr>
            <p:cNvPr id="127" name="Aitds3-1"/>
            <p:cNvSpPr/>
            <p:nvPr/>
          </p:nvSpPr>
          <p:spPr>
            <a:xfrm>
              <a:off x="2762976" y="2497837"/>
              <a:ext cx="165100" cy="330200"/>
            </a:xfrm>
            <a:prstGeom prst="chevron">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cs typeface="+mn-ea"/>
                <a:sym typeface="+mn-lt"/>
              </a:endParaRPr>
            </a:p>
          </p:txBody>
        </p:sp>
        <p:sp>
          <p:nvSpPr>
            <p:cNvPr id="128" name="Aitds3-2"/>
            <p:cNvSpPr/>
            <p:nvPr/>
          </p:nvSpPr>
          <p:spPr>
            <a:xfrm>
              <a:off x="2928076" y="2497837"/>
              <a:ext cx="165100" cy="330200"/>
            </a:xfrm>
            <a:prstGeom prst="chevron">
              <a:avLst/>
            </a:prstGeom>
            <a:solidFill>
              <a:srgbClr val="6A3C7C">
                <a:lumMod val="50000"/>
              </a:srgbClr>
            </a:solidFill>
            <a:ln w="25400" cap="flat" cmpd="sng" algn="ctr">
              <a:solidFill>
                <a:srgbClr val="6A3C7C">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cs typeface="+mn-ea"/>
                <a:sym typeface="+mn-lt"/>
              </a:endParaRPr>
            </a:p>
          </p:txBody>
        </p:sp>
        <p:sp>
          <p:nvSpPr>
            <p:cNvPr id="129" name="Aitds3-3"/>
            <p:cNvSpPr/>
            <p:nvPr/>
          </p:nvSpPr>
          <p:spPr>
            <a:xfrm>
              <a:off x="3099526" y="2497837"/>
              <a:ext cx="165100" cy="330200"/>
            </a:xfrm>
            <a:prstGeom prst="chevron">
              <a:avLst/>
            </a:prstGeom>
            <a:solidFill>
              <a:srgbClr val="000000">
                <a:lumMod val="85000"/>
                <a:lumOff val="15000"/>
              </a:srgbClr>
            </a:solidFill>
            <a:ln w="25400" cap="flat" cmpd="sng" algn="ctr">
              <a:solidFill>
                <a:srgbClr val="E7E6E6">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cs typeface="+mn-ea"/>
                <a:sym typeface="+mn-lt"/>
              </a:endParaRPr>
            </a:p>
          </p:txBody>
        </p:sp>
      </p:grpSp>
      <p:grpSp>
        <p:nvGrpSpPr>
          <p:cNvPr id="130" name="Aitds4"/>
          <p:cNvGrpSpPr/>
          <p:nvPr/>
        </p:nvGrpSpPr>
        <p:grpSpPr bwMode="auto">
          <a:xfrm>
            <a:off x="6903551" y="4042435"/>
            <a:ext cx="4168251" cy="2039736"/>
            <a:chOff x="0" y="190605"/>
            <a:chExt cx="4166951" cy="2037420"/>
          </a:xfrm>
        </p:grpSpPr>
        <p:sp>
          <p:nvSpPr>
            <p:cNvPr id="131" name="Aitds4-1"/>
            <p:cNvSpPr>
              <a:spLocks noChangeArrowheads="1"/>
            </p:cNvSpPr>
            <p:nvPr/>
          </p:nvSpPr>
          <p:spPr bwMode="auto">
            <a:xfrm>
              <a:off x="81384" y="190605"/>
              <a:ext cx="4085567" cy="2037420"/>
            </a:xfrm>
            <a:prstGeom prst="roundRect">
              <a:avLst>
                <a:gd name="adj" fmla="val 8176"/>
              </a:avLst>
            </a:prstGeom>
            <a:noFill/>
            <a:ln w="19050">
              <a:solidFill>
                <a:srgbClr val="F1747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0" cap="none" spc="0" normalizeH="0" baseline="0" noProof="0" dirty="0">
                  <a:ln>
                    <a:noFill/>
                  </a:ln>
                  <a:solidFill>
                    <a:srgbClr val="C00000"/>
                  </a:solidFill>
                  <a:effectLst/>
                  <a:uLnTx/>
                  <a:uFillTx/>
                  <a:latin typeface="+mn-lt"/>
                  <a:ea typeface="+mn-ea"/>
                  <a:cs typeface="+mn-ea"/>
                  <a:sym typeface="+mn-lt"/>
                </a:rPr>
                <a:t> </a:t>
              </a:r>
              <a:endParaRPr kumimoji="0" lang="zh-CN" altLang="en-US" sz="1500" b="1" i="0" u="none" strike="noStrike" kern="0" cap="none" spc="0" normalizeH="0" baseline="0" noProof="0" dirty="0">
                <a:ln>
                  <a:noFill/>
                </a:ln>
                <a:solidFill>
                  <a:srgbClr val="C00000"/>
                </a:solidFill>
                <a:effectLst/>
                <a:uLnTx/>
                <a:uFillTx/>
                <a:latin typeface="+mn-lt"/>
                <a:ea typeface="+mn-ea"/>
                <a:cs typeface="+mn-ea"/>
                <a:sym typeface="+mn-lt"/>
              </a:endParaRPr>
            </a:p>
          </p:txBody>
        </p:sp>
        <p:sp>
          <p:nvSpPr>
            <p:cNvPr id="132" name="Aitds4-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zh-CN" sz="1800" b="0" i="0" u="none" strike="noStrike" kern="0" cap="none" spc="0" normalizeH="0" baseline="0" noProof="0" dirty="0">
                <a:ln>
                  <a:noFill/>
                </a:ln>
                <a:solidFill>
                  <a:srgbClr val="000000"/>
                </a:solidFill>
                <a:effectLst/>
                <a:uLnTx/>
                <a:uFillTx/>
                <a:latin typeface="+mn-lt"/>
                <a:ea typeface="+mn-ea"/>
                <a:cs typeface="+mn-ea"/>
                <a:sym typeface="+mn-lt"/>
              </a:endParaRPr>
            </a:p>
          </p:txBody>
        </p:sp>
      </p:grpSp>
      <p:sp>
        <p:nvSpPr>
          <p:cNvPr id="133" name="Aitds3"/>
          <p:cNvSpPr/>
          <p:nvPr/>
        </p:nvSpPr>
        <p:spPr>
          <a:xfrm>
            <a:off x="7037011" y="4117511"/>
            <a:ext cx="3970993" cy="1902059"/>
          </a:xfrm>
          <a:prstGeom prst="rect">
            <a:avLst/>
          </a:prstGeom>
        </p:spPr>
        <p:txBody>
          <a:bodyPr wrap="square">
            <a:spAutoFit/>
          </a:bodyPr>
          <a:lstStyle/>
          <a:p>
            <a:pPr algn="just">
              <a:lnSpc>
                <a:spcPct val="120000"/>
              </a:lnSpc>
            </a:pP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同心筑梦共襄复兴伟业，乘势而上开启崭新征程。</a:t>
            </a:r>
            <a:r>
              <a:rPr lang="zh-CN" altLang="en-US" sz="1400" dirty="0">
                <a:latin typeface="微软雅黑" panose="020B0503020204020204" pitchFamily="34" charset="-122"/>
                <a:ea typeface="微软雅黑" panose="020B0503020204020204" pitchFamily="34" charset="-122"/>
                <a:cs typeface="+mn-ea"/>
                <a:sym typeface="+mn-lt"/>
              </a:rPr>
              <a:t>中国人民政治协商会议第十三届全国委员会第四次会议</a:t>
            </a:r>
            <a:r>
              <a:rPr lang="en-US" altLang="zh-CN" sz="1400" dirty="0">
                <a:latin typeface="微软雅黑" panose="020B0503020204020204" pitchFamily="34" charset="-122"/>
                <a:ea typeface="微软雅黑" panose="020B0503020204020204" pitchFamily="34" charset="-122"/>
                <a:cs typeface="+mn-ea"/>
                <a:sym typeface="+mn-lt"/>
              </a:rPr>
              <a:t>4</a:t>
            </a:r>
            <a:r>
              <a:rPr lang="zh-CN" altLang="en-US" sz="1400" dirty="0">
                <a:latin typeface="微软雅黑" panose="020B0503020204020204" pitchFamily="34" charset="-122"/>
                <a:ea typeface="微软雅黑" panose="020B0503020204020204" pitchFamily="34" charset="-122"/>
                <a:cs typeface="+mn-ea"/>
                <a:sym typeface="+mn-lt"/>
              </a:rPr>
              <a:t>日下午在人民大会堂开幕。</a:t>
            </a:r>
            <a:r>
              <a:rPr lang="en-US" altLang="zh-CN" sz="1400" dirty="0">
                <a:latin typeface="微软雅黑" panose="020B0503020204020204" pitchFamily="34" charset="-122"/>
                <a:ea typeface="微软雅黑" panose="020B0503020204020204" pitchFamily="34" charset="-122"/>
                <a:cs typeface="+mn-ea"/>
                <a:sym typeface="+mn-lt"/>
              </a:rPr>
              <a:t>2100</a:t>
            </a:r>
            <a:r>
              <a:rPr lang="zh-CN" altLang="en-US" sz="1400" dirty="0">
                <a:latin typeface="微软雅黑" panose="020B0503020204020204" pitchFamily="34" charset="-122"/>
                <a:ea typeface="微软雅黑" panose="020B0503020204020204" pitchFamily="34" charset="-122"/>
                <a:cs typeface="+mn-ea"/>
                <a:sym typeface="+mn-lt"/>
              </a:rPr>
              <a:t>多名全国政协委员将紧紧围绕中共中央决策部署，</a:t>
            </a: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聚焦“十四五”规划纲要制定和实施，扎实履职尽责、积极建言资政、广泛凝聚共识，汇聚起夺取全面建设社会主义现代化国家新胜利的智慧和力量。</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1"/>
                                            </p:tgtEl>
                                            <p:attrNameLst>
                                              <p:attrName>ppt_y</p:attrName>
                                            </p:attrNameLst>
                                          </p:cBhvr>
                                          <p:tavLst>
                                            <p:tav tm="0">
                                              <p:val>
                                                <p:strVal val="#ppt_y"/>
                                              </p:val>
                                            </p:tav>
                                            <p:tav tm="100000">
                                              <p:val>
                                                <p:strVal val="#ppt_y"/>
                                              </p:val>
                                            </p:tav>
                                          </p:tavLst>
                                        </p:anim>
                                        <p:anim calcmode="lin" valueType="num">
                                          <p:cBhvr>
                                            <p:cTn id="2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1"/>
                                            </p:tgtEl>
                                          </p:cBhvr>
                                        </p:animEffect>
                                      </p:childTnLst>
                                    </p:cTn>
                                  </p:par>
                                </p:childTnLst>
                              </p:cTn>
                            </p:par>
                            <p:par>
                              <p:cTn id="23" fill="hold">
                                <p:stCondLst>
                                  <p:cond delay="1350"/>
                                </p:stCondLst>
                                <p:childTnLst>
                                  <p:par>
                                    <p:cTn id="24" presetID="22" presetClass="entr" presetSubtype="2"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childTnLst>
                              </p:cTn>
                            </p:par>
                            <p:par>
                              <p:cTn id="27" fill="hold">
                                <p:stCondLst>
                                  <p:cond delay="1850"/>
                                </p:stCondLst>
                                <p:childTnLst>
                                  <p:par>
                                    <p:cTn id="28" presetID="1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ppt_x</p:attrName>
                                            </p:attrNameLst>
                                          </p:cBhvr>
                                          <p:tavLst>
                                            <p:tav tm="0">
                                              <p:val>
                                                <p:strVal val="#ppt_x-#ppt_w*1.125000"/>
                                              </p:val>
                                            </p:tav>
                                            <p:tav tm="100000">
                                              <p:val>
                                                <p:strVal val="#ppt_x"/>
                                              </p:val>
                                            </p:tav>
                                          </p:tavLst>
                                        </p:anim>
                                        <p:animEffect transition="in" filter="wipe(right)">
                                          <p:cBhvr>
                                            <p:cTn id="31" dur="500"/>
                                            <p:tgtEl>
                                              <p:spTgt spid="18"/>
                                            </p:tgtEl>
                                          </p:cBhvr>
                                        </p:animEffect>
                                      </p:childTnLst>
                                    </p:cTn>
                                  </p:par>
                                  <p:par>
                                    <p:cTn id="32" presetID="2" presetClass="entr" presetSubtype="2" fill="hold" grpId="0" nodeType="withEffect" p14:presetBounceEnd="32000">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14:bounceEnd="32000">
                                          <p:cBhvr additive="base">
                                            <p:cTn id="34" dur="500" fill="hold"/>
                                            <p:tgtEl>
                                              <p:spTgt spid="41"/>
                                            </p:tgtEl>
                                            <p:attrNameLst>
                                              <p:attrName>ppt_x</p:attrName>
                                            </p:attrNameLst>
                                          </p:cBhvr>
                                          <p:tavLst>
                                            <p:tav tm="0">
                                              <p:val>
                                                <p:strVal val="1+#ppt_w/2"/>
                                              </p:val>
                                            </p:tav>
                                            <p:tav tm="100000">
                                              <p:val>
                                                <p:strVal val="#ppt_x"/>
                                              </p:val>
                                            </p:tav>
                                          </p:tavLst>
                                        </p:anim>
                                        <p:anim calcmode="lin" valueType="num" p14:bounceEnd="32000">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par>
                              <p:cTn id="36" fill="hold">
                                <p:stCondLst>
                                  <p:cond delay="2350"/>
                                </p:stCondLst>
                                <p:childTnLst>
                                  <p:par>
                                    <p:cTn id="37" presetID="1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ppt_x</p:attrName>
                                            </p:attrNameLst>
                                          </p:cBhvr>
                                          <p:tavLst>
                                            <p:tav tm="0">
                                              <p:val>
                                                <p:strVal val="#ppt_x-#ppt_w*1.125000"/>
                                              </p:val>
                                            </p:tav>
                                            <p:tav tm="100000">
                                              <p:val>
                                                <p:strVal val="#ppt_x"/>
                                              </p:val>
                                            </p:tav>
                                          </p:tavLst>
                                        </p:anim>
                                        <p:animEffect transition="in" filter="wipe(right)">
                                          <p:cBhvr>
                                            <p:cTn id="40" dur="500"/>
                                            <p:tgtEl>
                                              <p:spTgt spid="29"/>
                                            </p:tgtEl>
                                          </p:cBhvr>
                                        </p:animEffect>
                                      </p:childTnLst>
                                    </p:cTn>
                                  </p:par>
                                  <p:par>
                                    <p:cTn id="41" presetID="2" presetClass="entr" presetSubtype="2" fill="hold" grpId="0" nodeType="withEffect" p14:presetBounceEnd="32000">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14:bounceEnd="32000">
                                          <p:cBhvr additive="base">
                                            <p:cTn id="43" dur="500" fill="hold"/>
                                            <p:tgtEl>
                                              <p:spTgt spid="43"/>
                                            </p:tgtEl>
                                            <p:attrNameLst>
                                              <p:attrName>ppt_x</p:attrName>
                                            </p:attrNameLst>
                                          </p:cBhvr>
                                          <p:tavLst>
                                            <p:tav tm="0">
                                              <p:val>
                                                <p:strVal val="1+#ppt_w/2"/>
                                              </p:val>
                                            </p:tav>
                                            <p:tav tm="100000">
                                              <p:val>
                                                <p:strVal val="#ppt_x"/>
                                              </p:val>
                                            </p:tav>
                                          </p:tavLst>
                                        </p:anim>
                                        <p:anim calcmode="lin" valueType="num" p14:bounceEnd="32000">
                                          <p:cBhvr additive="base">
                                            <p:cTn id="44" dur="500" fill="hold"/>
                                            <p:tgtEl>
                                              <p:spTgt spid="43"/>
                                            </p:tgtEl>
                                            <p:attrNameLst>
                                              <p:attrName>ppt_y</p:attrName>
                                            </p:attrNameLst>
                                          </p:cBhvr>
                                          <p:tavLst>
                                            <p:tav tm="0">
                                              <p:val>
                                                <p:strVal val="#ppt_y"/>
                                              </p:val>
                                            </p:tav>
                                            <p:tav tm="100000">
                                              <p:val>
                                                <p:strVal val="#ppt_y"/>
                                              </p:val>
                                            </p:tav>
                                          </p:tavLst>
                                        </p:anim>
                                      </p:childTnLst>
                                    </p:cTn>
                                  </p:par>
                                </p:childTnLst>
                              </p:cTn>
                            </p:par>
                            <p:par>
                              <p:cTn id="45" fill="hold">
                                <p:stCondLst>
                                  <p:cond delay="2850"/>
                                </p:stCondLst>
                                <p:childTnLst>
                                  <p:par>
                                    <p:cTn id="46" presetID="1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p:tgtEl>
                                              <p:spTgt spid="33"/>
                                            </p:tgtEl>
                                            <p:attrNameLst>
                                              <p:attrName>ppt_x</p:attrName>
                                            </p:attrNameLst>
                                          </p:cBhvr>
                                          <p:tavLst>
                                            <p:tav tm="0">
                                              <p:val>
                                                <p:strVal val="#ppt_x-#ppt_w*1.125000"/>
                                              </p:val>
                                            </p:tav>
                                            <p:tav tm="100000">
                                              <p:val>
                                                <p:strVal val="#ppt_x"/>
                                              </p:val>
                                            </p:tav>
                                          </p:tavLst>
                                        </p:anim>
                                        <p:animEffect transition="in" filter="wipe(right)">
                                          <p:cBhvr>
                                            <p:cTn id="49" dur="500"/>
                                            <p:tgtEl>
                                              <p:spTgt spid="33"/>
                                            </p:tgtEl>
                                          </p:cBhvr>
                                        </p:animEffect>
                                      </p:childTnLst>
                                    </p:cTn>
                                  </p:par>
                                  <p:par>
                                    <p:cTn id="50" presetID="2" presetClass="entr" presetSubtype="2" fill="hold" grpId="0" nodeType="withEffect" p14:presetBounceEnd="32000">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14:bounceEnd="32000">
                                          <p:cBhvr additive="base">
                                            <p:cTn id="52" dur="500" fill="hold"/>
                                            <p:tgtEl>
                                              <p:spTgt spid="44"/>
                                            </p:tgtEl>
                                            <p:attrNameLst>
                                              <p:attrName>ppt_x</p:attrName>
                                            </p:attrNameLst>
                                          </p:cBhvr>
                                          <p:tavLst>
                                            <p:tav tm="0">
                                              <p:val>
                                                <p:strVal val="1+#ppt_w/2"/>
                                              </p:val>
                                            </p:tav>
                                            <p:tav tm="100000">
                                              <p:val>
                                                <p:strVal val="#ppt_x"/>
                                              </p:val>
                                            </p:tav>
                                          </p:tavLst>
                                        </p:anim>
                                        <p:anim calcmode="lin" valueType="num" p14:bounceEnd="32000">
                                          <p:cBhvr additive="base">
                                            <p:cTn id="53" dur="500" fill="hold"/>
                                            <p:tgtEl>
                                              <p:spTgt spid="44"/>
                                            </p:tgtEl>
                                            <p:attrNameLst>
                                              <p:attrName>ppt_y</p:attrName>
                                            </p:attrNameLst>
                                          </p:cBhvr>
                                          <p:tavLst>
                                            <p:tav tm="0">
                                              <p:val>
                                                <p:strVal val="#ppt_y"/>
                                              </p:val>
                                            </p:tav>
                                            <p:tav tm="100000">
                                              <p:val>
                                                <p:strVal val="#ppt_y"/>
                                              </p:val>
                                            </p:tav>
                                          </p:tavLst>
                                        </p:anim>
                                      </p:childTnLst>
                                    </p:cTn>
                                  </p:par>
                                </p:childTnLst>
                              </p:cTn>
                            </p:par>
                            <p:par>
                              <p:cTn id="54" fill="hold">
                                <p:stCondLst>
                                  <p:cond delay="3350"/>
                                </p:stCondLst>
                                <p:childTnLst>
                                  <p:par>
                                    <p:cTn id="55" presetID="52"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Scale>
                                          <p:cBhvr>
                                            <p:cTn id="5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6"/>
                                            </p:tgtEl>
                                            <p:attrNameLst>
                                              <p:attrName>ppt_x</p:attrName>
                                              <p:attrName>ppt_y</p:attrName>
                                            </p:attrNameLst>
                                          </p:cBhvr>
                                        </p:animMotion>
                                        <p:animEffect transition="in" filter="fade">
                                          <p:cBhvr>
                                            <p:cTn id="59" dur="1000"/>
                                            <p:tgtEl>
                                              <p:spTgt spid="6"/>
                                            </p:tgtEl>
                                          </p:cBhvr>
                                        </p:animEffect>
                                      </p:childTnLst>
                                    </p:cTn>
                                  </p:par>
                                </p:childTnLst>
                              </p:cTn>
                            </p:par>
                            <p:par>
                              <p:cTn id="60" fill="hold">
                                <p:stCondLst>
                                  <p:cond delay="4350"/>
                                </p:stCondLst>
                                <p:childTnLst>
                                  <p:par>
                                    <p:cTn id="61" presetID="12" presetClass="entr" presetSubtype="8" fill="hold" nodeType="afterEffect">
                                      <p:stCondLst>
                                        <p:cond delay="0"/>
                                      </p:stCondLst>
                                      <p:childTnLst>
                                        <p:set>
                                          <p:cBhvr>
                                            <p:cTn id="62" dur="1" fill="hold">
                                              <p:stCondLst>
                                                <p:cond delay="0"/>
                                              </p:stCondLst>
                                            </p:cTn>
                                            <p:tgtEl>
                                              <p:spTgt spid="126"/>
                                            </p:tgtEl>
                                            <p:attrNameLst>
                                              <p:attrName>style.visibility</p:attrName>
                                            </p:attrNameLst>
                                          </p:cBhvr>
                                          <p:to>
                                            <p:strVal val="visible"/>
                                          </p:to>
                                        </p:set>
                                        <p:anim calcmode="lin" valueType="num">
                                          <p:cBhvr additive="base">
                                            <p:cTn id="63" dur="500"/>
                                            <p:tgtEl>
                                              <p:spTgt spid="126"/>
                                            </p:tgtEl>
                                            <p:attrNameLst>
                                              <p:attrName>ppt_x</p:attrName>
                                            </p:attrNameLst>
                                          </p:cBhvr>
                                          <p:tavLst>
                                            <p:tav tm="0">
                                              <p:val>
                                                <p:strVal val="#ppt_x-#ppt_w*1.125000"/>
                                              </p:val>
                                            </p:tav>
                                            <p:tav tm="100000">
                                              <p:val>
                                                <p:strVal val="#ppt_x"/>
                                              </p:val>
                                            </p:tav>
                                          </p:tavLst>
                                        </p:anim>
                                        <p:animEffect transition="in" filter="wipe(right)">
                                          <p:cBhvr>
                                            <p:cTn id="64" dur="500"/>
                                            <p:tgtEl>
                                              <p:spTgt spid="126"/>
                                            </p:tgtEl>
                                          </p:cBhvr>
                                        </p:animEffect>
                                      </p:childTnLst>
                                    </p:cTn>
                                  </p:par>
                                </p:childTnLst>
                              </p:cTn>
                            </p:par>
                            <p:par>
                              <p:cTn id="65" fill="hold">
                                <p:stCondLst>
                                  <p:cond delay="4850"/>
                                </p:stCondLst>
                                <p:childTnLst>
                                  <p:par>
                                    <p:cTn id="66" presetID="22" presetClass="entr" presetSubtype="8" fill="hold" nodeType="afterEffect">
                                      <p:stCondLst>
                                        <p:cond delay="0"/>
                                      </p:stCondLst>
                                      <p:childTnLst>
                                        <p:set>
                                          <p:cBhvr>
                                            <p:cTn id="67" dur="1" fill="hold">
                                              <p:stCondLst>
                                                <p:cond delay="0"/>
                                              </p:stCondLst>
                                            </p:cTn>
                                            <p:tgtEl>
                                              <p:spTgt spid="130"/>
                                            </p:tgtEl>
                                            <p:attrNameLst>
                                              <p:attrName>style.visibility</p:attrName>
                                            </p:attrNameLst>
                                          </p:cBhvr>
                                          <p:to>
                                            <p:strVal val="visible"/>
                                          </p:to>
                                        </p:set>
                                        <p:animEffect transition="in" filter="wipe(left)">
                                          <p:cBhvr>
                                            <p:cTn id="68" dur="500"/>
                                            <p:tgtEl>
                                              <p:spTgt spid="130"/>
                                            </p:tgtEl>
                                          </p:cBhvr>
                                        </p:animEffect>
                                      </p:childTnLst>
                                    </p:cTn>
                                  </p:par>
                                </p:childTnLst>
                              </p:cTn>
                            </p:par>
                            <p:par>
                              <p:cTn id="69" fill="hold">
                                <p:stCondLst>
                                  <p:cond delay="5350"/>
                                </p:stCondLst>
                                <p:childTnLst>
                                  <p:par>
                                    <p:cTn id="70" presetID="22" presetClass="entr" presetSubtype="1" fill="hold" grpId="0" nodeType="afterEffect">
                                      <p:stCondLst>
                                        <p:cond delay="0"/>
                                      </p:stCondLst>
                                      <p:childTnLst>
                                        <p:set>
                                          <p:cBhvr>
                                            <p:cTn id="71" dur="1" fill="hold">
                                              <p:stCondLst>
                                                <p:cond delay="0"/>
                                              </p:stCondLst>
                                            </p:cTn>
                                            <p:tgtEl>
                                              <p:spTgt spid="133"/>
                                            </p:tgtEl>
                                            <p:attrNameLst>
                                              <p:attrName>style.visibility</p:attrName>
                                            </p:attrNameLst>
                                          </p:cBhvr>
                                          <p:to>
                                            <p:strVal val="visible"/>
                                          </p:to>
                                        </p:set>
                                        <p:animEffect transition="in" filter="wipe(up)">
                                          <p:cBhvr>
                                            <p:cTn id="7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p:bldP spid="41" grpId="0" animBg="1"/>
          <p:bldP spid="43" grpId="0" animBg="1"/>
          <p:bldP spid="44" grpId="0" animBg="1"/>
          <p:bldP spid="1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1"/>
                                            </p:tgtEl>
                                            <p:attrNameLst>
                                              <p:attrName>ppt_y</p:attrName>
                                            </p:attrNameLst>
                                          </p:cBhvr>
                                          <p:tavLst>
                                            <p:tav tm="0">
                                              <p:val>
                                                <p:strVal val="#ppt_y"/>
                                              </p:val>
                                            </p:tav>
                                            <p:tav tm="100000">
                                              <p:val>
                                                <p:strVal val="#ppt_y"/>
                                              </p:val>
                                            </p:tav>
                                          </p:tavLst>
                                        </p:anim>
                                        <p:anim calcmode="lin" valueType="num">
                                          <p:cBhvr>
                                            <p:cTn id="2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1"/>
                                            </p:tgtEl>
                                          </p:cBhvr>
                                        </p:animEffect>
                                      </p:childTnLst>
                                    </p:cTn>
                                  </p:par>
                                </p:childTnLst>
                              </p:cTn>
                            </p:par>
                            <p:par>
                              <p:cTn id="23" fill="hold">
                                <p:stCondLst>
                                  <p:cond delay="1350"/>
                                </p:stCondLst>
                                <p:childTnLst>
                                  <p:par>
                                    <p:cTn id="24" presetID="22" presetClass="entr" presetSubtype="2"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childTnLst>
                              </p:cTn>
                            </p:par>
                            <p:par>
                              <p:cTn id="27" fill="hold">
                                <p:stCondLst>
                                  <p:cond delay="1850"/>
                                </p:stCondLst>
                                <p:childTnLst>
                                  <p:par>
                                    <p:cTn id="28" presetID="1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ppt_x</p:attrName>
                                            </p:attrNameLst>
                                          </p:cBhvr>
                                          <p:tavLst>
                                            <p:tav tm="0">
                                              <p:val>
                                                <p:strVal val="#ppt_x-#ppt_w*1.125000"/>
                                              </p:val>
                                            </p:tav>
                                            <p:tav tm="100000">
                                              <p:val>
                                                <p:strVal val="#ppt_x"/>
                                              </p:val>
                                            </p:tav>
                                          </p:tavLst>
                                        </p:anim>
                                        <p:animEffect transition="in" filter="wipe(right)">
                                          <p:cBhvr>
                                            <p:cTn id="31" dur="500"/>
                                            <p:tgtEl>
                                              <p:spTgt spid="18"/>
                                            </p:tgtEl>
                                          </p:cBhvr>
                                        </p:animEffect>
                                      </p:childTnLst>
                                    </p:cTn>
                                  </p:par>
                                  <p:par>
                                    <p:cTn id="32" presetID="2" presetClass="entr" presetSubtype="2"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1+#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par>
                              <p:cTn id="36" fill="hold">
                                <p:stCondLst>
                                  <p:cond delay="2350"/>
                                </p:stCondLst>
                                <p:childTnLst>
                                  <p:par>
                                    <p:cTn id="37" presetID="1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ppt_x</p:attrName>
                                            </p:attrNameLst>
                                          </p:cBhvr>
                                          <p:tavLst>
                                            <p:tav tm="0">
                                              <p:val>
                                                <p:strVal val="#ppt_x-#ppt_w*1.125000"/>
                                              </p:val>
                                            </p:tav>
                                            <p:tav tm="100000">
                                              <p:val>
                                                <p:strVal val="#ppt_x"/>
                                              </p:val>
                                            </p:tav>
                                          </p:tavLst>
                                        </p:anim>
                                        <p:animEffect transition="in" filter="wipe(right)">
                                          <p:cBhvr>
                                            <p:cTn id="40" dur="500"/>
                                            <p:tgtEl>
                                              <p:spTgt spid="29"/>
                                            </p:tgtEl>
                                          </p:cBhvr>
                                        </p:animEffect>
                                      </p:childTnLst>
                                    </p:cTn>
                                  </p:par>
                                  <p:par>
                                    <p:cTn id="41" presetID="2" presetClass="entr" presetSubtype="2"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childTnLst>
                              </p:cTn>
                            </p:par>
                            <p:par>
                              <p:cTn id="45" fill="hold">
                                <p:stCondLst>
                                  <p:cond delay="2850"/>
                                </p:stCondLst>
                                <p:childTnLst>
                                  <p:par>
                                    <p:cTn id="46" presetID="1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p:tgtEl>
                                              <p:spTgt spid="33"/>
                                            </p:tgtEl>
                                            <p:attrNameLst>
                                              <p:attrName>ppt_x</p:attrName>
                                            </p:attrNameLst>
                                          </p:cBhvr>
                                          <p:tavLst>
                                            <p:tav tm="0">
                                              <p:val>
                                                <p:strVal val="#ppt_x-#ppt_w*1.125000"/>
                                              </p:val>
                                            </p:tav>
                                            <p:tav tm="100000">
                                              <p:val>
                                                <p:strVal val="#ppt_x"/>
                                              </p:val>
                                            </p:tav>
                                          </p:tavLst>
                                        </p:anim>
                                        <p:animEffect transition="in" filter="wipe(right)">
                                          <p:cBhvr>
                                            <p:cTn id="49" dur="500"/>
                                            <p:tgtEl>
                                              <p:spTgt spid="33"/>
                                            </p:tgtEl>
                                          </p:cBhvr>
                                        </p:animEffect>
                                      </p:childTnLst>
                                    </p:cTn>
                                  </p:par>
                                  <p:par>
                                    <p:cTn id="50" presetID="2" presetClass="entr" presetSubtype="2"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1+#ppt_w/2"/>
                                              </p:val>
                                            </p:tav>
                                            <p:tav tm="100000">
                                              <p:val>
                                                <p:strVal val="#ppt_x"/>
                                              </p:val>
                                            </p:tav>
                                          </p:tavLst>
                                        </p:anim>
                                        <p:anim calcmode="lin" valueType="num">
                                          <p:cBhvr additive="base">
                                            <p:cTn id="53" dur="500" fill="hold"/>
                                            <p:tgtEl>
                                              <p:spTgt spid="44"/>
                                            </p:tgtEl>
                                            <p:attrNameLst>
                                              <p:attrName>ppt_y</p:attrName>
                                            </p:attrNameLst>
                                          </p:cBhvr>
                                          <p:tavLst>
                                            <p:tav tm="0">
                                              <p:val>
                                                <p:strVal val="#ppt_y"/>
                                              </p:val>
                                            </p:tav>
                                            <p:tav tm="100000">
                                              <p:val>
                                                <p:strVal val="#ppt_y"/>
                                              </p:val>
                                            </p:tav>
                                          </p:tavLst>
                                        </p:anim>
                                      </p:childTnLst>
                                    </p:cTn>
                                  </p:par>
                                </p:childTnLst>
                              </p:cTn>
                            </p:par>
                            <p:par>
                              <p:cTn id="54" fill="hold">
                                <p:stCondLst>
                                  <p:cond delay="3350"/>
                                </p:stCondLst>
                                <p:childTnLst>
                                  <p:par>
                                    <p:cTn id="55" presetID="52"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Scale>
                                          <p:cBhvr>
                                            <p:cTn id="5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6"/>
                                            </p:tgtEl>
                                            <p:attrNameLst>
                                              <p:attrName>ppt_x</p:attrName>
                                              <p:attrName>ppt_y</p:attrName>
                                            </p:attrNameLst>
                                          </p:cBhvr>
                                        </p:animMotion>
                                        <p:animEffect transition="in" filter="fade">
                                          <p:cBhvr>
                                            <p:cTn id="59" dur="1000"/>
                                            <p:tgtEl>
                                              <p:spTgt spid="6"/>
                                            </p:tgtEl>
                                          </p:cBhvr>
                                        </p:animEffect>
                                      </p:childTnLst>
                                    </p:cTn>
                                  </p:par>
                                </p:childTnLst>
                              </p:cTn>
                            </p:par>
                            <p:par>
                              <p:cTn id="60" fill="hold">
                                <p:stCondLst>
                                  <p:cond delay="4350"/>
                                </p:stCondLst>
                                <p:childTnLst>
                                  <p:par>
                                    <p:cTn id="61" presetID="12" presetClass="entr" presetSubtype="8" fill="hold" nodeType="afterEffect">
                                      <p:stCondLst>
                                        <p:cond delay="0"/>
                                      </p:stCondLst>
                                      <p:childTnLst>
                                        <p:set>
                                          <p:cBhvr>
                                            <p:cTn id="62" dur="1" fill="hold">
                                              <p:stCondLst>
                                                <p:cond delay="0"/>
                                              </p:stCondLst>
                                            </p:cTn>
                                            <p:tgtEl>
                                              <p:spTgt spid="126"/>
                                            </p:tgtEl>
                                            <p:attrNameLst>
                                              <p:attrName>style.visibility</p:attrName>
                                            </p:attrNameLst>
                                          </p:cBhvr>
                                          <p:to>
                                            <p:strVal val="visible"/>
                                          </p:to>
                                        </p:set>
                                        <p:anim calcmode="lin" valueType="num">
                                          <p:cBhvr additive="base">
                                            <p:cTn id="63" dur="500"/>
                                            <p:tgtEl>
                                              <p:spTgt spid="126"/>
                                            </p:tgtEl>
                                            <p:attrNameLst>
                                              <p:attrName>ppt_x</p:attrName>
                                            </p:attrNameLst>
                                          </p:cBhvr>
                                          <p:tavLst>
                                            <p:tav tm="0">
                                              <p:val>
                                                <p:strVal val="#ppt_x-#ppt_w*1.125000"/>
                                              </p:val>
                                            </p:tav>
                                            <p:tav tm="100000">
                                              <p:val>
                                                <p:strVal val="#ppt_x"/>
                                              </p:val>
                                            </p:tav>
                                          </p:tavLst>
                                        </p:anim>
                                        <p:animEffect transition="in" filter="wipe(right)">
                                          <p:cBhvr>
                                            <p:cTn id="64" dur="500"/>
                                            <p:tgtEl>
                                              <p:spTgt spid="126"/>
                                            </p:tgtEl>
                                          </p:cBhvr>
                                        </p:animEffect>
                                      </p:childTnLst>
                                    </p:cTn>
                                  </p:par>
                                </p:childTnLst>
                              </p:cTn>
                            </p:par>
                            <p:par>
                              <p:cTn id="65" fill="hold">
                                <p:stCondLst>
                                  <p:cond delay="4850"/>
                                </p:stCondLst>
                                <p:childTnLst>
                                  <p:par>
                                    <p:cTn id="66" presetID="22" presetClass="entr" presetSubtype="8" fill="hold" nodeType="afterEffect">
                                      <p:stCondLst>
                                        <p:cond delay="0"/>
                                      </p:stCondLst>
                                      <p:childTnLst>
                                        <p:set>
                                          <p:cBhvr>
                                            <p:cTn id="67" dur="1" fill="hold">
                                              <p:stCondLst>
                                                <p:cond delay="0"/>
                                              </p:stCondLst>
                                            </p:cTn>
                                            <p:tgtEl>
                                              <p:spTgt spid="130"/>
                                            </p:tgtEl>
                                            <p:attrNameLst>
                                              <p:attrName>style.visibility</p:attrName>
                                            </p:attrNameLst>
                                          </p:cBhvr>
                                          <p:to>
                                            <p:strVal val="visible"/>
                                          </p:to>
                                        </p:set>
                                        <p:animEffect transition="in" filter="wipe(left)">
                                          <p:cBhvr>
                                            <p:cTn id="68" dur="500"/>
                                            <p:tgtEl>
                                              <p:spTgt spid="130"/>
                                            </p:tgtEl>
                                          </p:cBhvr>
                                        </p:animEffect>
                                      </p:childTnLst>
                                    </p:cTn>
                                  </p:par>
                                </p:childTnLst>
                              </p:cTn>
                            </p:par>
                            <p:par>
                              <p:cTn id="69" fill="hold">
                                <p:stCondLst>
                                  <p:cond delay="5350"/>
                                </p:stCondLst>
                                <p:childTnLst>
                                  <p:par>
                                    <p:cTn id="70" presetID="22" presetClass="entr" presetSubtype="1" fill="hold" grpId="0" nodeType="afterEffect">
                                      <p:stCondLst>
                                        <p:cond delay="0"/>
                                      </p:stCondLst>
                                      <p:childTnLst>
                                        <p:set>
                                          <p:cBhvr>
                                            <p:cTn id="71" dur="1" fill="hold">
                                              <p:stCondLst>
                                                <p:cond delay="0"/>
                                              </p:stCondLst>
                                            </p:cTn>
                                            <p:tgtEl>
                                              <p:spTgt spid="133"/>
                                            </p:tgtEl>
                                            <p:attrNameLst>
                                              <p:attrName>style.visibility</p:attrName>
                                            </p:attrNameLst>
                                          </p:cBhvr>
                                          <p:to>
                                            <p:strVal val="visible"/>
                                          </p:to>
                                        </p:set>
                                        <p:animEffect transition="in" filter="wipe(up)">
                                          <p:cBhvr>
                                            <p:cTn id="7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p:bldP spid="41" grpId="0" animBg="1"/>
          <p:bldP spid="43" grpId="0" animBg="1"/>
          <p:bldP spid="44" grpId="0" animBg="1"/>
          <p:bldP spid="133"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ichitds2"/>
          <p:cNvSpPr/>
          <p:nvPr/>
        </p:nvSpPr>
        <p:spPr bwMode="auto">
          <a:xfrm>
            <a:off x="1135872"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Aichitds3"/>
          <p:cNvGrpSpPr/>
          <p:nvPr/>
        </p:nvGrpSpPr>
        <p:grpSpPr>
          <a:xfrm>
            <a:off x="844486" y="1667691"/>
            <a:ext cx="582773" cy="536217"/>
            <a:chOff x="998618" y="1311846"/>
            <a:chExt cx="583001" cy="536426"/>
          </a:xfrm>
        </p:grpSpPr>
        <p:sp>
          <p:nvSpPr>
            <p:cNvPr id="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01</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Aichitds4"/>
          <p:cNvSpPr/>
          <p:nvPr/>
        </p:nvSpPr>
        <p:spPr>
          <a:xfrm>
            <a:off x="1598477" y="1673570"/>
            <a:ext cx="4133120" cy="553998"/>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今年赤字率拟按</a:t>
            </a:r>
            <a:r>
              <a:rPr lang="en-US" altLang="zh-CN"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3.2%</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左右安排，不再发行抗疫特别国债；</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ichitds2"/>
          <p:cNvSpPr/>
          <p:nvPr/>
        </p:nvSpPr>
        <p:spPr bwMode="auto">
          <a:xfrm>
            <a:off x="1135872"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Aichitds3"/>
          <p:cNvGrpSpPr/>
          <p:nvPr/>
        </p:nvGrpSpPr>
        <p:grpSpPr>
          <a:xfrm>
            <a:off x="844486" y="2572602"/>
            <a:ext cx="582773" cy="536217"/>
            <a:chOff x="998618" y="1311846"/>
            <a:chExt cx="583001" cy="536426"/>
          </a:xfrm>
        </p:grpSpPr>
        <p:sp>
          <p:nvSpPr>
            <p:cNvPr id="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02</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Aichitds4"/>
          <p:cNvSpPr/>
          <p:nvPr/>
        </p:nvSpPr>
        <p:spPr>
          <a:xfrm>
            <a:off x="1598477" y="2535950"/>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中央本级支出继续安排负增长，对地方一般性转移支付增长</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7.8%</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2" name="Aichitds2"/>
          <p:cNvSpPr/>
          <p:nvPr/>
        </p:nvSpPr>
        <p:spPr bwMode="auto">
          <a:xfrm>
            <a:off x="1135872"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Aichitds3"/>
          <p:cNvGrpSpPr/>
          <p:nvPr/>
        </p:nvGrpSpPr>
        <p:grpSpPr>
          <a:xfrm>
            <a:off x="844486" y="3491834"/>
            <a:ext cx="582773" cy="536217"/>
            <a:chOff x="998618" y="1311846"/>
            <a:chExt cx="583001" cy="536426"/>
          </a:xfrm>
        </p:grpSpPr>
        <p:sp>
          <p:nvSpPr>
            <p:cNvPr id="1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03</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Aichitds4"/>
          <p:cNvSpPr/>
          <p:nvPr/>
        </p:nvSpPr>
        <p:spPr>
          <a:xfrm>
            <a:off x="1598477" y="3455181"/>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建立常态化财政资金直达机制并扩大范围，将</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2.8</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万亿元</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中央财政资金纳入直达机制；</a:t>
            </a:r>
          </a:p>
        </p:txBody>
      </p:sp>
      <p:sp>
        <p:nvSpPr>
          <p:cNvPr id="17" name="Aichitds2"/>
          <p:cNvSpPr/>
          <p:nvPr/>
        </p:nvSpPr>
        <p:spPr bwMode="auto">
          <a:xfrm>
            <a:off x="1135872"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Aichitds3"/>
          <p:cNvGrpSpPr/>
          <p:nvPr/>
        </p:nvGrpSpPr>
        <p:grpSpPr>
          <a:xfrm>
            <a:off x="844486" y="4400149"/>
            <a:ext cx="582773" cy="536217"/>
            <a:chOff x="998618" y="1311846"/>
            <a:chExt cx="583001" cy="536426"/>
          </a:xfrm>
        </p:grpSpPr>
        <p:sp>
          <p:nvSpPr>
            <p:cNvPr id="1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04</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Aichitds4"/>
          <p:cNvSpPr/>
          <p:nvPr/>
        </p:nvSpPr>
        <p:spPr>
          <a:xfrm>
            <a:off x="1598477" y="4374128"/>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将小规模纳税人增值税起征点从月销售额</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万元</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提高到</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15</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万元</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22" name="Aichitds2"/>
          <p:cNvSpPr/>
          <p:nvPr/>
        </p:nvSpPr>
        <p:spPr bwMode="auto">
          <a:xfrm>
            <a:off x="1135872"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Aichitds3"/>
          <p:cNvGrpSpPr/>
          <p:nvPr/>
        </p:nvGrpSpPr>
        <p:grpSpPr>
          <a:xfrm>
            <a:off x="844486" y="5330012"/>
            <a:ext cx="582773" cy="536217"/>
            <a:chOff x="998618" y="1311846"/>
            <a:chExt cx="583001" cy="536426"/>
          </a:xfrm>
        </p:grpSpPr>
        <p:sp>
          <p:nvSpPr>
            <p:cNvPr id="2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05</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Aichitds4"/>
          <p:cNvSpPr/>
          <p:nvPr/>
        </p:nvSpPr>
        <p:spPr>
          <a:xfrm>
            <a:off x="1598477" y="5240194"/>
            <a:ext cx="4133120" cy="738664"/>
          </a:xfrm>
          <a:prstGeom prst="rect">
            <a:avLst/>
          </a:prstGeom>
          <a:noFill/>
        </p:spPr>
        <p:txBody>
          <a:bodyPr wrap="square" rtlCol="0">
            <a:spAutoFit/>
          </a:bodyPr>
          <a:lstStyle/>
          <a:p>
            <a:pPr lvl="0" algn="just" defTabSz="913765" fontAlgn="base">
              <a:spcBef>
                <a:spcPct val="0"/>
              </a:spcBef>
              <a:spcAft>
                <a:spcPct val="0"/>
              </a:spcAft>
              <a:defRPr/>
            </a:pPr>
            <a:r>
              <a:rPr lang="zh-CN" altLang="en-US" sz="14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对小微企业和个体工商户年应纳税所得额不到</a:t>
            </a:r>
            <a:r>
              <a:rPr lang="en-US" altLang="zh-CN" sz="14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100</a:t>
            </a:r>
            <a:r>
              <a:rPr lang="zh-CN" altLang="en-US" sz="14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万元</a:t>
            </a:r>
            <a:r>
              <a:rPr lang="zh-CN" altLang="en-US" sz="14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的部分，在现行优惠政策基础上，再减半征收所得税；</a:t>
            </a:r>
          </a:p>
        </p:txBody>
      </p:sp>
      <p:sp>
        <p:nvSpPr>
          <p:cNvPr id="27" name="Aichitds2"/>
          <p:cNvSpPr/>
          <p:nvPr/>
        </p:nvSpPr>
        <p:spPr bwMode="auto">
          <a:xfrm>
            <a:off x="6505755"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Aichitds3"/>
          <p:cNvGrpSpPr/>
          <p:nvPr/>
        </p:nvGrpSpPr>
        <p:grpSpPr>
          <a:xfrm>
            <a:off x="6214369" y="1667691"/>
            <a:ext cx="582773" cy="536217"/>
            <a:chOff x="998618" y="1311846"/>
            <a:chExt cx="583001" cy="536426"/>
          </a:xfrm>
        </p:grpSpPr>
        <p:sp>
          <p:nvSpPr>
            <p:cNvPr id="2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0"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06</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chitds4"/>
          <p:cNvSpPr/>
          <p:nvPr/>
        </p:nvSpPr>
        <p:spPr>
          <a:xfrm>
            <a:off x="6968360" y="1769264"/>
            <a:ext cx="4133120" cy="323165"/>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保持人民币汇率在合理均衡水平上的</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基本稳定；</a:t>
            </a:r>
            <a:endParaRPr kumimoji="0" lang="zh-CN" altLang="en-US" sz="1500" b="1" i="0" u="none" strike="noStrike" kern="1200" cap="none" spc="0" normalizeH="0" baseline="0" noProof="0" dirty="0">
              <a:ln>
                <a:noFill/>
              </a:ln>
              <a:solidFill>
                <a:srgbClr val="DE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ichitds2"/>
          <p:cNvSpPr/>
          <p:nvPr/>
        </p:nvSpPr>
        <p:spPr bwMode="auto">
          <a:xfrm>
            <a:off x="6505755"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Aichitds3"/>
          <p:cNvGrpSpPr/>
          <p:nvPr/>
        </p:nvGrpSpPr>
        <p:grpSpPr>
          <a:xfrm>
            <a:off x="6214369" y="2572602"/>
            <a:ext cx="582773" cy="536217"/>
            <a:chOff x="998618" y="1311846"/>
            <a:chExt cx="583001" cy="536426"/>
          </a:xfrm>
        </p:grpSpPr>
        <p:sp>
          <p:nvSpPr>
            <p:cNvPr id="3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07</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6" name="Aichitds4"/>
          <p:cNvSpPr/>
          <p:nvPr/>
        </p:nvSpPr>
        <p:spPr>
          <a:xfrm>
            <a:off x="6968360" y="2642278"/>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延续普惠小微企业贷款</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延期还本付息政策；</a:t>
            </a:r>
          </a:p>
        </p:txBody>
      </p:sp>
      <p:sp>
        <p:nvSpPr>
          <p:cNvPr id="37" name="Aichitds2"/>
          <p:cNvSpPr/>
          <p:nvPr/>
        </p:nvSpPr>
        <p:spPr bwMode="auto">
          <a:xfrm>
            <a:off x="6505755"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Aichitds3"/>
          <p:cNvGrpSpPr/>
          <p:nvPr/>
        </p:nvGrpSpPr>
        <p:grpSpPr>
          <a:xfrm>
            <a:off x="6214369" y="3491834"/>
            <a:ext cx="582773" cy="536217"/>
            <a:chOff x="998618" y="1311846"/>
            <a:chExt cx="583001" cy="536426"/>
          </a:xfrm>
        </p:grpSpPr>
        <p:sp>
          <p:nvSpPr>
            <p:cNvPr id="3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08</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 name="Aichitds4"/>
          <p:cNvSpPr/>
          <p:nvPr/>
        </p:nvSpPr>
        <p:spPr>
          <a:xfrm>
            <a:off x="6968360" y="3455181"/>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引导银行</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扩大信用贷款</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、持续增加</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首贷户</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，推广</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随借随还</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贷款；</a:t>
            </a:r>
          </a:p>
        </p:txBody>
      </p:sp>
      <p:sp>
        <p:nvSpPr>
          <p:cNvPr id="42" name="Aichitds2"/>
          <p:cNvSpPr/>
          <p:nvPr/>
        </p:nvSpPr>
        <p:spPr bwMode="auto">
          <a:xfrm>
            <a:off x="6505755"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3" name="Aichitds3"/>
          <p:cNvGrpSpPr/>
          <p:nvPr/>
        </p:nvGrpSpPr>
        <p:grpSpPr>
          <a:xfrm>
            <a:off x="6214369" y="4400149"/>
            <a:ext cx="582773" cy="536217"/>
            <a:chOff x="998618" y="1311846"/>
            <a:chExt cx="583001" cy="536426"/>
          </a:xfrm>
        </p:grpSpPr>
        <p:sp>
          <p:nvSpPr>
            <p:cNvPr id="4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09</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Aichitds4"/>
          <p:cNvSpPr/>
          <p:nvPr/>
        </p:nvSpPr>
        <p:spPr>
          <a:xfrm>
            <a:off x="6968360" y="4374128"/>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大型商业银行普惠小微企业贷款增长</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以上；</a:t>
            </a:r>
          </a:p>
        </p:txBody>
      </p:sp>
      <p:sp>
        <p:nvSpPr>
          <p:cNvPr id="47" name="Aichitds2"/>
          <p:cNvSpPr/>
          <p:nvPr/>
        </p:nvSpPr>
        <p:spPr bwMode="auto">
          <a:xfrm>
            <a:off x="6505755"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Aichitds3"/>
          <p:cNvGrpSpPr/>
          <p:nvPr/>
        </p:nvGrpSpPr>
        <p:grpSpPr>
          <a:xfrm>
            <a:off x="6214369" y="5330012"/>
            <a:ext cx="582773" cy="536217"/>
            <a:chOff x="998618" y="1311846"/>
            <a:chExt cx="583001" cy="536426"/>
          </a:xfrm>
        </p:grpSpPr>
        <p:sp>
          <p:nvSpPr>
            <p:cNvPr id="4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10</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1" name="Aichitds4"/>
          <p:cNvSpPr/>
          <p:nvPr/>
        </p:nvSpPr>
        <p:spPr>
          <a:xfrm>
            <a:off x="6968360" y="5314624"/>
            <a:ext cx="4133120" cy="523220"/>
          </a:xfrm>
          <a:prstGeom prst="rect">
            <a:avLst/>
          </a:prstGeom>
          <a:noFill/>
        </p:spPr>
        <p:txBody>
          <a:bodyPr wrap="square" rtlCol="0">
            <a:spAutoFit/>
          </a:bodyPr>
          <a:lstStyle/>
          <a:p>
            <a:pPr lvl="0" algn="just" defTabSz="913765" fontAlgn="base">
              <a:spcBef>
                <a:spcPct val="0"/>
              </a:spcBef>
              <a:spcAft>
                <a:spcPct val="0"/>
              </a:spcAft>
              <a:defRPr/>
            </a:pPr>
            <a:r>
              <a:rPr lang="zh-CN" altLang="en-US" sz="14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着力稳定现有岗位，对不裁员少裁员的企业，继续给予必要的财税、金融等政策支持；</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1"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5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1" presetClass="entr" presetSubtype="1"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heel(1)">
                                      <p:cBhvr>
                                        <p:cTn id="51" dur="500"/>
                                        <p:tgtEl>
                                          <p:spTgt spid="21"/>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 presetClass="entr" presetSubtype="8"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0-#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21" presetClass="entr" presetSubtype="1"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1)">
                                      <p:cBhvr>
                                        <p:cTn id="63" dur="500"/>
                                        <p:tgtEl>
                                          <p:spTgt spid="26"/>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par>
                                <p:cTn id="68" presetID="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0-#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par>
                          <p:cTn id="72" fill="hold">
                            <p:stCondLst>
                              <p:cond delay="5500"/>
                            </p:stCondLst>
                            <p:childTnLst>
                              <p:par>
                                <p:cTn id="73" presetID="21" presetClass="entr" presetSubtype="1"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heel(1)">
                                      <p:cBhvr>
                                        <p:cTn id="75" dur="500"/>
                                        <p:tgtEl>
                                          <p:spTgt spid="31"/>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 presetClass="entr" presetSubtype="8"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0-#ppt_w/2"/>
                                          </p:val>
                                        </p:tav>
                                        <p:tav tm="100000">
                                          <p:val>
                                            <p:strVal val="#ppt_x"/>
                                          </p:val>
                                        </p:tav>
                                      </p:tavLst>
                                    </p:anim>
                                    <p:anim calcmode="lin" valueType="num">
                                      <p:cBhvr additive="base">
                                        <p:cTn id="83" dur="500" fill="hold"/>
                                        <p:tgtEl>
                                          <p:spTgt spid="33"/>
                                        </p:tgtEl>
                                        <p:attrNameLst>
                                          <p:attrName>ppt_y</p:attrName>
                                        </p:attrNameLst>
                                      </p:cBhvr>
                                      <p:tavLst>
                                        <p:tav tm="0">
                                          <p:val>
                                            <p:strVal val="#ppt_y"/>
                                          </p:val>
                                        </p:tav>
                                        <p:tav tm="100000">
                                          <p:val>
                                            <p:strVal val="#ppt_y"/>
                                          </p:val>
                                        </p:tav>
                                      </p:tavLst>
                                    </p:anim>
                                  </p:childTnLst>
                                </p:cTn>
                              </p:par>
                            </p:childTnLst>
                          </p:cTn>
                        </p:par>
                        <p:par>
                          <p:cTn id="84" fill="hold">
                            <p:stCondLst>
                              <p:cond delay="6500"/>
                            </p:stCondLst>
                            <p:childTnLst>
                              <p:par>
                                <p:cTn id="85" presetID="21" presetClass="entr" presetSubtype="1"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heel(1)">
                                      <p:cBhvr>
                                        <p:cTn id="87" dur="500"/>
                                        <p:tgtEl>
                                          <p:spTgt spid="36"/>
                                        </p:tgtEl>
                                      </p:cBhvr>
                                    </p:animEffect>
                                  </p:childTnLst>
                                </p:cTn>
                              </p:par>
                            </p:childTnLst>
                          </p:cTn>
                        </p:par>
                        <p:par>
                          <p:cTn id="88" fill="hold">
                            <p:stCondLst>
                              <p:cond delay="7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par>
                                <p:cTn id="92" presetID="2" presetClass="entr" presetSubtype="8"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0-#ppt_w/2"/>
                                          </p:val>
                                        </p:tav>
                                        <p:tav tm="100000">
                                          <p:val>
                                            <p:strVal val="#ppt_x"/>
                                          </p:val>
                                        </p:tav>
                                      </p:tavLst>
                                    </p:anim>
                                    <p:anim calcmode="lin" valueType="num">
                                      <p:cBhvr additive="base">
                                        <p:cTn id="95" dur="500" fill="hold"/>
                                        <p:tgtEl>
                                          <p:spTgt spid="38"/>
                                        </p:tgtEl>
                                        <p:attrNameLst>
                                          <p:attrName>ppt_y</p:attrName>
                                        </p:attrNameLst>
                                      </p:cBhvr>
                                      <p:tavLst>
                                        <p:tav tm="0">
                                          <p:val>
                                            <p:strVal val="#ppt_y"/>
                                          </p:val>
                                        </p:tav>
                                        <p:tav tm="100000">
                                          <p:val>
                                            <p:strVal val="#ppt_y"/>
                                          </p:val>
                                        </p:tav>
                                      </p:tavLst>
                                    </p:anim>
                                  </p:childTnLst>
                                </p:cTn>
                              </p:par>
                            </p:childTnLst>
                          </p:cTn>
                        </p:par>
                        <p:par>
                          <p:cTn id="96" fill="hold">
                            <p:stCondLst>
                              <p:cond delay="7500"/>
                            </p:stCondLst>
                            <p:childTnLst>
                              <p:par>
                                <p:cTn id="97" presetID="21" presetClass="entr" presetSubtype="1"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heel(1)">
                                      <p:cBhvr>
                                        <p:cTn id="99" dur="500"/>
                                        <p:tgtEl>
                                          <p:spTgt spid="41"/>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wipe(left)">
                                      <p:cBhvr>
                                        <p:cTn id="103" dur="500"/>
                                        <p:tgtEl>
                                          <p:spTgt spid="42"/>
                                        </p:tgtEl>
                                      </p:cBhvr>
                                    </p:animEffect>
                                  </p:childTnLst>
                                </p:cTn>
                              </p:par>
                              <p:par>
                                <p:cTn id="104" presetID="2" presetClass="entr" presetSubtype="8"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 calcmode="lin" valueType="num">
                                      <p:cBhvr additive="base">
                                        <p:cTn id="106" dur="500" fill="hold"/>
                                        <p:tgtEl>
                                          <p:spTgt spid="43"/>
                                        </p:tgtEl>
                                        <p:attrNameLst>
                                          <p:attrName>ppt_x</p:attrName>
                                        </p:attrNameLst>
                                      </p:cBhvr>
                                      <p:tavLst>
                                        <p:tav tm="0">
                                          <p:val>
                                            <p:strVal val="0-#ppt_w/2"/>
                                          </p:val>
                                        </p:tav>
                                        <p:tav tm="100000">
                                          <p:val>
                                            <p:strVal val="#ppt_x"/>
                                          </p:val>
                                        </p:tav>
                                      </p:tavLst>
                                    </p:anim>
                                    <p:anim calcmode="lin" valueType="num">
                                      <p:cBhvr additive="base">
                                        <p:cTn id="107" dur="500" fill="hold"/>
                                        <p:tgtEl>
                                          <p:spTgt spid="43"/>
                                        </p:tgtEl>
                                        <p:attrNameLst>
                                          <p:attrName>ppt_y</p:attrName>
                                        </p:attrNameLst>
                                      </p:cBhvr>
                                      <p:tavLst>
                                        <p:tav tm="0">
                                          <p:val>
                                            <p:strVal val="#ppt_y"/>
                                          </p:val>
                                        </p:tav>
                                        <p:tav tm="100000">
                                          <p:val>
                                            <p:strVal val="#ppt_y"/>
                                          </p:val>
                                        </p:tav>
                                      </p:tavLst>
                                    </p:anim>
                                  </p:childTnLst>
                                </p:cTn>
                              </p:par>
                            </p:childTnLst>
                          </p:cTn>
                        </p:par>
                        <p:par>
                          <p:cTn id="108" fill="hold">
                            <p:stCondLst>
                              <p:cond delay="8500"/>
                            </p:stCondLst>
                            <p:childTnLst>
                              <p:par>
                                <p:cTn id="109" presetID="21" presetClass="entr" presetSubtype="1"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heel(1)">
                                      <p:cBhvr>
                                        <p:cTn id="111" dur="500"/>
                                        <p:tgtEl>
                                          <p:spTgt spid="46"/>
                                        </p:tgtEl>
                                      </p:cBhvr>
                                    </p:animEffect>
                                  </p:childTnLst>
                                </p:cTn>
                              </p:par>
                            </p:childTnLst>
                          </p:cTn>
                        </p:par>
                        <p:par>
                          <p:cTn id="112" fill="hold">
                            <p:stCondLst>
                              <p:cond delay="9000"/>
                            </p:stCondLst>
                            <p:childTnLst>
                              <p:par>
                                <p:cTn id="113" presetID="22" presetClass="entr" presetSubtype="8" fill="hold" grpId="0" nodeType="after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wipe(left)">
                                      <p:cBhvr>
                                        <p:cTn id="115" dur="500"/>
                                        <p:tgtEl>
                                          <p:spTgt spid="47"/>
                                        </p:tgtEl>
                                      </p:cBhvr>
                                    </p:animEffect>
                                  </p:childTnLst>
                                </p:cTn>
                              </p:par>
                              <p:par>
                                <p:cTn id="116" presetID="2" presetClass="entr" presetSubtype="8"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additive="base">
                                        <p:cTn id="118" dur="500" fill="hold"/>
                                        <p:tgtEl>
                                          <p:spTgt spid="48"/>
                                        </p:tgtEl>
                                        <p:attrNameLst>
                                          <p:attrName>ppt_x</p:attrName>
                                        </p:attrNameLst>
                                      </p:cBhvr>
                                      <p:tavLst>
                                        <p:tav tm="0">
                                          <p:val>
                                            <p:strVal val="0-#ppt_w/2"/>
                                          </p:val>
                                        </p:tav>
                                        <p:tav tm="100000">
                                          <p:val>
                                            <p:strVal val="#ppt_x"/>
                                          </p:val>
                                        </p:tav>
                                      </p:tavLst>
                                    </p:anim>
                                    <p:anim calcmode="lin" valueType="num">
                                      <p:cBhvr additive="base">
                                        <p:cTn id="119" dur="500" fill="hold"/>
                                        <p:tgtEl>
                                          <p:spTgt spid="48"/>
                                        </p:tgtEl>
                                        <p:attrNameLst>
                                          <p:attrName>ppt_y</p:attrName>
                                        </p:attrNameLst>
                                      </p:cBhvr>
                                      <p:tavLst>
                                        <p:tav tm="0">
                                          <p:val>
                                            <p:strVal val="#ppt_y"/>
                                          </p:val>
                                        </p:tav>
                                        <p:tav tm="100000">
                                          <p:val>
                                            <p:strVal val="#ppt_y"/>
                                          </p:val>
                                        </p:tav>
                                      </p:tavLst>
                                    </p:anim>
                                  </p:childTnLst>
                                </p:cTn>
                              </p:par>
                            </p:childTnLst>
                          </p:cTn>
                        </p:par>
                        <p:par>
                          <p:cTn id="120" fill="hold">
                            <p:stCondLst>
                              <p:cond delay="9500"/>
                            </p:stCondLst>
                            <p:childTnLst>
                              <p:par>
                                <p:cTn id="121" presetID="21" presetClass="entr" presetSubtype="1"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heel(1)">
                                      <p:cBhvr>
                                        <p:cTn id="1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1" grpId="0"/>
      <p:bldP spid="12" grpId="0" animBg="1"/>
      <p:bldP spid="16" grpId="0"/>
      <p:bldP spid="17" grpId="0" animBg="1"/>
      <p:bldP spid="21" grpId="0"/>
      <p:bldP spid="22" grpId="0" animBg="1"/>
      <p:bldP spid="26" grpId="0"/>
      <p:bldP spid="27" grpId="0" animBg="1"/>
      <p:bldP spid="31" grpId="0"/>
      <p:bldP spid="32" grpId="0" animBg="1"/>
      <p:bldP spid="36" grpId="0"/>
      <p:bldP spid="37" grpId="0" animBg="1"/>
      <p:bldP spid="41" grpId="0"/>
      <p:bldP spid="42" grpId="0" animBg="1"/>
      <p:bldP spid="46" grpId="0"/>
      <p:bldP spid="47" grpId="0" animBg="1"/>
      <p:bldP spid="5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ichitds2"/>
          <p:cNvSpPr/>
          <p:nvPr/>
        </p:nvSpPr>
        <p:spPr bwMode="auto">
          <a:xfrm>
            <a:off x="1135872"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Aichitds3"/>
          <p:cNvGrpSpPr/>
          <p:nvPr/>
        </p:nvGrpSpPr>
        <p:grpSpPr>
          <a:xfrm>
            <a:off x="844486" y="1667691"/>
            <a:ext cx="582773" cy="536217"/>
            <a:chOff x="998618" y="1311846"/>
            <a:chExt cx="583001" cy="536426"/>
          </a:xfrm>
        </p:grpSpPr>
        <p:sp>
          <p:nvSpPr>
            <p:cNvPr id="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Aichitds4"/>
          <p:cNvSpPr/>
          <p:nvPr/>
        </p:nvSpPr>
        <p:spPr>
          <a:xfrm>
            <a:off x="1598477" y="1673570"/>
            <a:ext cx="4133120" cy="553998"/>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推动</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降低就业门槛</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，动态优化国家职业资格目录；</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ichitds2"/>
          <p:cNvSpPr/>
          <p:nvPr/>
        </p:nvSpPr>
        <p:spPr bwMode="auto">
          <a:xfrm>
            <a:off x="1135872"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Aichitds3"/>
          <p:cNvGrpSpPr/>
          <p:nvPr/>
        </p:nvGrpSpPr>
        <p:grpSpPr>
          <a:xfrm>
            <a:off x="844486" y="2572602"/>
            <a:ext cx="582773" cy="536217"/>
            <a:chOff x="998618" y="1311846"/>
            <a:chExt cx="583001" cy="536426"/>
          </a:xfrm>
        </p:grpSpPr>
        <p:sp>
          <p:nvSpPr>
            <p:cNvPr id="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Aichitds4"/>
          <p:cNvSpPr/>
          <p:nvPr/>
        </p:nvSpPr>
        <p:spPr>
          <a:xfrm>
            <a:off x="1598477" y="2535950"/>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降低或取消部分准入类职业资格</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考试工作年限</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要求；</a:t>
            </a:r>
          </a:p>
        </p:txBody>
      </p:sp>
      <p:sp>
        <p:nvSpPr>
          <p:cNvPr id="12" name="Aichitds2"/>
          <p:cNvSpPr/>
          <p:nvPr/>
        </p:nvSpPr>
        <p:spPr bwMode="auto">
          <a:xfrm>
            <a:off x="1135872"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Aichitds3"/>
          <p:cNvGrpSpPr/>
          <p:nvPr/>
        </p:nvGrpSpPr>
        <p:grpSpPr>
          <a:xfrm>
            <a:off x="844486" y="3491834"/>
            <a:ext cx="582773" cy="536217"/>
            <a:chOff x="998618" y="1311846"/>
            <a:chExt cx="583001" cy="536426"/>
          </a:xfrm>
        </p:grpSpPr>
        <p:sp>
          <p:nvSpPr>
            <p:cNvPr id="1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13</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Aichitds4"/>
          <p:cNvSpPr/>
          <p:nvPr/>
        </p:nvSpPr>
        <p:spPr>
          <a:xfrm>
            <a:off x="1598477" y="3604040"/>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推动放开在就业地参加社会保险的</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户籍限制；</a:t>
            </a:r>
          </a:p>
        </p:txBody>
      </p:sp>
      <p:sp>
        <p:nvSpPr>
          <p:cNvPr id="17" name="Aichitds2"/>
          <p:cNvSpPr/>
          <p:nvPr/>
        </p:nvSpPr>
        <p:spPr bwMode="auto">
          <a:xfrm>
            <a:off x="1135872"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Aichitds3"/>
          <p:cNvGrpSpPr/>
          <p:nvPr/>
        </p:nvGrpSpPr>
        <p:grpSpPr>
          <a:xfrm>
            <a:off x="844486" y="4400149"/>
            <a:ext cx="582773" cy="536217"/>
            <a:chOff x="998618" y="1311846"/>
            <a:chExt cx="583001" cy="536426"/>
          </a:xfrm>
        </p:grpSpPr>
        <p:sp>
          <p:nvSpPr>
            <p:cNvPr id="1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Aichitds4"/>
          <p:cNvSpPr/>
          <p:nvPr/>
        </p:nvSpPr>
        <p:spPr>
          <a:xfrm>
            <a:off x="1598477" y="4491087"/>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完成</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职业技能提升和高职扩招</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三年行动目标；</a:t>
            </a:r>
          </a:p>
        </p:txBody>
      </p:sp>
      <p:sp>
        <p:nvSpPr>
          <p:cNvPr id="22" name="Aichitds2"/>
          <p:cNvSpPr/>
          <p:nvPr/>
        </p:nvSpPr>
        <p:spPr bwMode="auto">
          <a:xfrm>
            <a:off x="1135872"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Aichitds3"/>
          <p:cNvGrpSpPr/>
          <p:nvPr/>
        </p:nvGrpSpPr>
        <p:grpSpPr>
          <a:xfrm>
            <a:off x="844486" y="5330012"/>
            <a:ext cx="582773" cy="536217"/>
            <a:chOff x="998618" y="1311846"/>
            <a:chExt cx="583001" cy="536426"/>
          </a:xfrm>
        </p:grpSpPr>
        <p:sp>
          <p:nvSpPr>
            <p:cNvPr id="2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Aichitds4"/>
          <p:cNvSpPr/>
          <p:nvPr/>
        </p:nvSpPr>
        <p:spPr>
          <a:xfrm>
            <a:off x="1598477" y="5378419"/>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将</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行政许可事项</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全部纳入清单管理；</a:t>
            </a:r>
          </a:p>
        </p:txBody>
      </p:sp>
      <p:sp>
        <p:nvSpPr>
          <p:cNvPr id="27" name="Aichitds2"/>
          <p:cNvSpPr/>
          <p:nvPr/>
        </p:nvSpPr>
        <p:spPr bwMode="auto">
          <a:xfrm>
            <a:off x="6505755"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Aichitds3"/>
          <p:cNvGrpSpPr/>
          <p:nvPr/>
        </p:nvGrpSpPr>
        <p:grpSpPr>
          <a:xfrm>
            <a:off x="6214369" y="1667691"/>
            <a:ext cx="582773" cy="536217"/>
            <a:chOff x="998618" y="1311846"/>
            <a:chExt cx="583001" cy="536426"/>
          </a:xfrm>
        </p:grpSpPr>
        <p:sp>
          <p:nvSpPr>
            <p:cNvPr id="2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0"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6</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chitds4"/>
          <p:cNvSpPr/>
          <p:nvPr/>
        </p:nvSpPr>
        <p:spPr>
          <a:xfrm>
            <a:off x="6968360" y="1769264"/>
            <a:ext cx="4133120" cy="323165"/>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推动</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电子证照</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扩大应用领域和全国互通互认；</a:t>
            </a:r>
            <a:endParaRPr kumimoji="0" lang="zh-CN" altLang="en-US" sz="1500" b="1" i="0" u="none" strike="noStrike" kern="1200" cap="none" spc="0" normalizeH="0" baseline="0" noProof="0" dirty="0">
              <a:ln>
                <a:noFill/>
              </a:ln>
              <a:solidFill>
                <a:srgbClr val="DE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ichitds2"/>
          <p:cNvSpPr/>
          <p:nvPr/>
        </p:nvSpPr>
        <p:spPr bwMode="auto">
          <a:xfrm>
            <a:off x="6505755"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Aichitds3"/>
          <p:cNvGrpSpPr/>
          <p:nvPr/>
        </p:nvGrpSpPr>
        <p:grpSpPr>
          <a:xfrm>
            <a:off x="6214369" y="2572602"/>
            <a:ext cx="582773" cy="536217"/>
            <a:chOff x="998618" y="1311846"/>
            <a:chExt cx="583001" cy="536426"/>
          </a:xfrm>
        </p:grpSpPr>
        <p:sp>
          <p:nvSpPr>
            <p:cNvPr id="3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7</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6" name="Aichitds4"/>
          <p:cNvSpPr/>
          <p:nvPr/>
        </p:nvSpPr>
        <p:spPr>
          <a:xfrm>
            <a:off x="6968360" y="2557216"/>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企业和群众经常办理的事项，今年要基本实现</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“跨省通办”</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Aichitds2"/>
          <p:cNvSpPr/>
          <p:nvPr/>
        </p:nvSpPr>
        <p:spPr bwMode="auto">
          <a:xfrm>
            <a:off x="6505755"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Aichitds3"/>
          <p:cNvGrpSpPr/>
          <p:nvPr/>
        </p:nvGrpSpPr>
        <p:grpSpPr>
          <a:xfrm>
            <a:off x="6214369" y="3491834"/>
            <a:ext cx="582773" cy="536217"/>
            <a:chOff x="998618" y="1311846"/>
            <a:chExt cx="583001" cy="536426"/>
          </a:xfrm>
        </p:grpSpPr>
        <p:sp>
          <p:nvSpPr>
            <p:cNvPr id="3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8</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 name="Aichitds4"/>
          <p:cNvSpPr/>
          <p:nvPr/>
        </p:nvSpPr>
        <p:spPr>
          <a:xfrm>
            <a:off x="6968360" y="3455181"/>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进一步</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清理用电不合理加价</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，继续推动</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降低一般工商业电价；</a:t>
            </a:r>
          </a:p>
        </p:txBody>
      </p:sp>
      <p:sp>
        <p:nvSpPr>
          <p:cNvPr id="42" name="Aichitds2"/>
          <p:cNvSpPr/>
          <p:nvPr/>
        </p:nvSpPr>
        <p:spPr bwMode="auto">
          <a:xfrm>
            <a:off x="6505755"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3" name="Aichitds3"/>
          <p:cNvGrpSpPr/>
          <p:nvPr/>
        </p:nvGrpSpPr>
        <p:grpSpPr>
          <a:xfrm>
            <a:off x="6214369" y="4400149"/>
            <a:ext cx="582773" cy="536217"/>
            <a:chOff x="998618" y="1311846"/>
            <a:chExt cx="583001" cy="536426"/>
          </a:xfrm>
        </p:grpSpPr>
        <p:sp>
          <p:nvSpPr>
            <p:cNvPr id="4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Aichitds4"/>
          <p:cNvSpPr/>
          <p:nvPr/>
        </p:nvSpPr>
        <p:spPr>
          <a:xfrm>
            <a:off x="6968360" y="4491088"/>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中小企业宽带和专线平均资费再降</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47" name="Aichitds2"/>
          <p:cNvSpPr/>
          <p:nvPr/>
        </p:nvSpPr>
        <p:spPr bwMode="auto">
          <a:xfrm>
            <a:off x="6505755"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Aichitds3"/>
          <p:cNvGrpSpPr/>
          <p:nvPr/>
        </p:nvGrpSpPr>
        <p:grpSpPr>
          <a:xfrm>
            <a:off x="6214369" y="5330012"/>
            <a:ext cx="582773" cy="536217"/>
            <a:chOff x="998618" y="1311846"/>
            <a:chExt cx="583001" cy="536426"/>
          </a:xfrm>
        </p:grpSpPr>
        <p:sp>
          <p:nvSpPr>
            <p:cNvPr id="4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1" name="Aichitds4"/>
          <p:cNvSpPr/>
          <p:nvPr/>
        </p:nvSpPr>
        <p:spPr>
          <a:xfrm>
            <a:off x="6968360" y="5282725"/>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取消港口建设费，将民航发展基金航空公司征收标准降低</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20%</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1"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5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1" presetClass="entr" presetSubtype="1"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heel(1)">
                                      <p:cBhvr>
                                        <p:cTn id="51" dur="500"/>
                                        <p:tgtEl>
                                          <p:spTgt spid="21"/>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 presetClass="entr" presetSubtype="8"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0-#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21" presetClass="entr" presetSubtype="1"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1)">
                                      <p:cBhvr>
                                        <p:cTn id="63" dur="500"/>
                                        <p:tgtEl>
                                          <p:spTgt spid="26"/>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par>
                                <p:cTn id="68" presetID="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0-#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par>
                          <p:cTn id="72" fill="hold">
                            <p:stCondLst>
                              <p:cond delay="5500"/>
                            </p:stCondLst>
                            <p:childTnLst>
                              <p:par>
                                <p:cTn id="73" presetID="21" presetClass="entr" presetSubtype="1"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heel(1)">
                                      <p:cBhvr>
                                        <p:cTn id="75" dur="500"/>
                                        <p:tgtEl>
                                          <p:spTgt spid="31"/>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 presetClass="entr" presetSubtype="8"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0-#ppt_w/2"/>
                                          </p:val>
                                        </p:tav>
                                        <p:tav tm="100000">
                                          <p:val>
                                            <p:strVal val="#ppt_x"/>
                                          </p:val>
                                        </p:tav>
                                      </p:tavLst>
                                    </p:anim>
                                    <p:anim calcmode="lin" valueType="num">
                                      <p:cBhvr additive="base">
                                        <p:cTn id="83" dur="500" fill="hold"/>
                                        <p:tgtEl>
                                          <p:spTgt spid="33"/>
                                        </p:tgtEl>
                                        <p:attrNameLst>
                                          <p:attrName>ppt_y</p:attrName>
                                        </p:attrNameLst>
                                      </p:cBhvr>
                                      <p:tavLst>
                                        <p:tav tm="0">
                                          <p:val>
                                            <p:strVal val="#ppt_y"/>
                                          </p:val>
                                        </p:tav>
                                        <p:tav tm="100000">
                                          <p:val>
                                            <p:strVal val="#ppt_y"/>
                                          </p:val>
                                        </p:tav>
                                      </p:tavLst>
                                    </p:anim>
                                  </p:childTnLst>
                                </p:cTn>
                              </p:par>
                            </p:childTnLst>
                          </p:cTn>
                        </p:par>
                        <p:par>
                          <p:cTn id="84" fill="hold">
                            <p:stCondLst>
                              <p:cond delay="6500"/>
                            </p:stCondLst>
                            <p:childTnLst>
                              <p:par>
                                <p:cTn id="85" presetID="21" presetClass="entr" presetSubtype="1"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heel(1)">
                                      <p:cBhvr>
                                        <p:cTn id="87" dur="500"/>
                                        <p:tgtEl>
                                          <p:spTgt spid="36"/>
                                        </p:tgtEl>
                                      </p:cBhvr>
                                    </p:animEffect>
                                  </p:childTnLst>
                                </p:cTn>
                              </p:par>
                            </p:childTnLst>
                          </p:cTn>
                        </p:par>
                        <p:par>
                          <p:cTn id="88" fill="hold">
                            <p:stCondLst>
                              <p:cond delay="7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par>
                                <p:cTn id="92" presetID="2" presetClass="entr" presetSubtype="8"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0-#ppt_w/2"/>
                                          </p:val>
                                        </p:tav>
                                        <p:tav tm="100000">
                                          <p:val>
                                            <p:strVal val="#ppt_x"/>
                                          </p:val>
                                        </p:tav>
                                      </p:tavLst>
                                    </p:anim>
                                    <p:anim calcmode="lin" valueType="num">
                                      <p:cBhvr additive="base">
                                        <p:cTn id="95" dur="500" fill="hold"/>
                                        <p:tgtEl>
                                          <p:spTgt spid="38"/>
                                        </p:tgtEl>
                                        <p:attrNameLst>
                                          <p:attrName>ppt_y</p:attrName>
                                        </p:attrNameLst>
                                      </p:cBhvr>
                                      <p:tavLst>
                                        <p:tav tm="0">
                                          <p:val>
                                            <p:strVal val="#ppt_y"/>
                                          </p:val>
                                        </p:tav>
                                        <p:tav tm="100000">
                                          <p:val>
                                            <p:strVal val="#ppt_y"/>
                                          </p:val>
                                        </p:tav>
                                      </p:tavLst>
                                    </p:anim>
                                  </p:childTnLst>
                                </p:cTn>
                              </p:par>
                            </p:childTnLst>
                          </p:cTn>
                        </p:par>
                        <p:par>
                          <p:cTn id="96" fill="hold">
                            <p:stCondLst>
                              <p:cond delay="7500"/>
                            </p:stCondLst>
                            <p:childTnLst>
                              <p:par>
                                <p:cTn id="97" presetID="21" presetClass="entr" presetSubtype="1"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heel(1)">
                                      <p:cBhvr>
                                        <p:cTn id="99" dur="500"/>
                                        <p:tgtEl>
                                          <p:spTgt spid="41"/>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wipe(left)">
                                      <p:cBhvr>
                                        <p:cTn id="103" dur="500"/>
                                        <p:tgtEl>
                                          <p:spTgt spid="42"/>
                                        </p:tgtEl>
                                      </p:cBhvr>
                                    </p:animEffect>
                                  </p:childTnLst>
                                </p:cTn>
                              </p:par>
                              <p:par>
                                <p:cTn id="104" presetID="2" presetClass="entr" presetSubtype="8"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 calcmode="lin" valueType="num">
                                      <p:cBhvr additive="base">
                                        <p:cTn id="106" dur="500" fill="hold"/>
                                        <p:tgtEl>
                                          <p:spTgt spid="43"/>
                                        </p:tgtEl>
                                        <p:attrNameLst>
                                          <p:attrName>ppt_x</p:attrName>
                                        </p:attrNameLst>
                                      </p:cBhvr>
                                      <p:tavLst>
                                        <p:tav tm="0">
                                          <p:val>
                                            <p:strVal val="0-#ppt_w/2"/>
                                          </p:val>
                                        </p:tav>
                                        <p:tav tm="100000">
                                          <p:val>
                                            <p:strVal val="#ppt_x"/>
                                          </p:val>
                                        </p:tav>
                                      </p:tavLst>
                                    </p:anim>
                                    <p:anim calcmode="lin" valueType="num">
                                      <p:cBhvr additive="base">
                                        <p:cTn id="107" dur="500" fill="hold"/>
                                        <p:tgtEl>
                                          <p:spTgt spid="43"/>
                                        </p:tgtEl>
                                        <p:attrNameLst>
                                          <p:attrName>ppt_y</p:attrName>
                                        </p:attrNameLst>
                                      </p:cBhvr>
                                      <p:tavLst>
                                        <p:tav tm="0">
                                          <p:val>
                                            <p:strVal val="#ppt_y"/>
                                          </p:val>
                                        </p:tav>
                                        <p:tav tm="100000">
                                          <p:val>
                                            <p:strVal val="#ppt_y"/>
                                          </p:val>
                                        </p:tav>
                                      </p:tavLst>
                                    </p:anim>
                                  </p:childTnLst>
                                </p:cTn>
                              </p:par>
                            </p:childTnLst>
                          </p:cTn>
                        </p:par>
                        <p:par>
                          <p:cTn id="108" fill="hold">
                            <p:stCondLst>
                              <p:cond delay="8500"/>
                            </p:stCondLst>
                            <p:childTnLst>
                              <p:par>
                                <p:cTn id="109" presetID="21" presetClass="entr" presetSubtype="1"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heel(1)">
                                      <p:cBhvr>
                                        <p:cTn id="111" dur="500"/>
                                        <p:tgtEl>
                                          <p:spTgt spid="46"/>
                                        </p:tgtEl>
                                      </p:cBhvr>
                                    </p:animEffect>
                                  </p:childTnLst>
                                </p:cTn>
                              </p:par>
                            </p:childTnLst>
                          </p:cTn>
                        </p:par>
                        <p:par>
                          <p:cTn id="112" fill="hold">
                            <p:stCondLst>
                              <p:cond delay="9000"/>
                            </p:stCondLst>
                            <p:childTnLst>
                              <p:par>
                                <p:cTn id="113" presetID="22" presetClass="entr" presetSubtype="8" fill="hold" grpId="0" nodeType="after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wipe(left)">
                                      <p:cBhvr>
                                        <p:cTn id="115" dur="500"/>
                                        <p:tgtEl>
                                          <p:spTgt spid="47"/>
                                        </p:tgtEl>
                                      </p:cBhvr>
                                    </p:animEffect>
                                  </p:childTnLst>
                                </p:cTn>
                              </p:par>
                              <p:par>
                                <p:cTn id="116" presetID="2" presetClass="entr" presetSubtype="8"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additive="base">
                                        <p:cTn id="118" dur="500" fill="hold"/>
                                        <p:tgtEl>
                                          <p:spTgt spid="48"/>
                                        </p:tgtEl>
                                        <p:attrNameLst>
                                          <p:attrName>ppt_x</p:attrName>
                                        </p:attrNameLst>
                                      </p:cBhvr>
                                      <p:tavLst>
                                        <p:tav tm="0">
                                          <p:val>
                                            <p:strVal val="0-#ppt_w/2"/>
                                          </p:val>
                                        </p:tav>
                                        <p:tav tm="100000">
                                          <p:val>
                                            <p:strVal val="#ppt_x"/>
                                          </p:val>
                                        </p:tav>
                                      </p:tavLst>
                                    </p:anim>
                                    <p:anim calcmode="lin" valueType="num">
                                      <p:cBhvr additive="base">
                                        <p:cTn id="119" dur="500" fill="hold"/>
                                        <p:tgtEl>
                                          <p:spTgt spid="48"/>
                                        </p:tgtEl>
                                        <p:attrNameLst>
                                          <p:attrName>ppt_y</p:attrName>
                                        </p:attrNameLst>
                                      </p:cBhvr>
                                      <p:tavLst>
                                        <p:tav tm="0">
                                          <p:val>
                                            <p:strVal val="#ppt_y"/>
                                          </p:val>
                                        </p:tav>
                                        <p:tav tm="100000">
                                          <p:val>
                                            <p:strVal val="#ppt_y"/>
                                          </p:val>
                                        </p:tav>
                                      </p:tavLst>
                                    </p:anim>
                                  </p:childTnLst>
                                </p:cTn>
                              </p:par>
                            </p:childTnLst>
                          </p:cTn>
                        </p:par>
                        <p:par>
                          <p:cTn id="120" fill="hold">
                            <p:stCondLst>
                              <p:cond delay="9500"/>
                            </p:stCondLst>
                            <p:childTnLst>
                              <p:par>
                                <p:cTn id="121" presetID="21" presetClass="entr" presetSubtype="1"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heel(1)">
                                      <p:cBhvr>
                                        <p:cTn id="1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1" grpId="0"/>
      <p:bldP spid="12" grpId="0" animBg="1"/>
      <p:bldP spid="16" grpId="0"/>
      <p:bldP spid="17" grpId="0" animBg="1"/>
      <p:bldP spid="21" grpId="0"/>
      <p:bldP spid="22" grpId="0" animBg="1"/>
      <p:bldP spid="26" grpId="0"/>
      <p:bldP spid="27" grpId="0" animBg="1"/>
      <p:bldP spid="31" grpId="0"/>
      <p:bldP spid="32" grpId="0" animBg="1"/>
      <p:bldP spid="36" grpId="0"/>
      <p:bldP spid="37" grpId="0" animBg="1"/>
      <p:bldP spid="41" grpId="0"/>
      <p:bldP spid="42" grpId="0" animBg="1"/>
      <p:bldP spid="46" grpId="0"/>
      <p:bldP spid="47" grpId="0" animBg="1"/>
      <p:bldP spid="5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ichitds2"/>
          <p:cNvSpPr/>
          <p:nvPr/>
        </p:nvSpPr>
        <p:spPr bwMode="auto">
          <a:xfrm>
            <a:off x="1135872"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Aichitds3"/>
          <p:cNvGrpSpPr/>
          <p:nvPr/>
        </p:nvGrpSpPr>
        <p:grpSpPr>
          <a:xfrm>
            <a:off x="844486" y="1667691"/>
            <a:ext cx="582773" cy="536217"/>
            <a:chOff x="998618" y="1311846"/>
            <a:chExt cx="583001" cy="536426"/>
          </a:xfrm>
        </p:grpSpPr>
        <p:sp>
          <p:nvSpPr>
            <p:cNvPr id="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Aichitds4"/>
          <p:cNvSpPr/>
          <p:nvPr/>
        </p:nvSpPr>
        <p:spPr>
          <a:xfrm>
            <a:off x="1598477" y="1769266"/>
            <a:ext cx="4133120" cy="323165"/>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强化</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反垄断</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和防止资本无序扩张；</a:t>
            </a:r>
            <a:endParaRPr kumimoji="0" lang="zh-CN" altLang="en-US" sz="1500" b="0" i="0" u="none" strike="noStrike" kern="1200" cap="none" spc="0" normalizeH="0" baseline="0" noProof="0" dirty="0">
              <a:ln>
                <a:noFill/>
              </a:ln>
              <a:solidFill>
                <a:srgbClr val="FCC79F">
                  <a:lumMod val="1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ichitds2"/>
          <p:cNvSpPr/>
          <p:nvPr/>
        </p:nvSpPr>
        <p:spPr bwMode="auto">
          <a:xfrm>
            <a:off x="1135872"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Aichitds3"/>
          <p:cNvGrpSpPr/>
          <p:nvPr/>
        </p:nvGrpSpPr>
        <p:grpSpPr>
          <a:xfrm>
            <a:off x="844486" y="2572602"/>
            <a:ext cx="582773" cy="536217"/>
            <a:chOff x="998618" y="1311846"/>
            <a:chExt cx="583001" cy="536426"/>
          </a:xfrm>
        </p:grpSpPr>
        <p:sp>
          <p:nvSpPr>
            <p:cNvPr id="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Aichitds4"/>
          <p:cNvSpPr/>
          <p:nvPr/>
        </p:nvSpPr>
        <p:spPr>
          <a:xfrm>
            <a:off x="1598477" y="2535950"/>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深入谋划推进</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“科技创新</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2030-</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重大项目”，推广“揭榜挂帅”</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等机制；</a:t>
            </a:r>
          </a:p>
        </p:txBody>
      </p:sp>
      <p:sp>
        <p:nvSpPr>
          <p:cNvPr id="12" name="Aichitds2"/>
          <p:cNvSpPr/>
          <p:nvPr/>
        </p:nvSpPr>
        <p:spPr bwMode="auto">
          <a:xfrm>
            <a:off x="1135872"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Aichitds3"/>
          <p:cNvGrpSpPr/>
          <p:nvPr/>
        </p:nvGrpSpPr>
        <p:grpSpPr>
          <a:xfrm>
            <a:off x="844486" y="3491834"/>
            <a:ext cx="582773" cy="536217"/>
            <a:chOff x="998618" y="1311846"/>
            <a:chExt cx="583001" cy="536426"/>
          </a:xfrm>
        </p:grpSpPr>
        <p:sp>
          <p:nvSpPr>
            <p:cNvPr id="1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Aichitds4"/>
          <p:cNvSpPr/>
          <p:nvPr/>
        </p:nvSpPr>
        <p:spPr>
          <a:xfrm>
            <a:off x="1598477" y="3604040"/>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中央本级基础研究支出增长</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10.6%</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7" name="Aichitds2"/>
          <p:cNvSpPr/>
          <p:nvPr/>
        </p:nvSpPr>
        <p:spPr bwMode="auto">
          <a:xfrm>
            <a:off x="1135872"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Aichitds3"/>
          <p:cNvGrpSpPr/>
          <p:nvPr/>
        </p:nvGrpSpPr>
        <p:grpSpPr>
          <a:xfrm>
            <a:off x="844486" y="4400149"/>
            <a:ext cx="582773" cy="536217"/>
            <a:chOff x="998618" y="1311846"/>
            <a:chExt cx="583001" cy="536426"/>
          </a:xfrm>
        </p:grpSpPr>
        <p:sp>
          <p:nvSpPr>
            <p:cNvPr id="1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Aichitds4"/>
          <p:cNvSpPr/>
          <p:nvPr/>
        </p:nvSpPr>
        <p:spPr>
          <a:xfrm>
            <a:off x="1598477" y="4384760"/>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延续执行企业研发费用加计扣除</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75%</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政策，将制造业企业加计扣除比例提高到</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100%</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22" name="Aichitds2"/>
          <p:cNvSpPr/>
          <p:nvPr/>
        </p:nvSpPr>
        <p:spPr bwMode="auto">
          <a:xfrm>
            <a:off x="1135872"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Aichitds3"/>
          <p:cNvGrpSpPr/>
          <p:nvPr/>
        </p:nvGrpSpPr>
        <p:grpSpPr>
          <a:xfrm>
            <a:off x="844486" y="5330012"/>
            <a:ext cx="582773" cy="536217"/>
            <a:chOff x="998618" y="1311846"/>
            <a:chExt cx="583001" cy="536426"/>
          </a:xfrm>
        </p:grpSpPr>
        <p:sp>
          <p:nvSpPr>
            <p:cNvPr id="2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Aichitds4"/>
          <p:cNvSpPr/>
          <p:nvPr/>
        </p:nvSpPr>
        <p:spPr>
          <a:xfrm>
            <a:off x="1598477" y="5272092"/>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对</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先进制造业</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企业按月全额退还增值税增量留抵税额；</a:t>
            </a:r>
          </a:p>
        </p:txBody>
      </p:sp>
      <p:sp>
        <p:nvSpPr>
          <p:cNvPr id="27" name="Aichitds2"/>
          <p:cNvSpPr/>
          <p:nvPr/>
        </p:nvSpPr>
        <p:spPr bwMode="auto">
          <a:xfrm>
            <a:off x="6505755"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Aichitds3"/>
          <p:cNvGrpSpPr/>
          <p:nvPr/>
        </p:nvGrpSpPr>
        <p:grpSpPr>
          <a:xfrm>
            <a:off x="6214369" y="1667691"/>
            <a:ext cx="582773" cy="536217"/>
            <a:chOff x="998618" y="1311846"/>
            <a:chExt cx="583001" cy="536426"/>
          </a:xfrm>
        </p:grpSpPr>
        <p:sp>
          <p:nvSpPr>
            <p:cNvPr id="2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0"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6</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chitds4"/>
          <p:cNvSpPr/>
          <p:nvPr/>
        </p:nvSpPr>
        <p:spPr>
          <a:xfrm>
            <a:off x="6968360" y="1769264"/>
            <a:ext cx="4133120" cy="323165"/>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加大</a:t>
            </a:r>
            <a:r>
              <a:rPr lang="en-US" altLang="zh-CN"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5G</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网络和千兆光网</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建设力度；</a:t>
            </a:r>
            <a:endParaRPr kumimoji="0" lang="zh-CN" altLang="en-US" sz="1500" b="1" i="0" u="none" strike="noStrike" kern="1200" cap="none" spc="0" normalizeH="0" baseline="0" noProof="0" dirty="0">
              <a:ln>
                <a:noFill/>
              </a:ln>
              <a:solidFill>
                <a:srgbClr val="DE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ichitds2"/>
          <p:cNvSpPr/>
          <p:nvPr/>
        </p:nvSpPr>
        <p:spPr bwMode="auto">
          <a:xfrm>
            <a:off x="6505755"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Aichitds3"/>
          <p:cNvGrpSpPr/>
          <p:nvPr/>
        </p:nvGrpSpPr>
        <p:grpSpPr>
          <a:xfrm>
            <a:off x="6214369" y="2572602"/>
            <a:ext cx="582773" cy="536217"/>
            <a:chOff x="998618" y="1311846"/>
            <a:chExt cx="583001" cy="536426"/>
          </a:xfrm>
        </p:grpSpPr>
        <p:sp>
          <p:nvSpPr>
            <p:cNvPr id="3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7</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6" name="Aichitds4"/>
          <p:cNvSpPr/>
          <p:nvPr/>
        </p:nvSpPr>
        <p:spPr>
          <a:xfrm>
            <a:off x="6968360" y="2557216"/>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稳定增加</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汽车、家电</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等大宗消费，取消对二手车交易不合理限制；</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Aichitds2"/>
          <p:cNvSpPr/>
          <p:nvPr/>
        </p:nvSpPr>
        <p:spPr bwMode="auto">
          <a:xfrm>
            <a:off x="6505755"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Aichitds3"/>
          <p:cNvGrpSpPr/>
          <p:nvPr/>
        </p:nvGrpSpPr>
        <p:grpSpPr>
          <a:xfrm>
            <a:off x="6214369" y="3491834"/>
            <a:ext cx="582773" cy="536217"/>
            <a:chOff x="998618" y="1311846"/>
            <a:chExt cx="583001" cy="536426"/>
          </a:xfrm>
        </p:grpSpPr>
        <p:sp>
          <p:nvSpPr>
            <p:cNvPr id="3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8</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 name="Aichitds4"/>
          <p:cNvSpPr/>
          <p:nvPr/>
        </p:nvSpPr>
        <p:spPr>
          <a:xfrm>
            <a:off x="6968360" y="3455181"/>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增加</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停车场、充电桩、换电站</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等设施，加快建设动力电池回收利用体系；</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Aichitds2"/>
          <p:cNvSpPr/>
          <p:nvPr/>
        </p:nvSpPr>
        <p:spPr bwMode="auto">
          <a:xfrm>
            <a:off x="6505755"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3" name="Aichitds3"/>
          <p:cNvGrpSpPr/>
          <p:nvPr/>
        </p:nvGrpSpPr>
        <p:grpSpPr>
          <a:xfrm>
            <a:off x="6214369" y="4400149"/>
            <a:ext cx="582773" cy="536217"/>
            <a:chOff x="998618" y="1311846"/>
            <a:chExt cx="583001" cy="536426"/>
          </a:xfrm>
        </p:grpSpPr>
        <p:sp>
          <p:nvSpPr>
            <p:cNvPr id="4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Aichitds4"/>
          <p:cNvSpPr/>
          <p:nvPr/>
        </p:nvSpPr>
        <p:spPr>
          <a:xfrm>
            <a:off x="6968360" y="4491088"/>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引导平台企业合理</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降低商户服务费；</a:t>
            </a:r>
          </a:p>
        </p:txBody>
      </p:sp>
      <p:sp>
        <p:nvSpPr>
          <p:cNvPr id="47" name="Aichitds2"/>
          <p:cNvSpPr/>
          <p:nvPr/>
        </p:nvSpPr>
        <p:spPr bwMode="auto">
          <a:xfrm>
            <a:off x="6505755"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Aichitds3"/>
          <p:cNvGrpSpPr/>
          <p:nvPr/>
        </p:nvGrpSpPr>
        <p:grpSpPr>
          <a:xfrm>
            <a:off x="6214369" y="5330012"/>
            <a:ext cx="582773" cy="536217"/>
            <a:chOff x="998618" y="1311846"/>
            <a:chExt cx="583001" cy="536426"/>
          </a:xfrm>
        </p:grpSpPr>
        <p:sp>
          <p:nvSpPr>
            <p:cNvPr id="4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1" name="Aichitds4"/>
          <p:cNvSpPr/>
          <p:nvPr/>
        </p:nvSpPr>
        <p:spPr>
          <a:xfrm>
            <a:off x="6968360" y="5282725"/>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今年拟安排地方政府专项债券</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3.65</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万亿元</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，优先支持在建工程；</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1"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5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1" presetClass="entr" presetSubtype="1"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heel(1)">
                                      <p:cBhvr>
                                        <p:cTn id="51" dur="500"/>
                                        <p:tgtEl>
                                          <p:spTgt spid="21"/>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 presetClass="entr" presetSubtype="8"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0-#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21" presetClass="entr" presetSubtype="1"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1)">
                                      <p:cBhvr>
                                        <p:cTn id="63" dur="500"/>
                                        <p:tgtEl>
                                          <p:spTgt spid="26"/>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par>
                                <p:cTn id="68" presetID="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0-#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par>
                          <p:cTn id="72" fill="hold">
                            <p:stCondLst>
                              <p:cond delay="5500"/>
                            </p:stCondLst>
                            <p:childTnLst>
                              <p:par>
                                <p:cTn id="73" presetID="21" presetClass="entr" presetSubtype="1"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heel(1)">
                                      <p:cBhvr>
                                        <p:cTn id="75" dur="500"/>
                                        <p:tgtEl>
                                          <p:spTgt spid="31"/>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 presetClass="entr" presetSubtype="8"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0-#ppt_w/2"/>
                                          </p:val>
                                        </p:tav>
                                        <p:tav tm="100000">
                                          <p:val>
                                            <p:strVal val="#ppt_x"/>
                                          </p:val>
                                        </p:tav>
                                      </p:tavLst>
                                    </p:anim>
                                    <p:anim calcmode="lin" valueType="num">
                                      <p:cBhvr additive="base">
                                        <p:cTn id="83" dur="500" fill="hold"/>
                                        <p:tgtEl>
                                          <p:spTgt spid="33"/>
                                        </p:tgtEl>
                                        <p:attrNameLst>
                                          <p:attrName>ppt_y</p:attrName>
                                        </p:attrNameLst>
                                      </p:cBhvr>
                                      <p:tavLst>
                                        <p:tav tm="0">
                                          <p:val>
                                            <p:strVal val="#ppt_y"/>
                                          </p:val>
                                        </p:tav>
                                        <p:tav tm="100000">
                                          <p:val>
                                            <p:strVal val="#ppt_y"/>
                                          </p:val>
                                        </p:tav>
                                      </p:tavLst>
                                    </p:anim>
                                  </p:childTnLst>
                                </p:cTn>
                              </p:par>
                            </p:childTnLst>
                          </p:cTn>
                        </p:par>
                        <p:par>
                          <p:cTn id="84" fill="hold">
                            <p:stCondLst>
                              <p:cond delay="6500"/>
                            </p:stCondLst>
                            <p:childTnLst>
                              <p:par>
                                <p:cTn id="85" presetID="21" presetClass="entr" presetSubtype="1"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heel(1)">
                                      <p:cBhvr>
                                        <p:cTn id="87" dur="500"/>
                                        <p:tgtEl>
                                          <p:spTgt spid="36"/>
                                        </p:tgtEl>
                                      </p:cBhvr>
                                    </p:animEffect>
                                  </p:childTnLst>
                                </p:cTn>
                              </p:par>
                            </p:childTnLst>
                          </p:cTn>
                        </p:par>
                        <p:par>
                          <p:cTn id="88" fill="hold">
                            <p:stCondLst>
                              <p:cond delay="7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par>
                                <p:cTn id="92" presetID="2" presetClass="entr" presetSubtype="8"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0-#ppt_w/2"/>
                                          </p:val>
                                        </p:tav>
                                        <p:tav tm="100000">
                                          <p:val>
                                            <p:strVal val="#ppt_x"/>
                                          </p:val>
                                        </p:tav>
                                      </p:tavLst>
                                    </p:anim>
                                    <p:anim calcmode="lin" valueType="num">
                                      <p:cBhvr additive="base">
                                        <p:cTn id="95" dur="500" fill="hold"/>
                                        <p:tgtEl>
                                          <p:spTgt spid="38"/>
                                        </p:tgtEl>
                                        <p:attrNameLst>
                                          <p:attrName>ppt_y</p:attrName>
                                        </p:attrNameLst>
                                      </p:cBhvr>
                                      <p:tavLst>
                                        <p:tav tm="0">
                                          <p:val>
                                            <p:strVal val="#ppt_y"/>
                                          </p:val>
                                        </p:tav>
                                        <p:tav tm="100000">
                                          <p:val>
                                            <p:strVal val="#ppt_y"/>
                                          </p:val>
                                        </p:tav>
                                      </p:tavLst>
                                    </p:anim>
                                  </p:childTnLst>
                                </p:cTn>
                              </p:par>
                            </p:childTnLst>
                          </p:cTn>
                        </p:par>
                        <p:par>
                          <p:cTn id="96" fill="hold">
                            <p:stCondLst>
                              <p:cond delay="7500"/>
                            </p:stCondLst>
                            <p:childTnLst>
                              <p:par>
                                <p:cTn id="97" presetID="21" presetClass="entr" presetSubtype="1"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heel(1)">
                                      <p:cBhvr>
                                        <p:cTn id="99" dur="500"/>
                                        <p:tgtEl>
                                          <p:spTgt spid="41"/>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wipe(left)">
                                      <p:cBhvr>
                                        <p:cTn id="103" dur="500"/>
                                        <p:tgtEl>
                                          <p:spTgt spid="42"/>
                                        </p:tgtEl>
                                      </p:cBhvr>
                                    </p:animEffect>
                                  </p:childTnLst>
                                </p:cTn>
                              </p:par>
                              <p:par>
                                <p:cTn id="104" presetID="2" presetClass="entr" presetSubtype="8"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 calcmode="lin" valueType="num">
                                      <p:cBhvr additive="base">
                                        <p:cTn id="106" dur="500" fill="hold"/>
                                        <p:tgtEl>
                                          <p:spTgt spid="43"/>
                                        </p:tgtEl>
                                        <p:attrNameLst>
                                          <p:attrName>ppt_x</p:attrName>
                                        </p:attrNameLst>
                                      </p:cBhvr>
                                      <p:tavLst>
                                        <p:tav tm="0">
                                          <p:val>
                                            <p:strVal val="0-#ppt_w/2"/>
                                          </p:val>
                                        </p:tav>
                                        <p:tav tm="100000">
                                          <p:val>
                                            <p:strVal val="#ppt_x"/>
                                          </p:val>
                                        </p:tav>
                                      </p:tavLst>
                                    </p:anim>
                                    <p:anim calcmode="lin" valueType="num">
                                      <p:cBhvr additive="base">
                                        <p:cTn id="107" dur="500" fill="hold"/>
                                        <p:tgtEl>
                                          <p:spTgt spid="43"/>
                                        </p:tgtEl>
                                        <p:attrNameLst>
                                          <p:attrName>ppt_y</p:attrName>
                                        </p:attrNameLst>
                                      </p:cBhvr>
                                      <p:tavLst>
                                        <p:tav tm="0">
                                          <p:val>
                                            <p:strVal val="#ppt_y"/>
                                          </p:val>
                                        </p:tav>
                                        <p:tav tm="100000">
                                          <p:val>
                                            <p:strVal val="#ppt_y"/>
                                          </p:val>
                                        </p:tav>
                                      </p:tavLst>
                                    </p:anim>
                                  </p:childTnLst>
                                </p:cTn>
                              </p:par>
                            </p:childTnLst>
                          </p:cTn>
                        </p:par>
                        <p:par>
                          <p:cTn id="108" fill="hold">
                            <p:stCondLst>
                              <p:cond delay="8500"/>
                            </p:stCondLst>
                            <p:childTnLst>
                              <p:par>
                                <p:cTn id="109" presetID="21" presetClass="entr" presetSubtype="1"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heel(1)">
                                      <p:cBhvr>
                                        <p:cTn id="111" dur="500"/>
                                        <p:tgtEl>
                                          <p:spTgt spid="46"/>
                                        </p:tgtEl>
                                      </p:cBhvr>
                                    </p:animEffect>
                                  </p:childTnLst>
                                </p:cTn>
                              </p:par>
                            </p:childTnLst>
                          </p:cTn>
                        </p:par>
                        <p:par>
                          <p:cTn id="112" fill="hold">
                            <p:stCondLst>
                              <p:cond delay="9000"/>
                            </p:stCondLst>
                            <p:childTnLst>
                              <p:par>
                                <p:cTn id="113" presetID="22" presetClass="entr" presetSubtype="8" fill="hold" grpId="0" nodeType="after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wipe(left)">
                                      <p:cBhvr>
                                        <p:cTn id="115" dur="500"/>
                                        <p:tgtEl>
                                          <p:spTgt spid="47"/>
                                        </p:tgtEl>
                                      </p:cBhvr>
                                    </p:animEffect>
                                  </p:childTnLst>
                                </p:cTn>
                              </p:par>
                              <p:par>
                                <p:cTn id="116" presetID="2" presetClass="entr" presetSubtype="8"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additive="base">
                                        <p:cTn id="118" dur="500" fill="hold"/>
                                        <p:tgtEl>
                                          <p:spTgt spid="48"/>
                                        </p:tgtEl>
                                        <p:attrNameLst>
                                          <p:attrName>ppt_x</p:attrName>
                                        </p:attrNameLst>
                                      </p:cBhvr>
                                      <p:tavLst>
                                        <p:tav tm="0">
                                          <p:val>
                                            <p:strVal val="0-#ppt_w/2"/>
                                          </p:val>
                                        </p:tav>
                                        <p:tav tm="100000">
                                          <p:val>
                                            <p:strVal val="#ppt_x"/>
                                          </p:val>
                                        </p:tav>
                                      </p:tavLst>
                                    </p:anim>
                                    <p:anim calcmode="lin" valueType="num">
                                      <p:cBhvr additive="base">
                                        <p:cTn id="119" dur="500" fill="hold"/>
                                        <p:tgtEl>
                                          <p:spTgt spid="48"/>
                                        </p:tgtEl>
                                        <p:attrNameLst>
                                          <p:attrName>ppt_y</p:attrName>
                                        </p:attrNameLst>
                                      </p:cBhvr>
                                      <p:tavLst>
                                        <p:tav tm="0">
                                          <p:val>
                                            <p:strVal val="#ppt_y"/>
                                          </p:val>
                                        </p:tav>
                                        <p:tav tm="100000">
                                          <p:val>
                                            <p:strVal val="#ppt_y"/>
                                          </p:val>
                                        </p:tav>
                                      </p:tavLst>
                                    </p:anim>
                                  </p:childTnLst>
                                </p:cTn>
                              </p:par>
                            </p:childTnLst>
                          </p:cTn>
                        </p:par>
                        <p:par>
                          <p:cTn id="120" fill="hold">
                            <p:stCondLst>
                              <p:cond delay="9500"/>
                            </p:stCondLst>
                            <p:childTnLst>
                              <p:par>
                                <p:cTn id="121" presetID="21" presetClass="entr" presetSubtype="1"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heel(1)">
                                      <p:cBhvr>
                                        <p:cTn id="1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1" grpId="0"/>
      <p:bldP spid="12" grpId="0" animBg="1"/>
      <p:bldP spid="16" grpId="0"/>
      <p:bldP spid="17" grpId="0" animBg="1"/>
      <p:bldP spid="21" grpId="0"/>
      <p:bldP spid="22" grpId="0" animBg="1"/>
      <p:bldP spid="26" grpId="0"/>
      <p:bldP spid="27" grpId="0" animBg="1"/>
      <p:bldP spid="31" grpId="0"/>
      <p:bldP spid="32" grpId="0" animBg="1"/>
      <p:bldP spid="36" grpId="0"/>
      <p:bldP spid="37" grpId="0" animBg="1"/>
      <p:bldP spid="41" grpId="0"/>
      <p:bldP spid="42" grpId="0" animBg="1"/>
      <p:bldP spid="46" grpId="0"/>
      <p:bldP spid="47" grpId="0" animBg="1"/>
      <p:bldP spid="5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ichitds2"/>
          <p:cNvSpPr/>
          <p:nvPr/>
        </p:nvSpPr>
        <p:spPr bwMode="auto">
          <a:xfrm>
            <a:off x="1135872"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Aichitds3"/>
          <p:cNvGrpSpPr/>
          <p:nvPr/>
        </p:nvGrpSpPr>
        <p:grpSpPr>
          <a:xfrm>
            <a:off x="844486" y="1667691"/>
            <a:ext cx="582773" cy="536217"/>
            <a:chOff x="998618" y="1311846"/>
            <a:chExt cx="583001" cy="536426"/>
          </a:xfrm>
        </p:grpSpPr>
        <p:sp>
          <p:nvSpPr>
            <p:cNvPr id="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Aichitds4"/>
          <p:cNvSpPr/>
          <p:nvPr/>
        </p:nvSpPr>
        <p:spPr>
          <a:xfrm>
            <a:off x="1598477" y="1769266"/>
            <a:ext cx="4133120" cy="323165"/>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中央预算内投资安排</a:t>
            </a:r>
            <a:r>
              <a:rPr lang="en-US" altLang="zh-CN"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6100</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亿元；</a:t>
            </a:r>
            <a:endParaRPr kumimoji="0" lang="zh-CN" altLang="en-US" sz="1500" b="1" i="0" u="none" strike="noStrike" kern="1200" cap="none" spc="0" normalizeH="0" baseline="0" noProof="0" dirty="0">
              <a:ln>
                <a:noFill/>
              </a:ln>
              <a:solidFill>
                <a:srgbClr val="DE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ichitds2"/>
          <p:cNvSpPr/>
          <p:nvPr/>
        </p:nvSpPr>
        <p:spPr bwMode="auto">
          <a:xfrm>
            <a:off x="1135872"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Aichitds3"/>
          <p:cNvGrpSpPr/>
          <p:nvPr/>
        </p:nvGrpSpPr>
        <p:grpSpPr>
          <a:xfrm>
            <a:off x="844486" y="2572602"/>
            <a:ext cx="582773" cy="536217"/>
            <a:chOff x="998618" y="1311846"/>
            <a:chExt cx="583001" cy="536426"/>
          </a:xfrm>
        </p:grpSpPr>
        <p:sp>
          <p:nvSpPr>
            <p:cNvPr id="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Aichitds4"/>
          <p:cNvSpPr/>
          <p:nvPr/>
        </p:nvSpPr>
        <p:spPr>
          <a:xfrm>
            <a:off x="1598477" y="2652912"/>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新开工改造城镇老旧小区</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5.3</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万个；</a:t>
            </a:r>
          </a:p>
        </p:txBody>
      </p:sp>
      <p:sp>
        <p:nvSpPr>
          <p:cNvPr id="12" name="Aichitds2"/>
          <p:cNvSpPr/>
          <p:nvPr/>
        </p:nvSpPr>
        <p:spPr bwMode="auto">
          <a:xfrm>
            <a:off x="1135872"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Aichitds3"/>
          <p:cNvGrpSpPr/>
          <p:nvPr/>
        </p:nvGrpSpPr>
        <p:grpSpPr>
          <a:xfrm>
            <a:off x="844486" y="3491834"/>
            <a:ext cx="582773" cy="536217"/>
            <a:chOff x="998618" y="1311846"/>
            <a:chExt cx="583001" cy="536426"/>
          </a:xfrm>
        </p:grpSpPr>
        <p:sp>
          <p:nvSpPr>
            <p:cNvPr id="1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Aichitds4"/>
          <p:cNvSpPr/>
          <p:nvPr/>
        </p:nvSpPr>
        <p:spPr>
          <a:xfrm>
            <a:off x="1598477" y="3476447"/>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在西部地区脱贫县中集中</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支持一批乡村振兴重点帮扶县；</a:t>
            </a:r>
          </a:p>
        </p:txBody>
      </p:sp>
      <p:sp>
        <p:nvSpPr>
          <p:cNvPr id="17" name="Aichitds2"/>
          <p:cNvSpPr/>
          <p:nvPr/>
        </p:nvSpPr>
        <p:spPr bwMode="auto">
          <a:xfrm>
            <a:off x="1135872"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Aichitds3"/>
          <p:cNvGrpSpPr/>
          <p:nvPr/>
        </p:nvGrpSpPr>
        <p:grpSpPr>
          <a:xfrm>
            <a:off x="844486" y="4400149"/>
            <a:ext cx="582773" cy="536217"/>
            <a:chOff x="998618" y="1311846"/>
            <a:chExt cx="583001" cy="536426"/>
          </a:xfrm>
        </p:grpSpPr>
        <p:sp>
          <p:nvSpPr>
            <p:cNvPr id="1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Aichitds4"/>
          <p:cNvSpPr/>
          <p:nvPr/>
        </p:nvSpPr>
        <p:spPr>
          <a:xfrm>
            <a:off x="1598477" y="4384760"/>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适度提高</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稻谷、小麦</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最低收购价，扩大完全成本和收入保险试点范围；</a:t>
            </a:r>
          </a:p>
        </p:txBody>
      </p:sp>
      <p:sp>
        <p:nvSpPr>
          <p:cNvPr id="22" name="Aichitds2"/>
          <p:cNvSpPr/>
          <p:nvPr/>
        </p:nvSpPr>
        <p:spPr bwMode="auto">
          <a:xfrm>
            <a:off x="1135872"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Aichitds3"/>
          <p:cNvGrpSpPr/>
          <p:nvPr/>
        </p:nvGrpSpPr>
        <p:grpSpPr>
          <a:xfrm>
            <a:off x="844486" y="5330012"/>
            <a:ext cx="582773" cy="536217"/>
            <a:chOff x="998618" y="1311846"/>
            <a:chExt cx="583001" cy="536426"/>
          </a:xfrm>
        </p:grpSpPr>
        <p:sp>
          <p:nvSpPr>
            <p:cNvPr id="2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Aichitds4"/>
          <p:cNvSpPr/>
          <p:nvPr/>
        </p:nvSpPr>
        <p:spPr>
          <a:xfrm>
            <a:off x="1598477" y="5399686"/>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发展</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畜禽水产</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养殖，稳定</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生猪</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生产；</a:t>
            </a:r>
          </a:p>
        </p:txBody>
      </p:sp>
      <p:sp>
        <p:nvSpPr>
          <p:cNvPr id="27" name="Aichitds2"/>
          <p:cNvSpPr/>
          <p:nvPr/>
        </p:nvSpPr>
        <p:spPr bwMode="auto">
          <a:xfrm>
            <a:off x="6505755"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Aichitds3"/>
          <p:cNvGrpSpPr/>
          <p:nvPr/>
        </p:nvGrpSpPr>
        <p:grpSpPr>
          <a:xfrm>
            <a:off x="6214369" y="1667691"/>
            <a:ext cx="582773" cy="536217"/>
            <a:chOff x="998618" y="1311846"/>
            <a:chExt cx="583001" cy="536426"/>
          </a:xfrm>
        </p:grpSpPr>
        <p:sp>
          <p:nvSpPr>
            <p:cNvPr id="2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0"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6</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chitds4"/>
          <p:cNvSpPr/>
          <p:nvPr/>
        </p:nvSpPr>
        <p:spPr>
          <a:xfrm>
            <a:off x="6968360" y="1769264"/>
            <a:ext cx="4133120" cy="323165"/>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进一步缩减</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外资准入</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负面清单；</a:t>
            </a:r>
            <a:endParaRPr kumimoji="0" lang="zh-CN" altLang="en-US" sz="1500" b="1" i="0" u="none" strike="noStrike" kern="1200" cap="none" spc="0" normalizeH="0" baseline="0" noProof="0" dirty="0">
              <a:ln>
                <a:noFill/>
              </a:ln>
              <a:solidFill>
                <a:srgbClr val="DE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ichitds2"/>
          <p:cNvSpPr/>
          <p:nvPr/>
        </p:nvSpPr>
        <p:spPr bwMode="auto">
          <a:xfrm>
            <a:off x="6505755"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Aichitds3"/>
          <p:cNvGrpSpPr/>
          <p:nvPr/>
        </p:nvGrpSpPr>
        <p:grpSpPr>
          <a:xfrm>
            <a:off x="6214369" y="2572602"/>
            <a:ext cx="582773" cy="536217"/>
            <a:chOff x="998618" y="1311846"/>
            <a:chExt cx="583001" cy="536426"/>
          </a:xfrm>
        </p:grpSpPr>
        <p:sp>
          <p:nvSpPr>
            <p:cNvPr id="3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7</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6" name="Aichitds4"/>
          <p:cNvSpPr/>
          <p:nvPr/>
        </p:nvSpPr>
        <p:spPr>
          <a:xfrm>
            <a:off x="6968360" y="2663544"/>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北方地区清洁取暖率达到</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70%</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37" name="Aichitds2"/>
          <p:cNvSpPr/>
          <p:nvPr/>
        </p:nvSpPr>
        <p:spPr bwMode="auto">
          <a:xfrm>
            <a:off x="6505755"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Aichitds3"/>
          <p:cNvGrpSpPr/>
          <p:nvPr/>
        </p:nvGrpSpPr>
        <p:grpSpPr>
          <a:xfrm>
            <a:off x="6214369" y="3491834"/>
            <a:ext cx="582773" cy="536217"/>
            <a:chOff x="998618" y="1311846"/>
            <a:chExt cx="583001" cy="536426"/>
          </a:xfrm>
        </p:grpSpPr>
        <p:sp>
          <p:nvSpPr>
            <p:cNvPr id="3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8</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 name="Aichitds4"/>
          <p:cNvSpPr/>
          <p:nvPr/>
        </p:nvSpPr>
        <p:spPr>
          <a:xfrm>
            <a:off x="6968360" y="3572142"/>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研究制定</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生态保护</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补偿条例；</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Aichitds2"/>
          <p:cNvSpPr/>
          <p:nvPr/>
        </p:nvSpPr>
        <p:spPr bwMode="auto">
          <a:xfrm>
            <a:off x="6505755"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3" name="Aichitds3"/>
          <p:cNvGrpSpPr/>
          <p:nvPr/>
        </p:nvGrpSpPr>
        <p:grpSpPr>
          <a:xfrm>
            <a:off x="6214369" y="4400149"/>
            <a:ext cx="582773" cy="536217"/>
            <a:chOff x="998618" y="1311846"/>
            <a:chExt cx="583001" cy="536426"/>
          </a:xfrm>
        </p:grpSpPr>
        <p:sp>
          <p:nvSpPr>
            <p:cNvPr id="4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Aichitds4"/>
          <p:cNvSpPr/>
          <p:nvPr/>
        </p:nvSpPr>
        <p:spPr>
          <a:xfrm>
            <a:off x="6968360" y="4491088"/>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落实长江</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十年禁渔</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Aichitds2"/>
          <p:cNvSpPr/>
          <p:nvPr/>
        </p:nvSpPr>
        <p:spPr bwMode="auto">
          <a:xfrm>
            <a:off x="6505755"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Aichitds3"/>
          <p:cNvGrpSpPr/>
          <p:nvPr/>
        </p:nvGrpSpPr>
        <p:grpSpPr>
          <a:xfrm>
            <a:off x="6214369" y="5330012"/>
            <a:ext cx="582773" cy="536217"/>
            <a:chOff x="998618" y="1311846"/>
            <a:chExt cx="583001" cy="536426"/>
          </a:xfrm>
        </p:grpSpPr>
        <p:sp>
          <p:nvSpPr>
            <p:cNvPr id="4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1" name="Aichitds4"/>
          <p:cNvSpPr/>
          <p:nvPr/>
        </p:nvSpPr>
        <p:spPr>
          <a:xfrm>
            <a:off x="6968360" y="5410319"/>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制定</a:t>
            </a:r>
            <a:r>
              <a:rPr lang="en-US" altLang="zh-CN"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2030</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年前</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碳排放达峰</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行动方案；</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1"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5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1" presetClass="entr" presetSubtype="1"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heel(1)">
                                      <p:cBhvr>
                                        <p:cTn id="51" dur="500"/>
                                        <p:tgtEl>
                                          <p:spTgt spid="21"/>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 presetClass="entr" presetSubtype="8"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0-#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21" presetClass="entr" presetSubtype="1"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1)">
                                      <p:cBhvr>
                                        <p:cTn id="63" dur="500"/>
                                        <p:tgtEl>
                                          <p:spTgt spid="26"/>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par>
                                <p:cTn id="68" presetID="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0-#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par>
                          <p:cTn id="72" fill="hold">
                            <p:stCondLst>
                              <p:cond delay="5500"/>
                            </p:stCondLst>
                            <p:childTnLst>
                              <p:par>
                                <p:cTn id="73" presetID="21" presetClass="entr" presetSubtype="1"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heel(1)">
                                      <p:cBhvr>
                                        <p:cTn id="75" dur="500"/>
                                        <p:tgtEl>
                                          <p:spTgt spid="31"/>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 presetClass="entr" presetSubtype="8"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0-#ppt_w/2"/>
                                          </p:val>
                                        </p:tav>
                                        <p:tav tm="100000">
                                          <p:val>
                                            <p:strVal val="#ppt_x"/>
                                          </p:val>
                                        </p:tav>
                                      </p:tavLst>
                                    </p:anim>
                                    <p:anim calcmode="lin" valueType="num">
                                      <p:cBhvr additive="base">
                                        <p:cTn id="83" dur="500" fill="hold"/>
                                        <p:tgtEl>
                                          <p:spTgt spid="33"/>
                                        </p:tgtEl>
                                        <p:attrNameLst>
                                          <p:attrName>ppt_y</p:attrName>
                                        </p:attrNameLst>
                                      </p:cBhvr>
                                      <p:tavLst>
                                        <p:tav tm="0">
                                          <p:val>
                                            <p:strVal val="#ppt_y"/>
                                          </p:val>
                                        </p:tav>
                                        <p:tav tm="100000">
                                          <p:val>
                                            <p:strVal val="#ppt_y"/>
                                          </p:val>
                                        </p:tav>
                                      </p:tavLst>
                                    </p:anim>
                                  </p:childTnLst>
                                </p:cTn>
                              </p:par>
                            </p:childTnLst>
                          </p:cTn>
                        </p:par>
                        <p:par>
                          <p:cTn id="84" fill="hold">
                            <p:stCondLst>
                              <p:cond delay="6500"/>
                            </p:stCondLst>
                            <p:childTnLst>
                              <p:par>
                                <p:cTn id="85" presetID="21" presetClass="entr" presetSubtype="1"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heel(1)">
                                      <p:cBhvr>
                                        <p:cTn id="87" dur="500"/>
                                        <p:tgtEl>
                                          <p:spTgt spid="36"/>
                                        </p:tgtEl>
                                      </p:cBhvr>
                                    </p:animEffect>
                                  </p:childTnLst>
                                </p:cTn>
                              </p:par>
                            </p:childTnLst>
                          </p:cTn>
                        </p:par>
                        <p:par>
                          <p:cTn id="88" fill="hold">
                            <p:stCondLst>
                              <p:cond delay="7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par>
                                <p:cTn id="92" presetID="2" presetClass="entr" presetSubtype="8"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0-#ppt_w/2"/>
                                          </p:val>
                                        </p:tav>
                                        <p:tav tm="100000">
                                          <p:val>
                                            <p:strVal val="#ppt_x"/>
                                          </p:val>
                                        </p:tav>
                                      </p:tavLst>
                                    </p:anim>
                                    <p:anim calcmode="lin" valueType="num">
                                      <p:cBhvr additive="base">
                                        <p:cTn id="95" dur="500" fill="hold"/>
                                        <p:tgtEl>
                                          <p:spTgt spid="38"/>
                                        </p:tgtEl>
                                        <p:attrNameLst>
                                          <p:attrName>ppt_y</p:attrName>
                                        </p:attrNameLst>
                                      </p:cBhvr>
                                      <p:tavLst>
                                        <p:tav tm="0">
                                          <p:val>
                                            <p:strVal val="#ppt_y"/>
                                          </p:val>
                                        </p:tav>
                                        <p:tav tm="100000">
                                          <p:val>
                                            <p:strVal val="#ppt_y"/>
                                          </p:val>
                                        </p:tav>
                                      </p:tavLst>
                                    </p:anim>
                                  </p:childTnLst>
                                </p:cTn>
                              </p:par>
                            </p:childTnLst>
                          </p:cTn>
                        </p:par>
                        <p:par>
                          <p:cTn id="96" fill="hold">
                            <p:stCondLst>
                              <p:cond delay="7500"/>
                            </p:stCondLst>
                            <p:childTnLst>
                              <p:par>
                                <p:cTn id="97" presetID="21" presetClass="entr" presetSubtype="1"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heel(1)">
                                      <p:cBhvr>
                                        <p:cTn id="99" dur="500"/>
                                        <p:tgtEl>
                                          <p:spTgt spid="41"/>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wipe(left)">
                                      <p:cBhvr>
                                        <p:cTn id="103" dur="500"/>
                                        <p:tgtEl>
                                          <p:spTgt spid="42"/>
                                        </p:tgtEl>
                                      </p:cBhvr>
                                    </p:animEffect>
                                  </p:childTnLst>
                                </p:cTn>
                              </p:par>
                              <p:par>
                                <p:cTn id="104" presetID="2" presetClass="entr" presetSubtype="8"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 calcmode="lin" valueType="num">
                                      <p:cBhvr additive="base">
                                        <p:cTn id="106" dur="500" fill="hold"/>
                                        <p:tgtEl>
                                          <p:spTgt spid="43"/>
                                        </p:tgtEl>
                                        <p:attrNameLst>
                                          <p:attrName>ppt_x</p:attrName>
                                        </p:attrNameLst>
                                      </p:cBhvr>
                                      <p:tavLst>
                                        <p:tav tm="0">
                                          <p:val>
                                            <p:strVal val="0-#ppt_w/2"/>
                                          </p:val>
                                        </p:tav>
                                        <p:tav tm="100000">
                                          <p:val>
                                            <p:strVal val="#ppt_x"/>
                                          </p:val>
                                        </p:tav>
                                      </p:tavLst>
                                    </p:anim>
                                    <p:anim calcmode="lin" valueType="num">
                                      <p:cBhvr additive="base">
                                        <p:cTn id="107" dur="500" fill="hold"/>
                                        <p:tgtEl>
                                          <p:spTgt spid="43"/>
                                        </p:tgtEl>
                                        <p:attrNameLst>
                                          <p:attrName>ppt_y</p:attrName>
                                        </p:attrNameLst>
                                      </p:cBhvr>
                                      <p:tavLst>
                                        <p:tav tm="0">
                                          <p:val>
                                            <p:strVal val="#ppt_y"/>
                                          </p:val>
                                        </p:tav>
                                        <p:tav tm="100000">
                                          <p:val>
                                            <p:strVal val="#ppt_y"/>
                                          </p:val>
                                        </p:tav>
                                      </p:tavLst>
                                    </p:anim>
                                  </p:childTnLst>
                                </p:cTn>
                              </p:par>
                            </p:childTnLst>
                          </p:cTn>
                        </p:par>
                        <p:par>
                          <p:cTn id="108" fill="hold">
                            <p:stCondLst>
                              <p:cond delay="8500"/>
                            </p:stCondLst>
                            <p:childTnLst>
                              <p:par>
                                <p:cTn id="109" presetID="21" presetClass="entr" presetSubtype="1"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heel(1)">
                                      <p:cBhvr>
                                        <p:cTn id="111" dur="500"/>
                                        <p:tgtEl>
                                          <p:spTgt spid="46"/>
                                        </p:tgtEl>
                                      </p:cBhvr>
                                    </p:animEffect>
                                  </p:childTnLst>
                                </p:cTn>
                              </p:par>
                            </p:childTnLst>
                          </p:cTn>
                        </p:par>
                        <p:par>
                          <p:cTn id="112" fill="hold">
                            <p:stCondLst>
                              <p:cond delay="9000"/>
                            </p:stCondLst>
                            <p:childTnLst>
                              <p:par>
                                <p:cTn id="113" presetID="22" presetClass="entr" presetSubtype="8" fill="hold" grpId="0" nodeType="after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wipe(left)">
                                      <p:cBhvr>
                                        <p:cTn id="115" dur="500"/>
                                        <p:tgtEl>
                                          <p:spTgt spid="47"/>
                                        </p:tgtEl>
                                      </p:cBhvr>
                                    </p:animEffect>
                                  </p:childTnLst>
                                </p:cTn>
                              </p:par>
                              <p:par>
                                <p:cTn id="116" presetID="2" presetClass="entr" presetSubtype="8"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additive="base">
                                        <p:cTn id="118" dur="500" fill="hold"/>
                                        <p:tgtEl>
                                          <p:spTgt spid="48"/>
                                        </p:tgtEl>
                                        <p:attrNameLst>
                                          <p:attrName>ppt_x</p:attrName>
                                        </p:attrNameLst>
                                      </p:cBhvr>
                                      <p:tavLst>
                                        <p:tav tm="0">
                                          <p:val>
                                            <p:strVal val="0-#ppt_w/2"/>
                                          </p:val>
                                        </p:tav>
                                        <p:tav tm="100000">
                                          <p:val>
                                            <p:strVal val="#ppt_x"/>
                                          </p:val>
                                        </p:tav>
                                      </p:tavLst>
                                    </p:anim>
                                    <p:anim calcmode="lin" valueType="num">
                                      <p:cBhvr additive="base">
                                        <p:cTn id="119" dur="500" fill="hold"/>
                                        <p:tgtEl>
                                          <p:spTgt spid="48"/>
                                        </p:tgtEl>
                                        <p:attrNameLst>
                                          <p:attrName>ppt_y</p:attrName>
                                        </p:attrNameLst>
                                      </p:cBhvr>
                                      <p:tavLst>
                                        <p:tav tm="0">
                                          <p:val>
                                            <p:strVal val="#ppt_y"/>
                                          </p:val>
                                        </p:tav>
                                        <p:tav tm="100000">
                                          <p:val>
                                            <p:strVal val="#ppt_y"/>
                                          </p:val>
                                        </p:tav>
                                      </p:tavLst>
                                    </p:anim>
                                  </p:childTnLst>
                                </p:cTn>
                              </p:par>
                            </p:childTnLst>
                          </p:cTn>
                        </p:par>
                        <p:par>
                          <p:cTn id="120" fill="hold">
                            <p:stCondLst>
                              <p:cond delay="9500"/>
                            </p:stCondLst>
                            <p:childTnLst>
                              <p:par>
                                <p:cTn id="121" presetID="21" presetClass="entr" presetSubtype="1"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heel(1)">
                                      <p:cBhvr>
                                        <p:cTn id="1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1" grpId="0"/>
      <p:bldP spid="12" grpId="0" animBg="1"/>
      <p:bldP spid="16" grpId="0"/>
      <p:bldP spid="17" grpId="0" animBg="1"/>
      <p:bldP spid="21" grpId="0"/>
      <p:bldP spid="22" grpId="0" animBg="1"/>
      <p:bldP spid="26" grpId="0"/>
      <p:bldP spid="27" grpId="0" animBg="1"/>
      <p:bldP spid="31" grpId="0"/>
      <p:bldP spid="32" grpId="0" animBg="1"/>
      <p:bldP spid="36" grpId="0"/>
      <p:bldP spid="37" grpId="0" animBg="1"/>
      <p:bldP spid="41" grpId="0"/>
      <p:bldP spid="42" grpId="0" animBg="1"/>
      <p:bldP spid="46" grpId="0"/>
      <p:bldP spid="47" grpId="0" animBg="1"/>
      <p:bldP spid="5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ichitds2"/>
          <p:cNvSpPr/>
          <p:nvPr/>
        </p:nvSpPr>
        <p:spPr bwMode="auto">
          <a:xfrm>
            <a:off x="1135872"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Aichitds3"/>
          <p:cNvGrpSpPr/>
          <p:nvPr/>
        </p:nvGrpSpPr>
        <p:grpSpPr>
          <a:xfrm>
            <a:off x="844486" y="1667691"/>
            <a:ext cx="582773" cy="536217"/>
            <a:chOff x="998618" y="1311846"/>
            <a:chExt cx="583001" cy="536426"/>
          </a:xfrm>
        </p:grpSpPr>
        <p:sp>
          <p:nvSpPr>
            <p:cNvPr id="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Aichitds4"/>
          <p:cNvSpPr/>
          <p:nvPr/>
        </p:nvSpPr>
        <p:spPr>
          <a:xfrm>
            <a:off x="1598477" y="1662939"/>
            <a:ext cx="4133120" cy="553998"/>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扩大</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环境保护、节能节水</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等企业所得税优惠目录范围；</a:t>
            </a:r>
            <a:endParaRPr kumimoji="0" lang="zh-CN" altLang="en-US" sz="1500" b="1" i="0" u="none" strike="noStrike" kern="1200" cap="none" spc="0" normalizeH="0" baseline="0" noProof="0" dirty="0">
              <a:ln>
                <a:noFill/>
              </a:ln>
              <a:solidFill>
                <a:srgbClr val="DE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ichitds2"/>
          <p:cNvSpPr/>
          <p:nvPr/>
        </p:nvSpPr>
        <p:spPr bwMode="auto">
          <a:xfrm>
            <a:off x="1135872"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Aichitds3"/>
          <p:cNvGrpSpPr/>
          <p:nvPr/>
        </p:nvGrpSpPr>
        <p:grpSpPr>
          <a:xfrm>
            <a:off x="844486" y="2572602"/>
            <a:ext cx="582773" cy="536217"/>
            <a:chOff x="998618" y="1311846"/>
            <a:chExt cx="583001" cy="536426"/>
          </a:xfrm>
        </p:grpSpPr>
        <p:sp>
          <p:nvSpPr>
            <p:cNvPr id="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Aichitds4"/>
          <p:cNvSpPr/>
          <p:nvPr/>
        </p:nvSpPr>
        <p:spPr>
          <a:xfrm>
            <a:off x="1598477" y="2546583"/>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实施金融支持绿色低碳发展专项政策，设立</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碳减排</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支持工具；</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ichitds2"/>
          <p:cNvSpPr/>
          <p:nvPr/>
        </p:nvSpPr>
        <p:spPr bwMode="auto">
          <a:xfrm>
            <a:off x="1135872"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Aichitds3"/>
          <p:cNvGrpSpPr/>
          <p:nvPr/>
        </p:nvGrpSpPr>
        <p:grpSpPr>
          <a:xfrm>
            <a:off x="844486" y="3491834"/>
            <a:ext cx="582773" cy="536217"/>
            <a:chOff x="998618" y="1311846"/>
            <a:chExt cx="583001" cy="536426"/>
          </a:xfrm>
        </p:grpSpPr>
        <p:sp>
          <p:nvSpPr>
            <p:cNvPr id="1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Aichitds4"/>
          <p:cNvSpPr/>
          <p:nvPr/>
        </p:nvSpPr>
        <p:spPr>
          <a:xfrm>
            <a:off x="1598477" y="3476447"/>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高校招生继续加大对</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中西部和农村地区</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倾斜力度；</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Aichitds2"/>
          <p:cNvSpPr/>
          <p:nvPr/>
        </p:nvSpPr>
        <p:spPr bwMode="auto">
          <a:xfrm>
            <a:off x="1135872"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Aichitds3"/>
          <p:cNvGrpSpPr/>
          <p:nvPr/>
        </p:nvGrpSpPr>
        <p:grpSpPr>
          <a:xfrm>
            <a:off x="844486" y="4400149"/>
            <a:ext cx="582773" cy="536217"/>
            <a:chOff x="998618" y="1311846"/>
            <a:chExt cx="583001" cy="536426"/>
          </a:xfrm>
        </p:grpSpPr>
        <p:sp>
          <p:nvSpPr>
            <p:cNvPr id="1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Aichitds4"/>
          <p:cNvSpPr/>
          <p:nvPr/>
        </p:nvSpPr>
        <p:spPr>
          <a:xfrm>
            <a:off x="1598477" y="4384760"/>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优化预约诊疗</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等便民措施，努力让大病、急难病患者尽早得到治疗；</a:t>
            </a:r>
          </a:p>
        </p:txBody>
      </p:sp>
      <p:sp>
        <p:nvSpPr>
          <p:cNvPr id="22" name="Aichitds2"/>
          <p:cNvSpPr/>
          <p:nvPr/>
        </p:nvSpPr>
        <p:spPr bwMode="auto">
          <a:xfrm>
            <a:off x="1135872"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Aichitds3"/>
          <p:cNvGrpSpPr/>
          <p:nvPr/>
        </p:nvGrpSpPr>
        <p:grpSpPr>
          <a:xfrm>
            <a:off x="844486" y="5330012"/>
            <a:ext cx="582773" cy="536217"/>
            <a:chOff x="998618" y="1311846"/>
            <a:chExt cx="583001" cy="536426"/>
          </a:xfrm>
        </p:grpSpPr>
        <p:sp>
          <p:nvSpPr>
            <p:cNvPr id="2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Aichitds4"/>
          <p:cNvSpPr/>
          <p:nvPr/>
        </p:nvSpPr>
        <p:spPr>
          <a:xfrm>
            <a:off x="1598477" y="5176399"/>
            <a:ext cx="4133120" cy="830997"/>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居民医保和基本公共卫生服务经费人均财政补助标准分别再增加</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元</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元</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，推动基本医保省级统筹、门诊费用跨省直接结算；</a:t>
            </a:r>
          </a:p>
        </p:txBody>
      </p:sp>
      <p:sp>
        <p:nvSpPr>
          <p:cNvPr id="27" name="Aichitds2"/>
          <p:cNvSpPr/>
          <p:nvPr/>
        </p:nvSpPr>
        <p:spPr bwMode="auto">
          <a:xfrm>
            <a:off x="6505755" y="1540380"/>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Aichitds3"/>
          <p:cNvGrpSpPr/>
          <p:nvPr/>
        </p:nvGrpSpPr>
        <p:grpSpPr>
          <a:xfrm>
            <a:off x="6214369" y="1667691"/>
            <a:ext cx="582773" cy="536217"/>
            <a:chOff x="998618" y="1311846"/>
            <a:chExt cx="583001" cy="536426"/>
          </a:xfrm>
        </p:grpSpPr>
        <p:sp>
          <p:nvSpPr>
            <p:cNvPr id="2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0" name="Aichitds3-2"/>
            <p:cNvSpPr txBox="1"/>
            <p:nvPr/>
          </p:nvSpPr>
          <p:spPr>
            <a:xfrm>
              <a:off x="1030842" y="1384761"/>
              <a:ext cx="519964"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6</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chitds4"/>
          <p:cNvSpPr/>
          <p:nvPr/>
        </p:nvSpPr>
        <p:spPr>
          <a:xfrm>
            <a:off x="6968360" y="1769264"/>
            <a:ext cx="4133120" cy="323165"/>
          </a:xfrm>
          <a:prstGeom prst="rect">
            <a:avLst/>
          </a:prstGeom>
          <a:noFill/>
        </p:spPr>
        <p:txBody>
          <a:bodyPr wrap="square" rtlCol="0">
            <a:spAutoFit/>
          </a:bodyPr>
          <a:lstStyle/>
          <a:p>
            <a:pPr lvl="0" algn="just" defTabSz="913765" fontAlgn="base">
              <a:spcBef>
                <a:spcPct val="0"/>
              </a:spcBef>
              <a:spcAft>
                <a:spcPct val="0"/>
              </a:spcAft>
              <a:defRPr/>
            </a:pP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逐步将</a:t>
            </a:r>
            <a:r>
              <a:rPr lang="zh-CN" altLang="en-US" sz="15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门诊费用</a:t>
            </a:r>
            <a:r>
              <a:rPr lang="zh-CN" altLang="en-US" sz="15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纳入统筹基金报销；</a:t>
            </a:r>
            <a:endParaRPr kumimoji="0" lang="zh-CN" altLang="en-US" sz="1500" b="1" i="0" u="none" strike="noStrike" kern="1200" cap="none" spc="0" normalizeH="0" baseline="0" noProof="0" dirty="0">
              <a:ln>
                <a:noFill/>
              </a:ln>
              <a:solidFill>
                <a:srgbClr val="DE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ichitds2"/>
          <p:cNvSpPr/>
          <p:nvPr/>
        </p:nvSpPr>
        <p:spPr bwMode="auto">
          <a:xfrm>
            <a:off x="6505755" y="244529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Aichitds3"/>
          <p:cNvGrpSpPr/>
          <p:nvPr/>
        </p:nvGrpSpPr>
        <p:grpSpPr>
          <a:xfrm>
            <a:off x="6214369" y="2572602"/>
            <a:ext cx="582773" cy="536217"/>
            <a:chOff x="998618" y="1311846"/>
            <a:chExt cx="583001" cy="536426"/>
          </a:xfrm>
        </p:grpSpPr>
        <p:sp>
          <p:nvSpPr>
            <p:cNvPr id="3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7</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6" name="Aichitds4"/>
          <p:cNvSpPr/>
          <p:nvPr/>
        </p:nvSpPr>
        <p:spPr>
          <a:xfrm>
            <a:off x="6968360" y="2557217"/>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把更多慢性病、常见病药品和高值医用耗材纳入</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集中带量采购</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Aichitds2"/>
          <p:cNvSpPr/>
          <p:nvPr/>
        </p:nvSpPr>
        <p:spPr bwMode="auto">
          <a:xfrm>
            <a:off x="6505755" y="3364523"/>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Aichitds3"/>
          <p:cNvGrpSpPr/>
          <p:nvPr/>
        </p:nvGrpSpPr>
        <p:grpSpPr>
          <a:xfrm>
            <a:off x="6214369" y="3491834"/>
            <a:ext cx="582773" cy="536217"/>
            <a:chOff x="998618" y="1311846"/>
            <a:chExt cx="583001" cy="536426"/>
          </a:xfrm>
        </p:grpSpPr>
        <p:sp>
          <p:nvSpPr>
            <p:cNvPr id="3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8</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 name="Aichitds4"/>
          <p:cNvSpPr/>
          <p:nvPr/>
        </p:nvSpPr>
        <p:spPr>
          <a:xfrm>
            <a:off x="6968360" y="3476447"/>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降低租赁住房税费负担</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，尽最大努力帮助新市民、青年人等缓解住房困难；</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Aichitds2"/>
          <p:cNvSpPr/>
          <p:nvPr/>
        </p:nvSpPr>
        <p:spPr bwMode="auto">
          <a:xfrm>
            <a:off x="6505755" y="4272838"/>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3" name="Aichitds3"/>
          <p:cNvGrpSpPr/>
          <p:nvPr/>
        </p:nvGrpSpPr>
        <p:grpSpPr>
          <a:xfrm>
            <a:off x="6214369" y="4400149"/>
            <a:ext cx="582773" cy="536217"/>
            <a:chOff x="998618" y="1311846"/>
            <a:chExt cx="583001" cy="536426"/>
          </a:xfrm>
        </p:grpSpPr>
        <p:sp>
          <p:nvSpPr>
            <p:cNvPr id="44"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5" name="Aichitds3-2"/>
            <p:cNvSpPr txBox="1"/>
            <p:nvPr/>
          </p:nvSpPr>
          <p:spPr>
            <a:xfrm>
              <a:off x="1020204"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Aichitds4"/>
          <p:cNvSpPr/>
          <p:nvPr/>
        </p:nvSpPr>
        <p:spPr>
          <a:xfrm>
            <a:off x="6968360" y="4384761"/>
            <a:ext cx="4133120" cy="584775"/>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提高</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退休人员</a:t>
            </a: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基本养老金、优抚对象抚恤和生活补助标准；</a:t>
            </a:r>
            <a:endPar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Aichitds2"/>
          <p:cNvSpPr/>
          <p:nvPr/>
        </p:nvSpPr>
        <p:spPr bwMode="auto">
          <a:xfrm>
            <a:off x="6505755" y="5202701"/>
            <a:ext cx="4787111" cy="748729"/>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Aichitds3"/>
          <p:cNvGrpSpPr/>
          <p:nvPr/>
        </p:nvGrpSpPr>
        <p:grpSpPr>
          <a:xfrm>
            <a:off x="6214369" y="5330012"/>
            <a:ext cx="582773" cy="536217"/>
            <a:chOff x="998618" y="1311846"/>
            <a:chExt cx="583001" cy="536426"/>
          </a:xfrm>
        </p:grpSpPr>
        <p:sp>
          <p:nvSpPr>
            <p:cNvPr id="49" name="Aichitds3-1"/>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0" name="Aichitds3-2"/>
            <p:cNvSpPr txBox="1"/>
            <p:nvPr/>
          </p:nvSpPr>
          <p:spPr>
            <a:xfrm>
              <a:off x="1030842" y="1384761"/>
              <a:ext cx="540140" cy="400137"/>
            </a:xfrm>
            <a:prstGeom prst="rect">
              <a:avLst/>
            </a:prstGeom>
            <a:noFill/>
          </p:spPr>
          <p:txBody>
            <a:bodyPr wrap="square" rtlCol="0">
              <a:spAutoFit/>
            </a:bodyPr>
            <a:lstStyle/>
            <a:p>
              <a:pPr marL="0" marR="0" lvl="0" indent="0" algn="ctr" defTabSz="913765" rtl="0" eaLnBrk="0" fontAlgn="base" latinLnBrk="0" hangingPunct="0">
                <a:lnSpc>
                  <a:spcPct val="100000"/>
                </a:lnSpc>
                <a:spcBef>
                  <a:spcPct val="0"/>
                </a:spcBef>
                <a:spcAft>
                  <a:spcPct val="0"/>
                </a:spcAft>
                <a:buClrTx/>
                <a:buSzTx/>
                <a:buFontTx/>
                <a:buNone/>
                <a:defRPr/>
              </a:pPr>
              <a:r>
                <a:rPr lang="en-US" altLang="zh-CN" sz="2000" kern="0" noProof="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5</a:t>
              </a:r>
              <a:r>
                <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a:t>
              </a:r>
              <a:endPar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1" name="Aichitds4"/>
          <p:cNvSpPr/>
          <p:nvPr/>
        </p:nvSpPr>
        <p:spPr>
          <a:xfrm>
            <a:off x="6968360" y="5410319"/>
            <a:ext cx="4133120" cy="338554"/>
          </a:xfrm>
          <a:prstGeom prst="rect">
            <a:avLst/>
          </a:prstGeom>
          <a:noFill/>
        </p:spPr>
        <p:txBody>
          <a:bodyPr wrap="square" rtlCol="0">
            <a:spAutoFit/>
          </a:bodyPr>
          <a:lstStyle/>
          <a:p>
            <a:pPr lvl="0" algn="just" defTabSz="913765" fontAlgn="base">
              <a:spcBef>
                <a:spcPct val="0"/>
              </a:spcBef>
              <a:spcAft>
                <a:spcPct val="0"/>
              </a:spcAft>
              <a:defRPr/>
            </a:pPr>
            <a:r>
              <a:rPr lang="zh-CN" altLang="en-US" sz="1600" dirty="0">
                <a:solidFill>
                  <a:srgbClr val="FCC79F">
                    <a:lumMod val="10000"/>
                  </a:srgbClr>
                </a:solidFill>
                <a:latin typeface="微软雅黑" panose="020B0503020204020204" pitchFamily="34" charset="-122"/>
                <a:ea typeface="微软雅黑" panose="020B0503020204020204" pitchFamily="34" charset="-122"/>
                <a:sym typeface="微软雅黑" panose="020B0503020204020204" pitchFamily="34" charset="-122"/>
              </a:rPr>
              <a:t>精心筹办</a:t>
            </a:r>
            <a:r>
              <a:rPr lang="zh-CN" altLang="en-US" sz="1600" b="1" dirty="0">
                <a:solidFill>
                  <a:srgbClr val="DE0000"/>
                </a:solidFill>
                <a:latin typeface="微软雅黑" panose="020B0503020204020204" pitchFamily="34" charset="-122"/>
                <a:ea typeface="微软雅黑" panose="020B0503020204020204" pitchFamily="34" charset="-122"/>
                <a:sym typeface="微软雅黑" panose="020B0503020204020204" pitchFamily="34" charset="-122"/>
              </a:rPr>
              <a:t>北京冬奥会、冬残奥会。</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1"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5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1" presetClass="entr" presetSubtype="1"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heel(1)">
                                      <p:cBhvr>
                                        <p:cTn id="51" dur="500"/>
                                        <p:tgtEl>
                                          <p:spTgt spid="21"/>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 presetClass="entr" presetSubtype="8"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0-#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21" presetClass="entr" presetSubtype="1"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1)">
                                      <p:cBhvr>
                                        <p:cTn id="63" dur="500"/>
                                        <p:tgtEl>
                                          <p:spTgt spid="26"/>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par>
                                <p:cTn id="68" presetID="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0-#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par>
                          <p:cTn id="72" fill="hold">
                            <p:stCondLst>
                              <p:cond delay="5500"/>
                            </p:stCondLst>
                            <p:childTnLst>
                              <p:par>
                                <p:cTn id="73" presetID="21" presetClass="entr" presetSubtype="1"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heel(1)">
                                      <p:cBhvr>
                                        <p:cTn id="75" dur="500"/>
                                        <p:tgtEl>
                                          <p:spTgt spid="31"/>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 presetClass="entr" presetSubtype="8"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0-#ppt_w/2"/>
                                          </p:val>
                                        </p:tav>
                                        <p:tav tm="100000">
                                          <p:val>
                                            <p:strVal val="#ppt_x"/>
                                          </p:val>
                                        </p:tav>
                                      </p:tavLst>
                                    </p:anim>
                                    <p:anim calcmode="lin" valueType="num">
                                      <p:cBhvr additive="base">
                                        <p:cTn id="83" dur="500" fill="hold"/>
                                        <p:tgtEl>
                                          <p:spTgt spid="33"/>
                                        </p:tgtEl>
                                        <p:attrNameLst>
                                          <p:attrName>ppt_y</p:attrName>
                                        </p:attrNameLst>
                                      </p:cBhvr>
                                      <p:tavLst>
                                        <p:tav tm="0">
                                          <p:val>
                                            <p:strVal val="#ppt_y"/>
                                          </p:val>
                                        </p:tav>
                                        <p:tav tm="100000">
                                          <p:val>
                                            <p:strVal val="#ppt_y"/>
                                          </p:val>
                                        </p:tav>
                                      </p:tavLst>
                                    </p:anim>
                                  </p:childTnLst>
                                </p:cTn>
                              </p:par>
                            </p:childTnLst>
                          </p:cTn>
                        </p:par>
                        <p:par>
                          <p:cTn id="84" fill="hold">
                            <p:stCondLst>
                              <p:cond delay="6500"/>
                            </p:stCondLst>
                            <p:childTnLst>
                              <p:par>
                                <p:cTn id="85" presetID="21" presetClass="entr" presetSubtype="1"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heel(1)">
                                      <p:cBhvr>
                                        <p:cTn id="87" dur="500"/>
                                        <p:tgtEl>
                                          <p:spTgt spid="36"/>
                                        </p:tgtEl>
                                      </p:cBhvr>
                                    </p:animEffect>
                                  </p:childTnLst>
                                </p:cTn>
                              </p:par>
                            </p:childTnLst>
                          </p:cTn>
                        </p:par>
                        <p:par>
                          <p:cTn id="88" fill="hold">
                            <p:stCondLst>
                              <p:cond delay="7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par>
                                <p:cTn id="92" presetID="2" presetClass="entr" presetSubtype="8"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0-#ppt_w/2"/>
                                          </p:val>
                                        </p:tav>
                                        <p:tav tm="100000">
                                          <p:val>
                                            <p:strVal val="#ppt_x"/>
                                          </p:val>
                                        </p:tav>
                                      </p:tavLst>
                                    </p:anim>
                                    <p:anim calcmode="lin" valueType="num">
                                      <p:cBhvr additive="base">
                                        <p:cTn id="95" dur="500" fill="hold"/>
                                        <p:tgtEl>
                                          <p:spTgt spid="38"/>
                                        </p:tgtEl>
                                        <p:attrNameLst>
                                          <p:attrName>ppt_y</p:attrName>
                                        </p:attrNameLst>
                                      </p:cBhvr>
                                      <p:tavLst>
                                        <p:tav tm="0">
                                          <p:val>
                                            <p:strVal val="#ppt_y"/>
                                          </p:val>
                                        </p:tav>
                                        <p:tav tm="100000">
                                          <p:val>
                                            <p:strVal val="#ppt_y"/>
                                          </p:val>
                                        </p:tav>
                                      </p:tavLst>
                                    </p:anim>
                                  </p:childTnLst>
                                </p:cTn>
                              </p:par>
                            </p:childTnLst>
                          </p:cTn>
                        </p:par>
                        <p:par>
                          <p:cTn id="96" fill="hold">
                            <p:stCondLst>
                              <p:cond delay="7500"/>
                            </p:stCondLst>
                            <p:childTnLst>
                              <p:par>
                                <p:cTn id="97" presetID="21" presetClass="entr" presetSubtype="1"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heel(1)">
                                      <p:cBhvr>
                                        <p:cTn id="99" dur="500"/>
                                        <p:tgtEl>
                                          <p:spTgt spid="41"/>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wipe(left)">
                                      <p:cBhvr>
                                        <p:cTn id="103" dur="500"/>
                                        <p:tgtEl>
                                          <p:spTgt spid="42"/>
                                        </p:tgtEl>
                                      </p:cBhvr>
                                    </p:animEffect>
                                  </p:childTnLst>
                                </p:cTn>
                              </p:par>
                              <p:par>
                                <p:cTn id="104" presetID="2" presetClass="entr" presetSubtype="8"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 calcmode="lin" valueType="num">
                                      <p:cBhvr additive="base">
                                        <p:cTn id="106" dur="500" fill="hold"/>
                                        <p:tgtEl>
                                          <p:spTgt spid="43"/>
                                        </p:tgtEl>
                                        <p:attrNameLst>
                                          <p:attrName>ppt_x</p:attrName>
                                        </p:attrNameLst>
                                      </p:cBhvr>
                                      <p:tavLst>
                                        <p:tav tm="0">
                                          <p:val>
                                            <p:strVal val="0-#ppt_w/2"/>
                                          </p:val>
                                        </p:tav>
                                        <p:tav tm="100000">
                                          <p:val>
                                            <p:strVal val="#ppt_x"/>
                                          </p:val>
                                        </p:tav>
                                      </p:tavLst>
                                    </p:anim>
                                    <p:anim calcmode="lin" valueType="num">
                                      <p:cBhvr additive="base">
                                        <p:cTn id="107" dur="500" fill="hold"/>
                                        <p:tgtEl>
                                          <p:spTgt spid="43"/>
                                        </p:tgtEl>
                                        <p:attrNameLst>
                                          <p:attrName>ppt_y</p:attrName>
                                        </p:attrNameLst>
                                      </p:cBhvr>
                                      <p:tavLst>
                                        <p:tav tm="0">
                                          <p:val>
                                            <p:strVal val="#ppt_y"/>
                                          </p:val>
                                        </p:tav>
                                        <p:tav tm="100000">
                                          <p:val>
                                            <p:strVal val="#ppt_y"/>
                                          </p:val>
                                        </p:tav>
                                      </p:tavLst>
                                    </p:anim>
                                  </p:childTnLst>
                                </p:cTn>
                              </p:par>
                            </p:childTnLst>
                          </p:cTn>
                        </p:par>
                        <p:par>
                          <p:cTn id="108" fill="hold">
                            <p:stCondLst>
                              <p:cond delay="8500"/>
                            </p:stCondLst>
                            <p:childTnLst>
                              <p:par>
                                <p:cTn id="109" presetID="21" presetClass="entr" presetSubtype="1"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heel(1)">
                                      <p:cBhvr>
                                        <p:cTn id="111" dur="500"/>
                                        <p:tgtEl>
                                          <p:spTgt spid="46"/>
                                        </p:tgtEl>
                                      </p:cBhvr>
                                    </p:animEffect>
                                  </p:childTnLst>
                                </p:cTn>
                              </p:par>
                            </p:childTnLst>
                          </p:cTn>
                        </p:par>
                        <p:par>
                          <p:cTn id="112" fill="hold">
                            <p:stCondLst>
                              <p:cond delay="9000"/>
                            </p:stCondLst>
                            <p:childTnLst>
                              <p:par>
                                <p:cTn id="113" presetID="22" presetClass="entr" presetSubtype="8" fill="hold" grpId="0" nodeType="after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wipe(left)">
                                      <p:cBhvr>
                                        <p:cTn id="115" dur="500"/>
                                        <p:tgtEl>
                                          <p:spTgt spid="47"/>
                                        </p:tgtEl>
                                      </p:cBhvr>
                                    </p:animEffect>
                                  </p:childTnLst>
                                </p:cTn>
                              </p:par>
                              <p:par>
                                <p:cTn id="116" presetID="2" presetClass="entr" presetSubtype="8"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additive="base">
                                        <p:cTn id="118" dur="500" fill="hold"/>
                                        <p:tgtEl>
                                          <p:spTgt spid="48"/>
                                        </p:tgtEl>
                                        <p:attrNameLst>
                                          <p:attrName>ppt_x</p:attrName>
                                        </p:attrNameLst>
                                      </p:cBhvr>
                                      <p:tavLst>
                                        <p:tav tm="0">
                                          <p:val>
                                            <p:strVal val="0-#ppt_w/2"/>
                                          </p:val>
                                        </p:tav>
                                        <p:tav tm="100000">
                                          <p:val>
                                            <p:strVal val="#ppt_x"/>
                                          </p:val>
                                        </p:tav>
                                      </p:tavLst>
                                    </p:anim>
                                    <p:anim calcmode="lin" valueType="num">
                                      <p:cBhvr additive="base">
                                        <p:cTn id="119" dur="500" fill="hold"/>
                                        <p:tgtEl>
                                          <p:spTgt spid="48"/>
                                        </p:tgtEl>
                                        <p:attrNameLst>
                                          <p:attrName>ppt_y</p:attrName>
                                        </p:attrNameLst>
                                      </p:cBhvr>
                                      <p:tavLst>
                                        <p:tav tm="0">
                                          <p:val>
                                            <p:strVal val="#ppt_y"/>
                                          </p:val>
                                        </p:tav>
                                        <p:tav tm="100000">
                                          <p:val>
                                            <p:strVal val="#ppt_y"/>
                                          </p:val>
                                        </p:tav>
                                      </p:tavLst>
                                    </p:anim>
                                  </p:childTnLst>
                                </p:cTn>
                              </p:par>
                            </p:childTnLst>
                          </p:cTn>
                        </p:par>
                        <p:par>
                          <p:cTn id="120" fill="hold">
                            <p:stCondLst>
                              <p:cond delay="9500"/>
                            </p:stCondLst>
                            <p:childTnLst>
                              <p:par>
                                <p:cTn id="121" presetID="21" presetClass="entr" presetSubtype="1"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heel(1)">
                                      <p:cBhvr>
                                        <p:cTn id="1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1" grpId="0"/>
      <p:bldP spid="12" grpId="0" animBg="1"/>
      <p:bldP spid="16" grpId="0"/>
      <p:bldP spid="17" grpId="0" animBg="1"/>
      <p:bldP spid="21" grpId="0"/>
      <p:bldP spid="22" grpId="0" animBg="1"/>
      <p:bldP spid="26" grpId="0"/>
      <p:bldP spid="27" grpId="0" animBg="1"/>
      <p:bldP spid="31" grpId="0"/>
      <p:bldP spid="32" grpId="0" animBg="1"/>
      <p:bldP spid="36" grpId="0"/>
      <p:bldP spid="37" grpId="0" animBg="1"/>
      <p:bldP spid="41" grpId="0"/>
      <p:bldP spid="42" grpId="0" animBg="1"/>
      <p:bldP spid="46" grpId="0"/>
      <p:bldP spid="47" grpId="0" animBg="1"/>
      <p:bldP spid="5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pic>
        <p:nvPicPr>
          <p:cNvPr id="45" name="PA-102241" descr="图片包含 文字&#10;&#10;描述已自动生成"/>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544101" y="2728818"/>
            <a:ext cx="3189365" cy="3274554"/>
          </a:xfrm>
          <a:prstGeom prst="rect">
            <a:avLst/>
          </a:prstGeom>
        </p:spPr>
      </p:pic>
      <p:sp>
        <p:nvSpPr>
          <p:cNvPr id="46" name="PA-102242"/>
          <p:cNvSpPr>
            <a:spLocks noChangeArrowheads="1"/>
          </p:cNvSpPr>
          <p:nvPr>
            <p:custDataLst>
              <p:tags r:id="rId2"/>
            </p:custDataLst>
          </p:nvPr>
        </p:nvSpPr>
        <p:spPr bwMode="auto">
          <a:xfrm>
            <a:off x="3988989" y="2838870"/>
            <a:ext cx="7393575"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pitchFamily="34" charset="0"/>
                <a:ea typeface="宋体" panose="02010600030101010101" pitchFamily="2" charset="-122"/>
              </a:defRPr>
            </a:lvl1pPr>
            <a:lvl2pPr>
              <a:defRPr>
                <a:solidFill>
                  <a:schemeClr val="tx1"/>
                </a:solidFill>
                <a:latin typeface="Arial" panose="02080604020202020204" pitchFamily="34" charset="0"/>
                <a:ea typeface="宋体" panose="02010600030101010101" pitchFamily="2" charset="-122"/>
              </a:defRPr>
            </a:lvl2pPr>
            <a:lvl3pPr>
              <a:defRPr>
                <a:solidFill>
                  <a:schemeClr val="tx1"/>
                </a:solidFill>
                <a:latin typeface="Arial" panose="02080604020202020204" pitchFamily="34" charset="0"/>
                <a:ea typeface="宋体" panose="02010600030101010101" pitchFamily="2" charset="-122"/>
              </a:defRPr>
            </a:lvl3pPr>
            <a:lvl4pPr>
              <a:defRPr>
                <a:solidFill>
                  <a:schemeClr val="tx1"/>
                </a:solidFill>
                <a:latin typeface="Arial" panose="02080604020202020204" pitchFamily="34" charset="0"/>
                <a:ea typeface="宋体" panose="02010600030101010101" pitchFamily="2" charset="-122"/>
              </a:defRPr>
            </a:lvl4pPr>
            <a:lvl5pPr>
              <a:defRPr>
                <a:solidFill>
                  <a:schemeClr val="tx1"/>
                </a:solidFill>
                <a:latin typeface="Arial" panose="02080604020202020204" pitchFamily="34" charset="0"/>
                <a:ea typeface="宋体" panose="02010600030101010101" pitchFamily="2" charset="-122"/>
              </a:defRPr>
            </a:lvl5pPr>
            <a:lvl6pPr fontAlgn="base">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6pPr>
            <a:lvl7pPr fontAlgn="base">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7pPr>
            <a:lvl8pPr fontAlgn="base">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8pPr>
            <a:lvl9pPr fontAlgn="base">
              <a:spcBef>
                <a:spcPct val="0"/>
              </a:spcBef>
              <a:spcAft>
                <a:spcPct val="0"/>
              </a:spcAft>
              <a:buFont typeface="Arial" panose="02080604020202020204" pitchFamily="34" charset="0"/>
              <a:defRPr>
                <a:solidFill>
                  <a:schemeClr val="tx1"/>
                </a:solidFill>
                <a:latin typeface="Arial" panose="02080604020202020204" pitchFamily="34" charset="0"/>
                <a:ea typeface="宋体" panose="02010600030101010101" pitchFamily="2" charset="-122"/>
              </a:defRPr>
            </a:lvl9pPr>
          </a:lstStyle>
          <a:p>
            <a:pPr indent="457200" algn="just">
              <a:lnSpc>
                <a:spcPct val="160000"/>
              </a:lnSpc>
            </a:pPr>
            <a:r>
              <a:rPr lang="zh-CN" altLang="en-US" sz="2100" b="1" dirty="0">
                <a:solidFill>
                  <a:srgbClr val="E60000"/>
                </a:solidFill>
                <a:latin typeface="微软雅黑" panose="020B0503020204020204" pitchFamily="34" charset="-122"/>
                <a:ea typeface="微软雅黑" panose="020B0503020204020204" pitchFamily="34" charset="-122"/>
                <a:sym typeface="字魂58号-创中黑-Regular" panose="00000500000000000000" pitchFamily="2" charset="-122"/>
              </a:rPr>
              <a:t>重任在肩，更须砥砺奋进。</a:t>
            </a:r>
            <a:r>
              <a:rPr lang="zh-CN" altLang="en-US" sz="2100" dirty="0">
                <a:latin typeface="字魂58号-创中黑-Regular" panose="00000500000000000000" pitchFamily="2" charset="-122"/>
                <a:ea typeface="字魂58号-创中黑-Regular" panose="00000500000000000000" pitchFamily="2" charset="-122"/>
                <a:sym typeface="字魂58号-创中黑-Regular" panose="00000500000000000000" pitchFamily="2" charset="-122"/>
              </a:rPr>
              <a:t>让我们更加紧密地团结在以习近平同志为核心的党中央周围，高举中国特色社会主义伟大旗帜，以习近平新时代中国特色社会主义思想为指导，齐心协力，开拓进取，努力完成全年目标任务，以优异成绩庆祝中国共产党百年华诞，为把我国建设成为富强民主文明和谐美丽的社会主义现代化强国、实现中华民族伟大复兴的中国梦不懈奋斗！</a:t>
            </a:r>
          </a:p>
        </p:txBody>
      </p:sp>
      <p:grpSp>
        <p:nvGrpSpPr>
          <p:cNvPr id="47" name="PA-102243"/>
          <p:cNvGrpSpPr/>
          <p:nvPr>
            <p:custDataLst>
              <p:tags r:id="rId3"/>
            </p:custDataLst>
          </p:nvPr>
        </p:nvGrpSpPr>
        <p:grpSpPr>
          <a:xfrm>
            <a:off x="4006843" y="1873081"/>
            <a:ext cx="468514" cy="468514"/>
            <a:chOff x="2517775" y="4211638"/>
            <a:chExt cx="450850" cy="450850"/>
          </a:xfrm>
          <a:solidFill>
            <a:srgbClr val="C00000"/>
          </a:solidFill>
        </p:grpSpPr>
        <p:sp>
          <p:nvSpPr>
            <p:cNvPr id="48" name="PA-椭圆 11"/>
            <p:cNvSpPr>
              <a:spLocks noChangeArrowheads="1"/>
            </p:cNvSpPr>
            <p:nvPr>
              <p:custDataLst>
                <p:tags r:id="rId6"/>
              </p:custDataLst>
            </p:nvPr>
          </p:nvSpPr>
          <p:spPr bwMode="auto">
            <a:xfrm>
              <a:off x="2517775" y="4211638"/>
              <a:ext cx="450850" cy="450850"/>
            </a:xfrm>
            <a:prstGeom prst="ellipse">
              <a:avLst/>
            </a:prstGeom>
            <a:solidFill>
              <a:srgbClr val="D0121C"/>
            </a:solidFill>
            <a:ln>
              <a:noFill/>
            </a:ln>
          </p:spPr>
          <p:txBody>
            <a:bodyPr/>
            <a:lstStyle/>
            <a:p>
              <a:pPr defTabSz="913765" fontAlgn="base">
                <a:spcBef>
                  <a:spcPct val="0"/>
                </a:spcBef>
                <a:spcAft>
                  <a:spcPct val="0"/>
                </a:spcAft>
                <a:defRPr/>
              </a:pPr>
              <a:endParaRPr lang="zh-CN" altLang="en-US" sz="1800" kern="0" noProof="1">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PA-任意多边形 12"/>
            <p:cNvSpPr>
              <a:spLocks noEditPoints="1"/>
            </p:cNvSpPr>
            <p:nvPr>
              <p:custDataLst>
                <p:tags r:id="rId7"/>
              </p:custDataLst>
            </p:nvPr>
          </p:nvSpPr>
          <p:spPr bwMode="auto">
            <a:xfrm>
              <a:off x="2603500" y="4311651"/>
              <a:ext cx="325438" cy="260350"/>
            </a:xfrm>
            <a:custGeom>
              <a:avLst/>
              <a:gdLst>
                <a:gd name="T0" fmla="*/ 0 w 458"/>
                <a:gd name="T1" fmla="*/ 0 h 367"/>
                <a:gd name="T2" fmla="*/ 112 w 458"/>
                <a:gd name="T3" fmla="*/ 0 h 367"/>
                <a:gd name="T4" fmla="*/ 256 w 458"/>
                <a:gd name="T5" fmla="*/ 183 h 367"/>
                <a:gd name="T6" fmla="*/ 112 w 458"/>
                <a:gd name="T7" fmla="*/ 367 h 367"/>
                <a:gd name="T8" fmla="*/ 0 w 458"/>
                <a:gd name="T9" fmla="*/ 367 h 367"/>
                <a:gd name="T10" fmla="*/ 144 w 458"/>
                <a:gd name="T11" fmla="*/ 183 h 367"/>
                <a:gd name="T12" fmla="*/ 0 w 458"/>
                <a:gd name="T13" fmla="*/ 0 h 367"/>
                <a:gd name="T14" fmla="*/ 201 w 458"/>
                <a:gd name="T15" fmla="*/ 0 h 367"/>
                <a:gd name="T16" fmla="*/ 313 w 458"/>
                <a:gd name="T17" fmla="*/ 0 h 367"/>
                <a:gd name="T18" fmla="*/ 458 w 458"/>
                <a:gd name="T19" fmla="*/ 183 h 367"/>
                <a:gd name="T20" fmla="*/ 313 w 458"/>
                <a:gd name="T21" fmla="*/ 367 h 367"/>
                <a:gd name="T22" fmla="*/ 201 w 458"/>
                <a:gd name="T23" fmla="*/ 367 h 367"/>
                <a:gd name="T24" fmla="*/ 345 w 458"/>
                <a:gd name="T25" fmla="*/ 183 h 367"/>
                <a:gd name="T26" fmla="*/ 201 w 458"/>
                <a:gd name="T27"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8" h="367">
                  <a:moveTo>
                    <a:pt x="0" y="0"/>
                  </a:moveTo>
                  <a:lnTo>
                    <a:pt x="112" y="0"/>
                  </a:lnTo>
                  <a:lnTo>
                    <a:pt x="256" y="183"/>
                  </a:lnTo>
                  <a:lnTo>
                    <a:pt x="112" y="367"/>
                  </a:lnTo>
                  <a:lnTo>
                    <a:pt x="0" y="367"/>
                  </a:lnTo>
                  <a:lnTo>
                    <a:pt x="144" y="183"/>
                  </a:lnTo>
                  <a:lnTo>
                    <a:pt x="0" y="0"/>
                  </a:lnTo>
                  <a:close/>
                  <a:moveTo>
                    <a:pt x="201" y="0"/>
                  </a:moveTo>
                  <a:lnTo>
                    <a:pt x="313" y="0"/>
                  </a:lnTo>
                  <a:lnTo>
                    <a:pt x="458" y="183"/>
                  </a:lnTo>
                  <a:lnTo>
                    <a:pt x="313" y="367"/>
                  </a:lnTo>
                  <a:lnTo>
                    <a:pt x="201" y="367"/>
                  </a:lnTo>
                  <a:lnTo>
                    <a:pt x="345" y="183"/>
                  </a:lnTo>
                  <a:lnTo>
                    <a:pt x="201" y="0"/>
                  </a:lnTo>
                  <a:close/>
                </a:path>
              </a:pathLst>
            </a:custGeom>
            <a:solidFill>
              <a:srgbClr val="FFFFFF"/>
            </a:solidFill>
            <a:ln>
              <a:noFill/>
            </a:ln>
          </p:spPr>
          <p:txBody>
            <a:bodyPr/>
            <a:lstStyle/>
            <a:p>
              <a:pPr defTabSz="913765" fontAlgn="base">
                <a:spcBef>
                  <a:spcPct val="0"/>
                </a:spcBef>
                <a:spcAft>
                  <a:spcPct val="0"/>
                </a:spcAft>
                <a:defRPr/>
              </a:pPr>
              <a:endParaRPr lang="zh-CN" altLang="en-US" sz="1800" kern="0" noProof="1">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 name="组合 49"/>
          <p:cNvGrpSpPr/>
          <p:nvPr/>
        </p:nvGrpSpPr>
        <p:grpSpPr>
          <a:xfrm>
            <a:off x="4612468" y="1706945"/>
            <a:ext cx="6647411" cy="819641"/>
            <a:chOff x="4612468" y="1334801"/>
            <a:chExt cx="6647411" cy="819641"/>
          </a:xfrm>
        </p:grpSpPr>
        <p:sp>
          <p:nvSpPr>
            <p:cNvPr id="51" name="PA-102244"/>
            <p:cNvSpPr txBox="1"/>
            <p:nvPr>
              <p:custDataLst>
                <p:tags r:id="rId4"/>
              </p:custDataLst>
            </p:nvPr>
          </p:nvSpPr>
          <p:spPr>
            <a:xfrm>
              <a:off x="4612468" y="1334801"/>
              <a:ext cx="6647411" cy="819641"/>
            </a:xfrm>
            <a:prstGeom prst="rect">
              <a:avLst/>
            </a:prstGeom>
            <a:solidFill>
              <a:srgbClr val="C00000"/>
            </a:solidFill>
          </p:spPr>
          <p:txBody>
            <a:bodyPr anchor="ctr">
              <a:noAutofit/>
            </a:bodyPr>
            <a:lstStyle>
              <a:lvl1pPr marL="0" indent="0" algn="ctr" defTabSz="914400" rtl="0" eaLnBrk="1" latinLnBrk="0" hangingPunct="1">
                <a:spcBef>
                  <a:spcPct val="20000"/>
                </a:spcBef>
                <a:buFont typeface="Arial" panose="02080604020202020204"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anose="0208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8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algn="l">
                <a:lnSpc>
                  <a:spcPct val="110000"/>
                </a:lnSpc>
                <a:defRPr/>
              </a:pPr>
              <a:endParaRPr lang="zh-CN" altLang="en-US" sz="3600" b="1" kern="0"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2" name="PA-102246"/>
            <p:cNvSpPr/>
            <p:nvPr>
              <p:custDataLst>
                <p:tags r:id="rId5"/>
              </p:custDataLst>
            </p:nvPr>
          </p:nvSpPr>
          <p:spPr>
            <a:xfrm>
              <a:off x="6962428" y="1334801"/>
              <a:ext cx="2776995" cy="769441"/>
            </a:xfrm>
            <a:prstGeom prst="rect">
              <a:avLst/>
            </a:prstGeom>
          </p:spPr>
          <p:txBody>
            <a:bodyPr wrap="square">
              <a:spAutoFit/>
            </a:bodyPr>
            <a:lstStyle/>
            <a:p>
              <a:pPr algn="just"/>
              <a:r>
                <a:rPr lang="zh-CN" altLang="en-US" sz="4400" dirty="0">
                  <a:solidFill>
                    <a:schemeClr val="bg1"/>
                  </a:solidFill>
                  <a:latin typeface="字魂35号-经典雅黑" panose="00000500000000000000" pitchFamily="2" charset="-122"/>
                  <a:ea typeface="字魂35号-经典雅黑" panose="00000500000000000000" pitchFamily="2" charset="-122"/>
                  <a:sym typeface="微软雅黑" panose="020B0503020204020204" pitchFamily="34" charset="-122"/>
                </a:rPr>
                <a:t> 结 语</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5917" y="2244909"/>
            <a:ext cx="6577291" cy="1785104"/>
          </a:xfrm>
          <a:prstGeom prst="rect">
            <a:avLst/>
          </a:prstGeom>
          <a:noFill/>
        </p:spPr>
        <p:txBody>
          <a:bodyPr wrap="square" rtlCol="0">
            <a:spAutoFit/>
          </a:bodyPr>
          <a:lstStyle/>
          <a:p>
            <a:pPr algn="ctr"/>
            <a:r>
              <a:rPr lang="zh-CN" altLang="en-US" sz="11000" b="1" dirty="0">
                <a:gradFill>
                  <a:gsLst>
                    <a:gs pos="0">
                      <a:srgbClr val="FF0000"/>
                    </a:gs>
                    <a:gs pos="100000">
                      <a:srgbClr val="DE0000"/>
                    </a:gs>
                  </a:gsLst>
                  <a:lin ang="5400000" scaled="0"/>
                </a:gradFill>
                <a:effectLst>
                  <a:glow rad="152400">
                    <a:schemeClr val="bg1"/>
                  </a:glow>
                </a:effectLst>
                <a:latin typeface="字魂35号-经典雅黑" panose="00000500000000000000" pitchFamily="2" charset="-122"/>
                <a:ea typeface="字魂35号-经典雅黑" panose="00000500000000000000" pitchFamily="2" charset="-122"/>
                <a:cs typeface="+mn-ea"/>
              </a:rPr>
              <a:t>谢谢观看</a:t>
            </a:r>
          </a:p>
        </p:txBody>
      </p:sp>
      <p:pic>
        <p:nvPicPr>
          <p:cNvPr id="88" name="图片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961" y="733631"/>
            <a:ext cx="3629205" cy="14421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10" name="Aitds8"/>
          <p:cNvSpPr>
            <a:spLocks noChangeArrowheads="1"/>
          </p:cNvSpPr>
          <p:nvPr/>
        </p:nvSpPr>
        <p:spPr bwMode="auto">
          <a:xfrm>
            <a:off x="2595566" y="2254398"/>
            <a:ext cx="8689830"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听取和审议全国政协常委会工作报告和关于提案工作情况的报告；</a:t>
            </a:r>
          </a:p>
        </p:txBody>
      </p:sp>
      <p:sp>
        <p:nvSpPr>
          <p:cNvPr id="11" name="Aitds9"/>
          <p:cNvSpPr/>
          <p:nvPr/>
        </p:nvSpPr>
        <p:spPr>
          <a:xfrm>
            <a:off x="2141952" y="2079541"/>
            <a:ext cx="9299522"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12" name="Aitds10"/>
          <p:cNvGrpSpPr/>
          <p:nvPr/>
        </p:nvGrpSpPr>
        <p:grpSpPr>
          <a:xfrm>
            <a:off x="1800733" y="2042751"/>
            <a:ext cx="657499" cy="657499"/>
            <a:chOff x="1417067" y="4277724"/>
            <a:chExt cx="657499" cy="657499"/>
          </a:xfrm>
        </p:grpSpPr>
        <p:grpSp>
          <p:nvGrpSpPr>
            <p:cNvPr id="13" name="组合 1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5"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16"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14"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Aitds14"/>
          <p:cNvSpPr>
            <a:spLocks noChangeArrowheads="1"/>
          </p:cNvSpPr>
          <p:nvPr/>
        </p:nvSpPr>
        <p:spPr bwMode="auto">
          <a:xfrm>
            <a:off x="2595566" y="3498430"/>
            <a:ext cx="868983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列席十三届全国人大四次会议，听取并讨论政府工作报告及其他有关报告，讨论国民经济和社会发展第十四个五年规划和</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2035</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年远景目标纲要草案；</a:t>
            </a:r>
          </a:p>
        </p:txBody>
      </p:sp>
      <p:sp>
        <p:nvSpPr>
          <p:cNvPr id="25" name="Aitds15"/>
          <p:cNvSpPr/>
          <p:nvPr/>
        </p:nvSpPr>
        <p:spPr>
          <a:xfrm>
            <a:off x="2141952" y="3436979"/>
            <a:ext cx="9299522" cy="626858"/>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26" name="Aitds16"/>
          <p:cNvGrpSpPr/>
          <p:nvPr/>
        </p:nvGrpSpPr>
        <p:grpSpPr>
          <a:xfrm>
            <a:off x="1800733" y="3415903"/>
            <a:ext cx="657499" cy="657499"/>
            <a:chOff x="1417067" y="4277724"/>
            <a:chExt cx="657499" cy="657499"/>
          </a:xfrm>
        </p:grpSpPr>
        <p:grpSp>
          <p:nvGrpSpPr>
            <p:cNvPr id="27" name="组合 2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9" name="Aitds16-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30" name="Aitds16-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28" name="Aitds16-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tds8"/>
          <p:cNvSpPr>
            <a:spLocks noChangeArrowheads="1"/>
          </p:cNvSpPr>
          <p:nvPr/>
        </p:nvSpPr>
        <p:spPr bwMode="auto">
          <a:xfrm>
            <a:off x="2595566" y="4981591"/>
            <a:ext cx="8689830"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审议通过全国政协十三届四次会议政治决议等决议和报告。</a:t>
            </a:r>
          </a:p>
        </p:txBody>
      </p:sp>
      <p:sp>
        <p:nvSpPr>
          <p:cNvPr id="32" name="Aitds9"/>
          <p:cNvSpPr/>
          <p:nvPr/>
        </p:nvSpPr>
        <p:spPr>
          <a:xfrm>
            <a:off x="2141952" y="4817368"/>
            <a:ext cx="931015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33" name="Aitds10"/>
          <p:cNvGrpSpPr/>
          <p:nvPr/>
        </p:nvGrpSpPr>
        <p:grpSpPr>
          <a:xfrm>
            <a:off x="1800733" y="4780578"/>
            <a:ext cx="657499" cy="657499"/>
            <a:chOff x="1417067" y="4277724"/>
            <a:chExt cx="657499" cy="657499"/>
          </a:xfrm>
        </p:grpSpPr>
        <p:grpSp>
          <p:nvGrpSpPr>
            <p:cNvPr id="34" name="组合 3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3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3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9" name="组合 88"/>
          <p:cNvGrpSpPr/>
          <p:nvPr/>
        </p:nvGrpSpPr>
        <p:grpSpPr>
          <a:xfrm>
            <a:off x="-1" y="1814672"/>
            <a:ext cx="1318437" cy="3837888"/>
            <a:chOff x="-1" y="1899735"/>
            <a:chExt cx="1318437" cy="3837888"/>
          </a:xfrm>
        </p:grpSpPr>
        <p:sp>
          <p:nvSpPr>
            <p:cNvPr id="2" name="梯形 1"/>
            <p:cNvSpPr/>
            <p:nvPr/>
          </p:nvSpPr>
          <p:spPr>
            <a:xfrm rot="5400000">
              <a:off x="-1259726" y="3159460"/>
              <a:ext cx="3837888" cy="1318437"/>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407580" y="2168217"/>
              <a:ext cx="503276" cy="3231654"/>
            </a:xfrm>
            <a:prstGeom prst="rect">
              <a:avLst/>
            </a:prstGeom>
          </p:spPr>
          <p:txBody>
            <a:bodyPr wrap="square">
              <a:spAutoFit/>
            </a:bodyPr>
            <a:lstStyle/>
            <a:p>
              <a:r>
                <a:rPr lang="zh-CN" altLang="en-US" sz="3400" dirty="0">
                  <a:solidFill>
                    <a:schemeClr val="bg1"/>
                  </a:solidFill>
                  <a:latin typeface="字魂35号-经典雅黑" panose="00000500000000000000" pitchFamily="2" charset="-122"/>
                  <a:ea typeface="字魂35号-经典雅黑" panose="00000500000000000000" pitchFamily="2" charset="-122"/>
                </a:rPr>
                <a:t>政协会</a:t>
              </a:r>
              <a:endParaRPr lang="en-US" altLang="zh-CN" sz="3400" dirty="0">
                <a:solidFill>
                  <a:schemeClr val="bg1"/>
                </a:solidFill>
                <a:latin typeface="字魂35号-经典雅黑" panose="00000500000000000000" pitchFamily="2" charset="-122"/>
                <a:ea typeface="字魂35号-经典雅黑" panose="00000500000000000000" pitchFamily="2" charset="-122"/>
              </a:endParaRPr>
            </a:p>
            <a:p>
              <a:r>
                <a:rPr lang="zh-CN" altLang="en-US" sz="3400" dirty="0">
                  <a:solidFill>
                    <a:schemeClr val="bg1"/>
                  </a:solidFill>
                  <a:latin typeface="字魂35号-经典雅黑" panose="00000500000000000000" pitchFamily="2" charset="-122"/>
                  <a:ea typeface="字魂35号-经典雅黑" panose="00000500000000000000" pitchFamily="2" charset="-122"/>
                </a:rPr>
                <a:t>议</a:t>
              </a:r>
              <a:endParaRPr lang="en-US" altLang="zh-CN" sz="3400" dirty="0">
                <a:solidFill>
                  <a:schemeClr val="bg1"/>
                </a:solidFill>
                <a:latin typeface="字魂35号-经典雅黑" panose="00000500000000000000" pitchFamily="2" charset="-122"/>
                <a:ea typeface="字魂35号-经典雅黑" panose="00000500000000000000" pitchFamily="2" charset="-122"/>
              </a:endParaRPr>
            </a:p>
            <a:p>
              <a:r>
                <a:rPr lang="zh-CN" altLang="en-US" sz="3400" dirty="0">
                  <a:solidFill>
                    <a:schemeClr val="bg1"/>
                  </a:solidFill>
                  <a:latin typeface="字魂35号-经典雅黑" panose="00000500000000000000" pitchFamily="2" charset="-122"/>
                  <a:ea typeface="字魂35号-经典雅黑" panose="00000500000000000000" pitchFamily="2" charset="-122"/>
                </a:rPr>
                <a:t>议程</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4" grpId="0"/>
      <p:bldP spid="25" grpId="0" animBg="1"/>
      <p:bldP spid="31"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cxnSp>
        <p:nvCxnSpPr>
          <p:cNvPr id="9" name="直接连接符 8"/>
          <p:cNvCxnSpPr/>
          <p:nvPr/>
        </p:nvCxnSpPr>
        <p:spPr>
          <a:xfrm>
            <a:off x="1231309" y="2422919"/>
            <a:ext cx="51428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31308" y="2700714"/>
            <a:ext cx="51428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268079" y="2404708"/>
            <a:ext cx="2899189" cy="307776"/>
          </a:xfrm>
          <a:prstGeom prst="rect">
            <a:avLst/>
          </a:prstGeom>
        </p:spPr>
        <p:txBody>
          <a:bodyPr wrap="square">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2021</a:t>
            </a:r>
            <a:r>
              <a:rPr lang="zh-CN" altLang="en-US" sz="1400" b="1" dirty="0">
                <a:solidFill>
                  <a:srgbClr val="C00000"/>
                </a:solidFill>
                <a:latin typeface="微软雅黑" panose="020B0503020204020204" pitchFamily="34" charset="-122"/>
                <a:ea typeface="微软雅黑" panose="020B0503020204020204" pitchFamily="34" charset="-122"/>
              </a:rPr>
              <a:t>全国两会</a:t>
            </a:r>
          </a:p>
        </p:txBody>
      </p:sp>
      <p:grpSp>
        <p:nvGrpSpPr>
          <p:cNvPr id="12" name="Group 4"/>
          <p:cNvGrpSpPr>
            <a:grpSpLocks noChangeAspect="1"/>
          </p:cNvGrpSpPr>
          <p:nvPr/>
        </p:nvGrpSpPr>
        <p:grpSpPr bwMode="auto">
          <a:xfrm>
            <a:off x="1233840" y="1615386"/>
            <a:ext cx="5140325" cy="698500"/>
            <a:chOff x="1003" y="1955"/>
            <a:chExt cx="3238" cy="440"/>
          </a:xfrm>
        </p:grpSpPr>
        <p:sp>
          <p:nvSpPr>
            <p:cNvPr id="13" name="Freeform 5"/>
            <p:cNvSpPr>
              <a:spLocks noEditPoints="1"/>
            </p:cNvSpPr>
            <p:nvPr/>
          </p:nvSpPr>
          <p:spPr bwMode="auto">
            <a:xfrm>
              <a:off x="2622" y="1955"/>
              <a:ext cx="1619" cy="440"/>
            </a:xfrm>
            <a:custGeom>
              <a:avLst/>
              <a:gdLst>
                <a:gd name="T0" fmla="*/ 527 w 1619"/>
                <a:gd name="T1" fmla="*/ 430 h 440"/>
                <a:gd name="T2" fmla="*/ 434 w 1619"/>
                <a:gd name="T3" fmla="*/ 408 h 440"/>
                <a:gd name="T4" fmla="*/ 1570 w 1619"/>
                <a:gd name="T5" fmla="*/ 388 h 440"/>
                <a:gd name="T6" fmla="*/ 536 w 1619"/>
                <a:gd name="T7" fmla="*/ 366 h 440"/>
                <a:gd name="T8" fmla="*/ 1555 w 1619"/>
                <a:gd name="T9" fmla="*/ 140 h 440"/>
                <a:gd name="T10" fmla="*/ 536 w 1619"/>
                <a:gd name="T11" fmla="*/ 116 h 440"/>
                <a:gd name="T12" fmla="*/ 77 w 1619"/>
                <a:gd name="T13" fmla="*/ 355 h 440"/>
                <a:gd name="T14" fmla="*/ 54 w 1619"/>
                <a:gd name="T15" fmla="*/ 150 h 440"/>
                <a:gd name="T16" fmla="*/ 148 w 1619"/>
                <a:gd name="T17" fmla="*/ 355 h 440"/>
                <a:gd name="T18" fmla="*/ 123 w 1619"/>
                <a:gd name="T19" fmla="*/ 150 h 440"/>
                <a:gd name="T20" fmla="*/ 218 w 1619"/>
                <a:gd name="T21" fmla="*/ 355 h 440"/>
                <a:gd name="T22" fmla="*/ 193 w 1619"/>
                <a:gd name="T23" fmla="*/ 150 h 440"/>
                <a:gd name="T24" fmla="*/ 283 w 1619"/>
                <a:gd name="T25" fmla="*/ 355 h 440"/>
                <a:gd name="T26" fmla="*/ 256 w 1619"/>
                <a:gd name="T27" fmla="*/ 150 h 440"/>
                <a:gd name="T28" fmla="*/ 358 w 1619"/>
                <a:gd name="T29" fmla="*/ 355 h 440"/>
                <a:gd name="T30" fmla="*/ 334 w 1619"/>
                <a:gd name="T31" fmla="*/ 150 h 440"/>
                <a:gd name="T32" fmla="*/ 414 w 1619"/>
                <a:gd name="T33" fmla="*/ 355 h 440"/>
                <a:gd name="T34" fmla="*/ 391 w 1619"/>
                <a:gd name="T35" fmla="*/ 150 h 440"/>
                <a:gd name="T36" fmla="*/ 525 w 1619"/>
                <a:gd name="T37" fmla="*/ 355 h 440"/>
                <a:gd name="T38" fmla="*/ 431 w 1619"/>
                <a:gd name="T39" fmla="*/ 150 h 440"/>
                <a:gd name="T40" fmla="*/ 561 w 1619"/>
                <a:gd name="T41" fmla="*/ 355 h 440"/>
                <a:gd name="T42" fmla="*/ 538 w 1619"/>
                <a:gd name="T43" fmla="*/ 150 h 440"/>
                <a:gd name="T44" fmla="*/ 626 w 1619"/>
                <a:gd name="T45" fmla="*/ 355 h 440"/>
                <a:gd name="T46" fmla="*/ 598 w 1619"/>
                <a:gd name="T47" fmla="*/ 150 h 440"/>
                <a:gd name="T48" fmla="*/ 698 w 1619"/>
                <a:gd name="T49" fmla="*/ 355 h 440"/>
                <a:gd name="T50" fmla="*/ 671 w 1619"/>
                <a:gd name="T51" fmla="*/ 150 h 440"/>
                <a:gd name="T52" fmla="*/ 762 w 1619"/>
                <a:gd name="T53" fmla="*/ 355 h 440"/>
                <a:gd name="T54" fmla="*/ 738 w 1619"/>
                <a:gd name="T55" fmla="*/ 150 h 440"/>
                <a:gd name="T56" fmla="*/ 824 w 1619"/>
                <a:gd name="T57" fmla="*/ 355 h 440"/>
                <a:gd name="T58" fmla="*/ 799 w 1619"/>
                <a:gd name="T59" fmla="*/ 150 h 440"/>
                <a:gd name="T60" fmla="*/ 894 w 1619"/>
                <a:gd name="T61" fmla="*/ 355 h 440"/>
                <a:gd name="T62" fmla="*/ 862 w 1619"/>
                <a:gd name="T63" fmla="*/ 150 h 440"/>
                <a:gd name="T64" fmla="*/ 965 w 1619"/>
                <a:gd name="T65" fmla="*/ 355 h 440"/>
                <a:gd name="T66" fmla="*/ 937 w 1619"/>
                <a:gd name="T67" fmla="*/ 150 h 440"/>
                <a:gd name="T68" fmla="*/ 1029 w 1619"/>
                <a:gd name="T69" fmla="*/ 355 h 440"/>
                <a:gd name="T70" fmla="*/ 1001 w 1619"/>
                <a:gd name="T71" fmla="*/ 150 h 440"/>
                <a:gd name="T72" fmla="*/ 1096 w 1619"/>
                <a:gd name="T73" fmla="*/ 355 h 440"/>
                <a:gd name="T74" fmla="*/ 1071 w 1619"/>
                <a:gd name="T75" fmla="*/ 150 h 440"/>
                <a:gd name="T76" fmla="*/ 1159 w 1619"/>
                <a:gd name="T77" fmla="*/ 355 h 440"/>
                <a:gd name="T78" fmla="*/ 1136 w 1619"/>
                <a:gd name="T79" fmla="*/ 150 h 440"/>
                <a:gd name="T80" fmla="*/ 1224 w 1619"/>
                <a:gd name="T81" fmla="*/ 355 h 440"/>
                <a:gd name="T82" fmla="*/ 1203 w 1619"/>
                <a:gd name="T83" fmla="*/ 150 h 440"/>
                <a:gd name="T84" fmla="*/ 1509 w 1619"/>
                <a:gd name="T85" fmla="*/ 355 h 440"/>
                <a:gd name="T86" fmla="*/ 1471 w 1619"/>
                <a:gd name="T87" fmla="*/ 150 h 440"/>
                <a:gd name="T88" fmla="*/ 483 w 1619"/>
                <a:gd name="T89" fmla="*/ 17 h 440"/>
                <a:gd name="T90" fmla="*/ 0 w 1619"/>
                <a:gd name="T91" fmla="*/ 0 h 440"/>
                <a:gd name="T92" fmla="*/ 580 w 1619"/>
                <a:gd name="T93" fmla="*/ 58 h 440"/>
                <a:gd name="T94" fmla="*/ 1215 w 1619"/>
                <a:gd name="T95" fmla="*/ 85 h 440"/>
                <a:gd name="T96" fmla="*/ 1479 w 1619"/>
                <a:gd name="T97" fmla="*/ 58 h 440"/>
                <a:gd name="T98" fmla="*/ 1519 w 1619"/>
                <a:gd name="T99" fmla="*/ 103 h 440"/>
                <a:gd name="T100" fmla="*/ 1543 w 1619"/>
                <a:gd name="T101" fmla="*/ 150 h 440"/>
                <a:gd name="T102" fmla="*/ 1581 w 1619"/>
                <a:gd name="T103" fmla="*/ 396 h 440"/>
                <a:gd name="T104" fmla="*/ 0 w 1619"/>
                <a:gd name="T105" fmla="*/ 440 h 440"/>
                <a:gd name="T106" fmla="*/ 423 w 1619"/>
                <a:gd name="T107" fmla="*/ 367 h 440"/>
                <a:gd name="T108" fmla="*/ 49 w 1619"/>
                <a:gd name="T109" fmla="*/ 138 h 440"/>
                <a:gd name="T110" fmla="*/ 49 w 1619"/>
                <a:gd name="T111" fmla="*/ 118 h 440"/>
                <a:gd name="T112" fmla="*/ 0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434" y="408"/>
                  </a:moveTo>
                  <a:lnTo>
                    <a:pt x="434" y="430"/>
                  </a:lnTo>
                  <a:lnTo>
                    <a:pt x="527" y="430"/>
                  </a:lnTo>
                  <a:lnTo>
                    <a:pt x="527" y="408"/>
                  </a:lnTo>
                  <a:lnTo>
                    <a:pt x="434" y="408"/>
                  </a:lnTo>
                  <a:lnTo>
                    <a:pt x="434" y="408"/>
                  </a:lnTo>
                  <a:close/>
                  <a:moveTo>
                    <a:pt x="536" y="366"/>
                  </a:moveTo>
                  <a:lnTo>
                    <a:pt x="536" y="388"/>
                  </a:lnTo>
                  <a:lnTo>
                    <a:pt x="1570" y="388"/>
                  </a:lnTo>
                  <a:lnTo>
                    <a:pt x="1570" y="366"/>
                  </a:lnTo>
                  <a:lnTo>
                    <a:pt x="536" y="366"/>
                  </a:lnTo>
                  <a:lnTo>
                    <a:pt x="536" y="366"/>
                  </a:lnTo>
                  <a:close/>
                  <a:moveTo>
                    <a:pt x="536" y="116"/>
                  </a:moveTo>
                  <a:lnTo>
                    <a:pt x="536" y="140"/>
                  </a:lnTo>
                  <a:lnTo>
                    <a:pt x="1555" y="140"/>
                  </a:lnTo>
                  <a:lnTo>
                    <a:pt x="1555" y="116"/>
                  </a:lnTo>
                  <a:lnTo>
                    <a:pt x="536" y="116"/>
                  </a:lnTo>
                  <a:lnTo>
                    <a:pt x="536" y="116"/>
                  </a:lnTo>
                  <a:close/>
                  <a:moveTo>
                    <a:pt x="54" y="150"/>
                  </a:moveTo>
                  <a:lnTo>
                    <a:pt x="54" y="355"/>
                  </a:lnTo>
                  <a:lnTo>
                    <a:pt x="77" y="355"/>
                  </a:lnTo>
                  <a:lnTo>
                    <a:pt x="77" y="150"/>
                  </a:lnTo>
                  <a:lnTo>
                    <a:pt x="54" y="150"/>
                  </a:lnTo>
                  <a:lnTo>
                    <a:pt x="54" y="150"/>
                  </a:lnTo>
                  <a:close/>
                  <a:moveTo>
                    <a:pt x="123" y="150"/>
                  </a:moveTo>
                  <a:lnTo>
                    <a:pt x="123" y="355"/>
                  </a:lnTo>
                  <a:lnTo>
                    <a:pt x="148" y="355"/>
                  </a:lnTo>
                  <a:lnTo>
                    <a:pt x="148" y="150"/>
                  </a:lnTo>
                  <a:lnTo>
                    <a:pt x="123" y="150"/>
                  </a:lnTo>
                  <a:lnTo>
                    <a:pt x="123" y="150"/>
                  </a:lnTo>
                  <a:close/>
                  <a:moveTo>
                    <a:pt x="193" y="150"/>
                  </a:moveTo>
                  <a:lnTo>
                    <a:pt x="193" y="355"/>
                  </a:lnTo>
                  <a:lnTo>
                    <a:pt x="218" y="355"/>
                  </a:lnTo>
                  <a:lnTo>
                    <a:pt x="218" y="150"/>
                  </a:lnTo>
                  <a:lnTo>
                    <a:pt x="193" y="150"/>
                  </a:lnTo>
                  <a:lnTo>
                    <a:pt x="193" y="150"/>
                  </a:lnTo>
                  <a:close/>
                  <a:moveTo>
                    <a:pt x="256" y="150"/>
                  </a:moveTo>
                  <a:lnTo>
                    <a:pt x="256" y="355"/>
                  </a:lnTo>
                  <a:lnTo>
                    <a:pt x="283" y="355"/>
                  </a:lnTo>
                  <a:lnTo>
                    <a:pt x="283" y="150"/>
                  </a:lnTo>
                  <a:lnTo>
                    <a:pt x="256" y="150"/>
                  </a:lnTo>
                  <a:lnTo>
                    <a:pt x="256" y="150"/>
                  </a:lnTo>
                  <a:close/>
                  <a:moveTo>
                    <a:pt x="334" y="150"/>
                  </a:moveTo>
                  <a:lnTo>
                    <a:pt x="334" y="355"/>
                  </a:lnTo>
                  <a:lnTo>
                    <a:pt x="358" y="355"/>
                  </a:lnTo>
                  <a:lnTo>
                    <a:pt x="358" y="150"/>
                  </a:lnTo>
                  <a:lnTo>
                    <a:pt x="334" y="150"/>
                  </a:lnTo>
                  <a:lnTo>
                    <a:pt x="334" y="150"/>
                  </a:lnTo>
                  <a:close/>
                  <a:moveTo>
                    <a:pt x="391" y="150"/>
                  </a:moveTo>
                  <a:lnTo>
                    <a:pt x="391" y="355"/>
                  </a:lnTo>
                  <a:lnTo>
                    <a:pt x="414" y="355"/>
                  </a:lnTo>
                  <a:lnTo>
                    <a:pt x="414" y="150"/>
                  </a:lnTo>
                  <a:lnTo>
                    <a:pt x="391" y="150"/>
                  </a:lnTo>
                  <a:lnTo>
                    <a:pt x="391" y="150"/>
                  </a:lnTo>
                  <a:close/>
                  <a:moveTo>
                    <a:pt x="431" y="150"/>
                  </a:moveTo>
                  <a:lnTo>
                    <a:pt x="431" y="355"/>
                  </a:lnTo>
                  <a:lnTo>
                    <a:pt x="525" y="355"/>
                  </a:lnTo>
                  <a:lnTo>
                    <a:pt x="525" y="150"/>
                  </a:lnTo>
                  <a:lnTo>
                    <a:pt x="431" y="150"/>
                  </a:lnTo>
                  <a:lnTo>
                    <a:pt x="431" y="150"/>
                  </a:lnTo>
                  <a:close/>
                  <a:moveTo>
                    <a:pt x="538" y="150"/>
                  </a:moveTo>
                  <a:lnTo>
                    <a:pt x="538" y="355"/>
                  </a:lnTo>
                  <a:lnTo>
                    <a:pt x="561" y="355"/>
                  </a:lnTo>
                  <a:lnTo>
                    <a:pt x="561" y="150"/>
                  </a:lnTo>
                  <a:lnTo>
                    <a:pt x="538" y="150"/>
                  </a:lnTo>
                  <a:lnTo>
                    <a:pt x="538" y="150"/>
                  </a:lnTo>
                  <a:close/>
                  <a:moveTo>
                    <a:pt x="598" y="150"/>
                  </a:moveTo>
                  <a:lnTo>
                    <a:pt x="598" y="355"/>
                  </a:lnTo>
                  <a:lnTo>
                    <a:pt x="626" y="355"/>
                  </a:lnTo>
                  <a:lnTo>
                    <a:pt x="626" y="150"/>
                  </a:lnTo>
                  <a:lnTo>
                    <a:pt x="598" y="150"/>
                  </a:lnTo>
                  <a:lnTo>
                    <a:pt x="598" y="150"/>
                  </a:lnTo>
                  <a:close/>
                  <a:moveTo>
                    <a:pt x="671" y="150"/>
                  </a:moveTo>
                  <a:lnTo>
                    <a:pt x="671" y="355"/>
                  </a:lnTo>
                  <a:lnTo>
                    <a:pt x="698" y="355"/>
                  </a:lnTo>
                  <a:lnTo>
                    <a:pt x="698" y="150"/>
                  </a:lnTo>
                  <a:lnTo>
                    <a:pt x="671" y="150"/>
                  </a:lnTo>
                  <a:lnTo>
                    <a:pt x="671" y="150"/>
                  </a:lnTo>
                  <a:close/>
                  <a:moveTo>
                    <a:pt x="738" y="150"/>
                  </a:moveTo>
                  <a:lnTo>
                    <a:pt x="738" y="355"/>
                  </a:lnTo>
                  <a:lnTo>
                    <a:pt x="762" y="355"/>
                  </a:lnTo>
                  <a:lnTo>
                    <a:pt x="762" y="150"/>
                  </a:lnTo>
                  <a:lnTo>
                    <a:pt x="738" y="150"/>
                  </a:lnTo>
                  <a:lnTo>
                    <a:pt x="738" y="150"/>
                  </a:lnTo>
                  <a:close/>
                  <a:moveTo>
                    <a:pt x="799" y="150"/>
                  </a:moveTo>
                  <a:lnTo>
                    <a:pt x="799" y="355"/>
                  </a:lnTo>
                  <a:lnTo>
                    <a:pt x="824" y="355"/>
                  </a:lnTo>
                  <a:lnTo>
                    <a:pt x="824" y="150"/>
                  </a:lnTo>
                  <a:lnTo>
                    <a:pt x="799" y="150"/>
                  </a:lnTo>
                  <a:lnTo>
                    <a:pt x="799" y="150"/>
                  </a:lnTo>
                  <a:close/>
                  <a:moveTo>
                    <a:pt x="862" y="150"/>
                  </a:moveTo>
                  <a:lnTo>
                    <a:pt x="862" y="355"/>
                  </a:lnTo>
                  <a:lnTo>
                    <a:pt x="894" y="355"/>
                  </a:lnTo>
                  <a:lnTo>
                    <a:pt x="894" y="150"/>
                  </a:lnTo>
                  <a:lnTo>
                    <a:pt x="862" y="150"/>
                  </a:lnTo>
                  <a:lnTo>
                    <a:pt x="862" y="150"/>
                  </a:lnTo>
                  <a:close/>
                  <a:moveTo>
                    <a:pt x="937" y="150"/>
                  </a:moveTo>
                  <a:lnTo>
                    <a:pt x="937" y="355"/>
                  </a:lnTo>
                  <a:lnTo>
                    <a:pt x="965" y="355"/>
                  </a:lnTo>
                  <a:lnTo>
                    <a:pt x="965" y="150"/>
                  </a:lnTo>
                  <a:lnTo>
                    <a:pt x="937" y="150"/>
                  </a:lnTo>
                  <a:lnTo>
                    <a:pt x="937" y="150"/>
                  </a:lnTo>
                  <a:close/>
                  <a:moveTo>
                    <a:pt x="1001" y="150"/>
                  </a:moveTo>
                  <a:lnTo>
                    <a:pt x="1001" y="355"/>
                  </a:lnTo>
                  <a:lnTo>
                    <a:pt x="1029" y="355"/>
                  </a:lnTo>
                  <a:lnTo>
                    <a:pt x="1029" y="150"/>
                  </a:lnTo>
                  <a:lnTo>
                    <a:pt x="1001" y="150"/>
                  </a:lnTo>
                  <a:lnTo>
                    <a:pt x="1001" y="150"/>
                  </a:lnTo>
                  <a:close/>
                  <a:moveTo>
                    <a:pt x="1071" y="150"/>
                  </a:moveTo>
                  <a:lnTo>
                    <a:pt x="1071" y="355"/>
                  </a:lnTo>
                  <a:lnTo>
                    <a:pt x="1096" y="355"/>
                  </a:lnTo>
                  <a:lnTo>
                    <a:pt x="1096" y="150"/>
                  </a:lnTo>
                  <a:lnTo>
                    <a:pt x="1071" y="150"/>
                  </a:lnTo>
                  <a:lnTo>
                    <a:pt x="1071" y="150"/>
                  </a:lnTo>
                  <a:close/>
                  <a:moveTo>
                    <a:pt x="1136" y="150"/>
                  </a:moveTo>
                  <a:lnTo>
                    <a:pt x="1136" y="355"/>
                  </a:lnTo>
                  <a:lnTo>
                    <a:pt x="1159" y="355"/>
                  </a:lnTo>
                  <a:lnTo>
                    <a:pt x="1159" y="150"/>
                  </a:lnTo>
                  <a:lnTo>
                    <a:pt x="1136" y="150"/>
                  </a:lnTo>
                  <a:lnTo>
                    <a:pt x="1136" y="150"/>
                  </a:lnTo>
                  <a:close/>
                  <a:moveTo>
                    <a:pt x="1203" y="150"/>
                  </a:moveTo>
                  <a:lnTo>
                    <a:pt x="1203" y="355"/>
                  </a:lnTo>
                  <a:lnTo>
                    <a:pt x="1224" y="355"/>
                  </a:lnTo>
                  <a:lnTo>
                    <a:pt x="1224" y="150"/>
                  </a:lnTo>
                  <a:lnTo>
                    <a:pt x="1203" y="150"/>
                  </a:lnTo>
                  <a:lnTo>
                    <a:pt x="1203" y="150"/>
                  </a:lnTo>
                  <a:close/>
                  <a:moveTo>
                    <a:pt x="1471" y="150"/>
                  </a:moveTo>
                  <a:lnTo>
                    <a:pt x="1471" y="355"/>
                  </a:lnTo>
                  <a:lnTo>
                    <a:pt x="1509" y="355"/>
                  </a:lnTo>
                  <a:lnTo>
                    <a:pt x="1509" y="150"/>
                  </a:lnTo>
                  <a:lnTo>
                    <a:pt x="1471" y="150"/>
                  </a:lnTo>
                  <a:lnTo>
                    <a:pt x="1471" y="150"/>
                  </a:lnTo>
                  <a:close/>
                  <a:moveTo>
                    <a:pt x="9" y="51"/>
                  </a:moveTo>
                  <a:lnTo>
                    <a:pt x="483" y="51"/>
                  </a:lnTo>
                  <a:lnTo>
                    <a:pt x="483" y="17"/>
                  </a:lnTo>
                  <a:lnTo>
                    <a:pt x="9" y="17"/>
                  </a:lnTo>
                  <a:lnTo>
                    <a:pt x="0" y="17"/>
                  </a:lnTo>
                  <a:lnTo>
                    <a:pt x="0" y="0"/>
                  </a:lnTo>
                  <a:lnTo>
                    <a:pt x="500" y="0"/>
                  </a:lnTo>
                  <a:lnTo>
                    <a:pt x="500" y="58"/>
                  </a:lnTo>
                  <a:lnTo>
                    <a:pt x="580" y="58"/>
                  </a:lnTo>
                  <a:lnTo>
                    <a:pt x="580" y="101"/>
                  </a:lnTo>
                  <a:lnTo>
                    <a:pt x="1215" y="101"/>
                  </a:lnTo>
                  <a:lnTo>
                    <a:pt x="1215" y="85"/>
                  </a:lnTo>
                  <a:lnTo>
                    <a:pt x="1253" y="85"/>
                  </a:lnTo>
                  <a:lnTo>
                    <a:pt x="1253" y="58"/>
                  </a:lnTo>
                  <a:lnTo>
                    <a:pt x="1479" y="58"/>
                  </a:lnTo>
                  <a:lnTo>
                    <a:pt x="1479" y="84"/>
                  </a:lnTo>
                  <a:lnTo>
                    <a:pt x="1519" y="84"/>
                  </a:lnTo>
                  <a:lnTo>
                    <a:pt x="1519" y="103"/>
                  </a:lnTo>
                  <a:lnTo>
                    <a:pt x="1581" y="103"/>
                  </a:lnTo>
                  <a:lnTo>
                    <a:pt x="1581" y="150"/>
                  </a:lnTo>
                  <a:lnTo>
                    <a:pt x="1543" y="150"/>
                  </a:lnTo>
                  <a:lnTo>
                    <a:pt x="1543" y="355"/>
                  </a:lnTo>
                  <a:lnTo>
                    <a:pt x="1581" y="355"/>
                  </a:lnTo>
                  <a:lnTo>
                    <a:pt x="1581" y="396"/>
                  </a:lnTo>
                  <a:lnTo>
                    <a:pt x="1619" y="396"/>
                  </a:lnTo>
                  <a:lnTo>
                    <a:pt x="1619" y="440"/>
                  </a:lnTo>
                  <a:lnTo>
                    <a:pt x="0" y="440"/>
                  </a:lnTo>
                  <a:lnTo>
                    <a:pt x="0" y="388"/>
                  </a:lnTo>
                  <a:lnTo>
                    <a:pt x="423" y="388"/>
                  </a:lnTo>
                  <a:lnTo>
                    <a:pt x="423" y="367"/>
                  </a:lnTo>
                  <a:lnTo>
                    <a:pt x="0" y="367"/>
                  </a:lnTo>
                  <a:lnTo>
                    <a:pt x="0" y="138"/>
                  </a:lnTo>
                  <a:lnTo>
                    <a:pt x="49" y="138"/>
                  </a:lnTo>
                  <a:lnTo>
                    <a:pt x="423" y="138"/>
                  </a:lnTo>
                  <a:lnTo>
                    <a:pt x="423" y="118"/>
                  </a:lnTo>
                  <a:lnTo>
                    <a:pt x="49" y="118"/>
                  </a:lnTo>
                  <a:lnTo>
                    <a:pt x="28" y="118"/>
                  </a:lnTo>
                  <a:lnTo>
                    <a:pt x="0" y="118"/>
                  </a:lnTo>
                  <a:lnTo>
                    <a:pt x="0" y="51"/>
                  </a:lnTo>
                  <a:lnTo>
                    <a:pt x="9" y="51"/>
                  </a:lnTo>
                  <a:lnTo>
                    <a:pt x="9"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4" name="Freeform 6"/>
            <p:cNvSpPr>
              <a:spLocks noEditPoints="1"/>
            </p:cNvSpPr>
            <p:nvPr/>
          </p:nvSpPr>
          <p:spPr bwMode="auto">
            <a:xfrm>
              <a:off x="1003" y="1955"/>
              <a:ext cx="1619" cy="440"/>
            </a:xfrm>
            <a:custGeom>
              <a:avLst/>
              <a:gdLst>
                <a:gd name="T0" fmla="*/ 1093 w 1619"/>
                <a:gd name="T1" fmla="*/ 430 h 440"/>
                <a:gd name="T2" fmla="*/ 1186 w 1619"/>
                <a:gd name="T3" fmla="*/ 408 h 440"/>
                <a:gd name="T4" fmla="*/ 49 w 1619"/>
                <a:gd name="T5" fmla="*/ 388 h 440"/>
                <a:gd name="T6" fmla="*/ 1083 w 1619"/>
                <a:gd name="T7" fmla="*/ 366 h 440"/>
                <a:gd name="T8" fmla="*/ 64 w 1619"/>
                <a:gd name="T9" fmla="*/ 140 h 440"/>
                <a:gd name="T10" fmla="*/ 1083 w 1619"/>
                <a:gd name="T11" fmla="*/ 116 h 440"/>
                <a:gd name="T12" fmla="*/ 1542 w 1619"/>
                <a:gd name="T13" fmla="*/ 355 h 440"/>
                <a:gd name="T14" fmla="*/ 1565 w 1619"/>
                <a:gd name="T15" fmla="*/ 150 h 440"/>
                <a:gd name="T16" fmla="*/ 1471 w 1619"/>
                <a:gd name="T17" fmla="*/ 355 h 440"/>
                <a:gd name="T18" fmla="*/ 1496 w 1619"/>
                <a:gd name="T19" fmla="*/ 150 h 440"/>
                <a:gd name="T20" fmla="*/ 1401 w 1619"/>
                <a:gd name="T21" fmla="*/ 355 h 440"/>
                <a:gd name="T22" fmla="*/ 1426 w 1619"/>
                <a:gd name="T23" fmla="*/ 150 h 440"/>
                <a:gd name="T24" fmla="*/ 1337 w 1619"/>
                <a:gd name="T25" fmla="*/ 355 h 440"/>
                <a:gd name="T26" fmla="*/ 1363 w 1619"/>
                <a:gd name="T27" fmla="*/ 150 h 440"/>
                <a:gd name="T28" fmla="*/ 1262 w 1619"/>
                <a:gd name="T29" fmla="*/ 355 h 440"/>
                <a:gd name="T30" fmla="*/ 1287 w 1619"/>
                <a:gd name="T31" fmla="*/ 150 h 440"/>
                <a:gd name="T32" fmla="*/ 1205 w 1619"/>
                <a:gd name="T33" fmla="*/ 355 h 440"/>
                <a:gd name="T34" fmla="*/ 1228 w 1619"/>
                <a:gd name="T35" fmla="*/ 150 h 440"/>
                <a:gd name="T36" fmla="*/ 1094 w 1619"/>
                <a:gd name="T37" fmla="*/ 355 h 440"/>
                <a:gd name="T38" fmla="*/ 1189 w 1619"/>
                <a:gd name="T39" fmla="*/ 150 h 440"/>
                <a:gd name="T40" fmla="*/ 1058 w 1619"/>
                <a:gd name="T41" fmla="*/ 355 h 440"/>
                <a:gd name="T42" fmla="*/ 1081 w 1619"/>
                <a:gd name="T43" fmla="*/ 150 h 440"/>
                <a:gd name="T44" fmla="*/ 993 w 1619"/>
                <a:gd name="T45" fmla="*/ 355 h 440"/>
                <a:gd name="T46" fmla="*/ 1022 w 1619"/>
                <a:gd name="T47" fmla="*/ 150 h 440"/>
                <a:gd name="T48" fmla="*/ 922 w 1619"/>
                <a:gd name="T49" fmla="*/ 355 h 440"/>
                <a:gd name="T50" fmla="*/ 948 w 1619"/>
                <a:gd name="T51" fmla="*/ 150 h 440"/>
                <a:gd name="T52" fmla="*/ 857 w 1619"/>
                <a:gd name="T53" fmla="*/ 355 h 440"/>
                <a:gd name="T54" fmla="*/ 881 w 1619"/>
                <a:gd name="T55" fmla="*/ 150 h 440"/>
                <a:gd name="T56" fmla="*/ 795 w 1619"/>
                <a:gd name="T57" fmla="*/ 355 h 440"/>
                <a:gd name="T58" fmla="*/ 820 w 1619"/>
                <a:gd name="T59" fmla="*/ 150 h 440"/>
                <a:gd name="T60" fmla="*/ 727 w 1619"/>
                <a:gd name="T61" fmla="*/ 355 h 440"/>
                <a:gd name="T62" fmla="*/ 757 w 1619"/>
                <a:gd name="T63" fmla="*/ 150 h 440"/>
                <a:gd name="T64" fmla="*/ 654 w 1619"/>
                <a:gd name="T65" fmla="*/ 355 h 440"/>
                <a:gd name="T66" fmla="*/ 682 w 1619"/>
                <a:gd name="T67" fmla="*/ 150 h 440"/>
                <a:gd name="T68" fmla="*/ 590 w 1619"/>
                <a:gd name="T69" fmla="*/ 355 h 440"/>
                <a:gd name="T70" fmla="*/ 618 w 1619"/>
                <a:gd name="T71" fmla="*/ 150 h 440"/>
                <a:gd name="T72" fmla="*/ 523 w 1619"/>
                <a:gd name="T73" fmla="*/ 355 h 440"/>
                <a:gd name="T74" fmla="*/ 548 w 1619"/>
                <a:gd name="T75" fmla="*/ 150 h 440"/>
                <a:gd name="T76" fmla="*/ 461 w 1619"/>
                <a:gd name="T77" fmla="*/ 355 h 440"/>
                <a:gd name="T78" fmla="*/ 484 w 1619"/>
                <a:gd name="T79" fmla="*/ 150 h 440"/>
                <a:gd name="T80" fmla="*/ 396 w 1619"/>
                <a:gd name="T81" fmla="*/ 355 h 440"/>
                <a:gd name="T82" fmla="*/ 418 w 1619"/>
                <a:gd name="T83" fmla="*/ 150 h 440"/>
                <a:gd name="T84" fmla="*/ 110 w 1619"/>
                <a:gd name="T85" fmla="*/ 355 h 440"/>
                <a:gd name="T86" fmla="*/ 149 w 1619"/>
                <a:gd name="T87" fmla="*/ 150 h 440"/>
                <a:gd name="T88" fmla="*/ 1136 w 1619"/>
                <a:gd name="T89" fmla="*/ 17 h 440"/>
                <a:gd name="T90" fmla="*/ 1619 w 1619"/>
                <a:gd name="T91" fmla="*/ 0 h 440"/>
                <a:gd name="T92" fmla="*/ 1039 w 1619"/>
                <a:gd name="T93" fmla="*/ 58 h 440"/>
                <a:gd name="T94" fmla="*/ 404 w 1619"/>
                <a:gd name="T95" fmla="*/ 85 h 440"/>
                <a:gd name="T96" fmla="*/ 140 w 1619"/>
                <a:gd name="T97" fmla="*/ 58 h 440"/>
                <a:gd name="T98" fmla="*/ 100 w 1619"/>
                <a:gd name="T99" fmla="*/ 103 h 440"/>
                <a:gd name="T100" fmla="*/ 76 w 1619"/>
                <a:gd name="T101" fmla="*/ 150 h 440"/>
                <a:gd name="T102" fmla="*/ 39 w 1619"/>
                <a:gd name="T103" fmla="*/ 396 h 440"/>
                <a:gd name="T104" fmla="*/ 1619 w 1619"/>
                <a:gd name="T105" fmla="*/ 440 h 440"/>
                <a:gd name="T106" fmla="*/ 1196 w 1619"/>
                <a:gd name="T107" fmla="*/ 367 h 440"/>
                <a:gd name="T108" fmla="*/ 1570 w 1619"/>
                <a:gd name="T109" fmla="*/ 138 h 440"/>
                <a:gd name="T110" fmla="*/ 1570 w 1619"/>
                <a:gd name="T111" fmla="*/ 118 h 440"/>
                <a:gd name="T112" fmla="*/ 1619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1186" y="408"/>
                  </a:moveTo>
                  <a:lnTo>
                    <a:pt x="1186" y="430"/>
                  </a:lnTo>
                  <a:lnTo>
                    <a:pt x="1093" y="430"/>
                  </a:lnTo>
                  <a:lnTo>
                    <a:pt x="1093" y="408"/>
                  </a:lnTo>
                  <a:lnTo>
                    <a:pt x="1186" y="408"/>
                  </a:lnTo>
                  <a:lnTo>
                    <a:pt x="1186" y="408"/>
                  </a:lnTo>
                  <a:close/>
                  <a:moveTo>
                    <a:pt x="1083" y="366"/>
                  </a:moveTo>
                  <a:lnTo>
                    <a:pt x="1083" y="388"/>
                  </a:lnTo>
                  <a:lnTo>
                    <a:pt x="49" y="388"/>
                  </a:lnTo>
                  <a:lnTo>
                    <a:pt x="49" y="366"/>
                  </a:lnTo>
                  <a:lnTo>
                    <a:pt x="1083" y="366"/>
                  </a:lnTo>
                  <a:lnTo>
                    <a:pt x="1083" y="366"/>
                  </a:lnTo>
                  <a:close/>
                  <a:moveTo>
                    <a:pt x="1083" y="116"/>
                  </a:moveTo>
                  <a:lnTo>
                    <a:pt x="1083" y="140"/>
                  </a:lnTo>
                  <a:lnTo>
                    <a:pt x="64" y="140"/>
                  </a:lnTo>
                  <a:lnTo>
                    <a:pt x="64" y="116"/>
                  </a:lnTo>
                  <a:lnTo>
                    <a:pt x="1083" y="116"/>
                  </a:lnTo>
                  <a:lnTo>
                    <a:pt x="1083" y="116"/>
                  </a:lnTo>
                  <a:close/>
                  <a:moveTo>
                    <a:pt x="1565" y="150"/>
                  </a:moveTo>
                  <a:lnTo>
                    <a:pt x="1565" y="355"/>
                  </a:lnTo>
                  <a:lnTo>
                    <a:pt x="1542" y="355"/>
                  </a:lnTo>
                  <a:lnTo>
                    <a:pt x="1542" y="150"/>
                  </a:lnTo>
                  <a:lnTo>
                    <a:pt x="1565" y="150"/>
                  </a:lnTo>
                  <a:lnTo>
                    <a:pt x="1565" y="150"/>
                  </a:lnTo>
                  <a:close/>
                  <a:moveTo>
                    <a:pt x="1496" y="150"/>
                  </a:moveTo>
                  <a:lnTo>
                    <a:pt x="1496" y="355"/>
                  </a:lnTo>
                  <a:lnTo>
                    <a:pt x="1471" y="355"/>
                  </a:lnTo>
                  <a:lnTo>
                    <a:pt x="1471" y="150"/>
                  </a:lnTo>
                  <a:lnTo>
                    <a:pt x="1496" y="150"/>
                  </a:lnTo>
                  <a:lnTo>
                    <a:pt x="1496" y="150"/>
                  </a:lnTo>
                  <a:close/>
                  <a:moveTo>
                    <a:pt x="1426" y="150"/>
                  </a:moveTo>
                  <a:lnTo>
                    <a:pt x="1426" y="355"/>
                  </a:lnTo>
                  <a:lnTo>
                    <a:pt x="1401" y="355"/>
                  </a:lnTo>
                  <a:lnTo>
                    <a:pt x="1401" y="150"/>
                  </a:lnTo>
                  <a:lnTo>
                    <a:pt x="1426" y="150"/>
                  </a:lnTo>
                  <a:lnTo>
                    <a:pt x="1426" y="150"/>
                  </a:lnTo>
                  <a:close/>
                  <a:moveTo>
                    <a:pt x="1363" y="150"/>
                  </a:moveTo>
                  <a:lnTo>
                    <a:pt x="1363" y="355"/>
                  </a:lnTo>
                  <a:lnTo>
                    <a:pt x="1337" y="355"/>
                  </a:lnTo>
                  <a:lnTo>
                    <a:pt x="1337" y="150"/>
                  </a:lnTo>
                  <a:lnTo>
                    <a:pt x="1363" y="150"/>
                  </a:lnTo>
                  <a:lnTo>
                    <a:pt x="1363" y="150"/>
                  </a:lnTo>
                  <a:close/>
                  <a:moveTo>
                    <a:pt x="1287" y="150"/>
                  </a:moveTo>
                  <a:lnTo>
                    <a:pt x="1287" y="355"/>
                  </a:lnTo>
                  <a:lnTo>
                    <a:pt x="1262" y="355"/>
                  </a:lnTo>
                  <a:lnTo>
                    <a:pt x="1262" y="150"/>
                  </a:lnTo>
                  <a:lnTo>
                    <a:pt x="1287" y="150"/>
                  </a:lnTo>
                  <a:lnTo>
                    <a:pt x="1287" y="150"/>
                  </a:lnTo>
                  <a:close/>
                  <a:moveTo>
                    <a:pt x="1228" y="150"/>
                  </a:moveTo>
                  <a:lnTo>
                    <a:pt x="1228" y="355"/>
                  </a:lnTo>
                  <a:lnTo>
                    <a:pt x="1205" y="355"/>
                  </a:lnTo>
                  <a:lnTo>
                    <a:pt x="1205" y="150"/>
                  </a:lnTo>
                  <a:lnTo>
                    <a:pt x="1228" y="150"/>
                  </a:lnTo>
                  <a:lnTo>
                    <a:pt x="1228" y="150"/>
                  </a:lnTo>
                  <a:close/>
                  <a:moveTo>
                    <a:pt x="1189" y="150"/>
                  </a:moveTo>
                  <a:lnTo>
                    <a:pt x="1189" y="355"/>
                  </a:lnTo>
                  <a:lnTo>
                    <a:pt x="1094" y="355"/>
                  </a:lnTo>
                  <a:lnTo>
                    <a:pt x="1094" y="150"/>
                  </a:lnTo>
                  <a:lnTo>
                    <a:pt x="1189" y="150"/>
                  </a:lnTo>
                  <a:lnTo>
                    <a:pt x="1189" y="150"/>
                  </a:lnTo>
                  <a:close/>
                  <a:moveTo>
                    <a:pt x="1081" y="150"/>
                  </a:moveTo>
                  <a:lnTo>
                    <a:pt x="1081" y="355"/>
                  </a:lnTo>
                  <a:lnTo>
                    <a:pt x="1058" y="355"/>
                  </a:lnTo>
                  <a:lnTo>
                    <a:pt x="1058" y="150"/>
                  </a:lnTo>
                  <a:lnTo>
                    <a:pt x="1081" y="150"/>
                  </a:lnTo>
                  <a:lnTo>
                    <a:pt x="1081" y="150"/>
                  </a:lnTo>
                  <a:close/>
                  <a:moveTo>
                    <a:pt x="1022" y="150"/>
                  </a:moveTo>
                  <a:lnTo>
                    <a:pt x="1022" y="355"/>
                  </a:lnTo>
                  <a:lnTo>
                    <a:pt x="993" y="355"/>
                  </a:lnTo>
                  <a:lnTo>
                    <a:pt x="993" y="150"/>
                  </a:lnTo>
                  <a:lnTo>
                    <a:pt x="1022" y="150"/>
                  </a:lnTo>
                  <a:lnTo>
                    <a:pt x="1022" y="150"/>
                  </a:lnTo>
                  <a:close/>
                  <a:moveTo>
                    <a:pt x="948" y="150"/>
                  </a:moveTo>
                  <a:lnTo>
                    <a:pt x="948" y="355"/>
                  </a:lnTo>
                  <a:lnTo>
                    <a:pt x="922" y="355"/>
                  </a:lnTo>
                  <a:lnTo>
                    <a:pt x="922" y="150"/>
                  </a:lnTo>
                  <a:lnTo>
                    <a:pt x="948" y="150"/>
                  </a:lnTo>
                  <a:lnTo>
                    <a:pt x="948" y="150"/>
                  </a:lnTo>
                  <a:close/>
                  <a:moveTo>
                    <a:pt x="881" y="150"/>
                  </a:moveTo>
                  <a:lnTo>
                    <a:pt x="881" y="355"/>
                  </a:lnTo>
                  <a:lnTo>
                    <a:pt x="857" y="355"/>
                  </a:lnTo>
                  <a:lnTo>
                    <a:pt x="857" y="150"/>
                  </a:lnTo>
                  <a:lnTo>
                    <a:pt x="881" y="150"/>
                  </a:lnTo>
                  <a:lnTo>
                    <a:pt x="881" y="150"/>
                  </a:lnTo>
                  <a:close/>
                  <a:moveTo>
                    <a:pt x="820" y="150"/>
                  </a:moveTo>
                  <a:lnTo>
                    <a:pt x="820" y="355"/>
                  </a:lnTo>
                  <a:lnTo>
                    <a:pt x="795" y="355"/>
                  </a:lnTo>
                  <a:lnTo>
                    <a:pt x="795" y="150"/>
                  </a:lnTo>
                  <a:lnTo>
                    <a:pt x="820" y="150"/>
                  </a:lnTo>
                  <a:lnTo>
                    <a:pt x="820" y="150"/>
                  </a:lnTo>
                  <a:close/>
                  <a:moveTo>
                    <a:pt x="757" y="150"/>
                  </a:moveTo>
                  <a:lnTo>
                    <a:pt x="757" y="355"/>
                  </a:lnTo>
                  <a:lnTo>
                    <a:pt x="727" y="355"/>
                  </a:lnTo>
                  <a:lnTo>
                    <a:pt x="727" y="150"/>
                  </a:lnTo>
                  <a:lnTo>
                    <a:pt x="757" y="150"/>
                  </a:lnTo>
                  <a:lnTo>
                    <a:pt x="757" y="150"/>
                  </a:lnTo>
                  <a:close/>
                  <a:moveTo>
                    <a:pt x="682" y="150"/>
                  </a:moveTo>
                  <a:lnTo>
                    <a:pt x="682" y="355"/>
                  </a:lnTo>
                  <a:lnTo>
                    <a:pt x="654" y="355"/>
                  </a:lnTo>
                  <a:lnTo>
                    <a:pt x="654" y="150"/>
                  </a:lnTo>
                  <a:lnTo>
                    <a:pt x="682" y="150"/>
                  </a:lnTo>
                  <a:lnTo>
                    <a:pt x="682" y="150"/>
                  </a:lnTo>
                  <a:close/>
                  <a:moveTo>
                    <a:pt x="618" y="150"/>
                  </a:moveTo>
                  <a:lnTo>
                    <a:pt x="618" y="355"/>
                  </a:lnTo>
                  <a:lnTo>
                    <a:pt x="590" y="355"/>
                  </a:lnTo>
                  <a:lnTo>
                    <a:pt x="590" y="150"/>
                  </a:lnTo>
                  <a:lnTo>
                    <a:pt x="618" y="150"/>
                  </a:lnTo>
                  <a:lnTo>
                    <a:pt x="618" y="150"/>
                  </a:lnTo>
                  <a:close/>
                  <a:moveTo>
                    <a:pt x="548" y="150"/>
                  </a:moveTo>
                  <a:lnTo>
                    <a:pt x="548" y="355"/>
                  </a:lnTo>
                  <a:lnTo>
                    <a:pt x="523" y="355"/>
                  </a:lnTo>
                  <a:lnTo>
                    <a:pt x="523" y="150"/>
                  </a:lnTo>
                  <a:lnTo>
                    <a:pt x="548" y="150"/>
                  </a:lnTo>
                  <a:lnTo>
                    <a:pt x="548" y="150"/>
                  </a:lnTo>
                  <a:close/>
                  <a:moveTo>
                    <a:pt x="484" y="150"/>
                  </a:moveTo>
                  <a:lnTo>
                    <a:pt x="484" y="355"/>
                  </a:lnTo>
                  <a:lnTo>
                    <a:pt x="461" y="355"/>
                  </a:lnTo>
                  <a:lnTo>
                    <a:pt x="461" y="150"/>
                  </a:lnTo>
                  <a:lnTo>
                    <a:pt x="484" y="150"/>
                  </a:lnTo>
                  <a:lnTo>
                    <a:pt x="484" y="150"/>
                  </a:lnTo>
                  <a:close/>
                  <a:moveTo>
                    <a:pt x="418" y="150"/>
                  </a:moveTo>
                  <a:lnTo>
                    <a:pt x="418" y="355"/>
                  </a:lnTo>
                  <a:lnTo>
                    <a:pt x="396" y="355"/>
                  </a:lnTo>
                  <a:lnTo>
                    <a:pt x="396" y="150"/>
                  </a:lnTo>
                  <a:lnTo>
                    <a:pt x="418" y="150"/>
                  </a:lnTo>
                  <a:lnTo>
                    <a:pt x="418" y="150"/>
                  </a:lnTo>
                  <a:close/>
                  <a:moveTo>
                    <a:pt x="149" y="150"/>
                  </a:moveTo>
                  <a:lnTo>
                    <a:pt x="149" y="355"/>
                  </a:lnTo>
                  <a:lnTo>
                    <a:pt x="110" y="355"/>
                  </a:lnTo>
                  <a:lnTo>
                    <a:pt x="110" y="150"/>
                  </a:lnTo>
                  <a:lnTo>
                    <a:pt x="149" y="150"/>
                  </a:lnTo>
                  <a:lnTo>
                    <a:pt x="149" y="150"/>
                  </a:lnTo>
                  <a:close/>
                  <a:moveTo>
                    <a:pt x="1610" y="51"/>
                  </a:moveTo>
                  <a:lnTo>
                    <a:pt x="1136" y="51"/>
                  </a:lnTo>
                  <a:lnTo>
                    <a:pt x="1136" y="17"/>
                  </a:lnTo>
                  <a:lnTo>
                    <a:pt x="1610" y="17"/>
                  </a:lnTo>
                  <a:lnTo>
                    <a:pt x="1619" y="17"/>
                  </a:lnTo>
                  <a:lnTo>
                    <a:pt x="1619" y="0"/>
                  </a:lnTo>
                  <a:lnTo>
                    <a:pt x="1119" y="0"/>
                  </a:lnTo>
                  <a:lnTo>
                    <a:pt x="1119" y="58"/>
                  </a:lnTo>
                  <a:lnTo>
                    <a:pt x="1039" y="58"/>
                  </a:lnTo>
                  <a:lnTo>
                    <a:pt x="1039" y="101"/>
                  </a:lnTo>
                  <a:lnTo>
                    <a:pt x="404" y="101"/>
                  </a:lnTo>
                  <a:lnTo>
                    <a:pt x="404" y="85"/>
                  </a:lnTo>
                  <a:lnTo>
                    <a:pt x="366" y="85"/>
                  </a:lnTo>
                  <a:lnTo>
                    <a:pt x="366" y="58"/>
                  </a:lnTo>
                  <a:lnTo>
                    <a:pt x="140" y="58"/>
                  </a:lnTo>
                  <a:lnTo>
                    <a:pt x="140" y="84"/>
                  </a:lnTo>
                  <a:lnTo>
                    <a:pt x="100" y="84"/>
                  </a:lnTo>
                  <a:lnTo>
                    <a:pt x="100" y="103"/>
                  </a:lnTo>
                  <a:lnTo>
                    <a:pt x="39" y="103"/>
                  </a:lnTo>
                  <a:lnTo>
                    <a:pt x="39" y="150"/>
                  </a:lnTo>
                  <a:lnTo>
                    <a:pt x="76" y="150"/>
                  </a:lnTo>
                  <a:lnTo>
                    <a:pt x="76" y="355"/>
                  </a:lnTo>
                  <a:lnTo>
                    <a:pt x="39" y="355"/>
                  </a:lnTo>
                  <a:lnTo>
                    <a:pt x="39" y="396"/>
                  </a:lnTo>
                  <a:lnTo>
                    <a:pt x="0" y="396"/>
                  </a:lnTo>
                  <a:lnTo>
                    <a:pt x="0" y="440"/>
                  </a:lnTo>
                  <a:lnTo>
                    <a:pt x="1619" y="440"/>
                  </a:lnTo>
                  <a:lnTo>
                    <a:pt x="1619" y="388"/>
                  </a:lnTo>
                  <a:lnTo>
                    <a:pt x="1196" y="388"/>
                  </a:lnTo>
                  <a:lnTo>
                    <a:pt x="1196" y="367"/>
                  </a:lnTo>
                  <a:lnTo>
                    <a:pt x="1619" y="367"/>
                  </a:lnTo>
                  <a:lnTo>
                    <a:pt x="1619" y="138"/>
                  </a:lnTo>
                  <a:lnTo>
                    <a:pt x="1570" y="138"/>
                  </a:lnTo>
                  <a:lnTo>
                    <a:pt x="1196" y="138"/>
                  </a:lnTo>
                  <a:lnTo>
                    <a:pt x="1196" y="118"/>
                  </a:lnTo>
                  <a:lnTo>
                    <a:pt x="1570" y="118"/>
                  </a:lnTo>
                  <a:lnTo>
                    <a:pt x="1591" y="118"/>
                  </a:lnTo>
                  <a:lnTo>
                    <a:pt x="1619" y="118"/>
                  </a:lnTo>
                  <a:lnTo>
                    <a:pt x="1619" y="51"/>
                  </a:lnTo>
                  <a:lnTo>
                    <a:pt x="1610" y="51"/>
                  </a:lnTo>
                  <a:lnTo>
                    <a:pt x="1610"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5" name="Oval 7"/>
            <p:cNvSpPr>
              <a:spLocks noChangeArrowheads="1"/>
            </p:cNvSpPr>
            <p:nvPr/>
          </p:nvSpPr>
          <p:spPr bwMode="auto">
            <a:xfrm>
              <a:off x="2595" y="2058"/>
              <a:ext cx="55" cy="56"/>
            </a:xfrm>
            <a:prstGeom prst="ellipse">
              <a:avLst/>
            </a:prstGeom>
            <a:solidFill>
              <a:schemeClr val="bg1"/>
            </a:solidFill>
            <a:ln w="23813" cap="flat">
              <a:solidFill>
                <a:srgbClr val="C00000"/>
              </a:solidFill>
              <a:prstDash val="solid"/>
              <a:miter lim="800000"/>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18" name="Group 10"/>
          <p:cNvGrpSpPr>
            <a:grpSpLocks noChangeAspect="1"/>
          </p:cNvGrpSpPr>
          <p:nvPr/>
        </p:nvGrpSpPr>
        <p:grpSpPr bwMode="auto">
          <a:xfrm>
            <a:off x="6771395" y="1627700"/>
            <a:ext cx="326928" cy="302397"/>
            <a:chOff x="3473" y="1821"/>
            <a:chExt cx="733" cy="678"/>
          </a:xfrm>
        </p:grpSpPr>
        <p:sp>
          <p:nvSpPr>
            <p:cNvPr id="23" name="Freeform 11"/>
            <p:cNvSpPr/>
            <p:nvPr/>
          </p:nvSpPr>
          <p:spPr bwMode="auto">
            <a:xfrm>
              <a:off x="3473" y="1914"/>
              <a:ext cx="733" cy="585"/>
            </a:xfrm>
            <a:custGeom>
              <a:avLst/>
              <a:gdLst>
                <a:gd name="T0" fmla="*/ 502 w 538"/>
                <a:gd name="T1" fmla="*/ 431 h 431"/>
                <a:gd name="T2" fmla="*/ 36 w 538"/>
                <a:gd name="T3" fmla="*/ 431 h 431"/>
                <a:gd name="T4" fmla="*/ 0 w 538"/>
                <a:gd name="T5" fmla="*/ 395 h 431"/>
                <a:gd name="T6" fmla="*/ 0 w 538"/>
                <a:gd name="T7" fmla="*/ 36 h 431"/>
                <a:gd name="T8" fmla="*/ 36 w 538"/>
                <a:gd name="T9" fmla="*/ 0 h 431"/>
                <a:gd name="T10" fmla="*/ 125 w 538"/>
                <a:gd name="T11" fmla="*/ 0 h 431"/>
                <a:gd name="T12" fmla="*/ 125 w 538"/>
                <a:gd name="T13" fmla="*/ 36 h 431"/>
                <a:gd name="T14" fmla="*/ 36 w 538"/>
                <a:gd name="T15" fmla="*/ 36 h 431"/>
                <a:gd name="T16" fmla="*/ 36 w 538"/>
                <a:gd name="T17" fmla="*/ 395 h 431"/>
                <a:gd name="T18" fmla="*/ 502 w 538"/>
                <a:gd name="T19" fmla="*/ 395 h 431"/>
                <a:gd name="T20" fmla="*/ 502 w 538"/>
                <a:gd name="T21" fmla="*/ 36 h 431"/>
                <a:gd name="T22" fmla="*/ 412 w 538"/>
                <a:gd name="T23" fmla="*/ 36 h 431"/>
                <a:gd name="T24" fmla="*/ 412 w 538"/>
                <a:gd name="T25" fmla="*/ 0 h 431"/>
                <a:gd name="T26" fmla="*/ 502 w 538"/>
                <a:gd name="T27" fmla="*/ 0 h 431"/>
                <a:gd name="T28" fmla="*/ 538 w 538"/>
                <a:gd name="T29" fmla="*/ 36 h 431"/>
                <a:gd name="T30" fmla="*/ 538 w 538"/>
                <a:gd name="T31" fmla="*/ 395 h 431"/>
                <a:gd name="T32" fmla="*/ 502 w 538"/>
                <a:gd name="T33"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8" h="431">
                  <a:moveTo>
                    <a:pt x="502" y="431"/>
                  </a:moveTo>
                  <a:cubicBezTo>
                    <a:pt x="36" y="431"/>
                    <a:pt x="36" y="431"/>
                    <a:pt x="36" y="431"/>
                  </a:cubicBezTo>
                  <a:cubicBezTo>
                    <a:pt x="16" y="431"/>
                    <a:pt x="0" y="415"/>
                    <a:pt x="0" y="395"/>
                  </a:cubicBezTo>
                  <a:cubicBezTo>
                    <a:pt x="0" y="36"/>
                    <a:pt x="0" y="36"/>
                    <a:pt x="0" y="36"/>
                  </a:cubicBezTo>
                  <a:cubicBezTo>
                    <a:pt x="0" y="17"/>
                    <a:pt x="16" y="0"/>
                    <a:pt x="36" y="0"/>
                  </a:cubicBezTo>
                  <a:cubicBezTo>
                    <a:pt x="125" y="0"/>
                    <a:pt x="125" y="0"/>
                    <a:pt x="125" y="0"/>
                  </a:cubicBezTo>
                  <a:cubicBezTo>
                    <a:pt x="125" y="36"/>
                    <a:pt x="125" y="36"/>
                    <a:pt x="125" y="36"/>
                  </a:cubicBezTo>
                  <a:cubicBezTo>
                    <a:pt x="36" y="36"/>
                    <a:pt x="36" y="36"/>
                    <a:pt x="36" y="36"/>
                  </a:cubicBezTo>
                  <a:cubicBezTo>
                    <a:pt x="36" y="395"/>
                    <a:pt x="36" y="395"/>
                    <a:pt x="36" y="395"/>
                  </a:cubicBezTo>
                  <a:cubicBezTo>
                    <a:pt x="502" y="395"/>
                    <a:pt x="502" y="395"/>
                    <a:pt x="502" y="395"/>
                  </a:cubicBezTo>
                  <a:cubicBezTo>
                    <a:pt x="502" y="36"/>
                    <a:pt x="502" y="36"/>
                    <a:pt x="502" y="36"/>
                  </a:cubicBezTo>
                  <a:cubicBezTo>
                    <a:pt x="412" y="36"/>
                    <a:pt x="412" y="36"/>
                    <a:pt x="412" y="36"/>
                  </a:cubicBezTo>
                  <a:cubicBezTo>
                    <a:pt x="412" y="0"/>
                    <a:pt x="412" y="0"/>
                    <a:pt x="412" y="0"/>
                  </a:cubicBezTo>
                  <a:cubicBezTo>
                    <a:pt x="502" y="0"/>
                    <a:pt x="502" y="0"/>
                    <a:pt x="502" y="0"/>
                  </a:cubicBezTo>
                  <a:cubicBezTo>
                    <a:pt x="522" y="0"/>
                    <a:pt x="538" y="17"/>
                    <a:pt x="538" y="36"/>
                  </a:cubicBezTo>
                  <a:cubicBezTo>
                    <a:pt x="538" y="395"/>
                    <a:pt x="538" y="395"/>
                    <a:pt x="538" y="395"/>
                  </a:cubicBezTo>
                  <a:cubicBezTo>
                    <a:pt x="538" y="415"/>
                    <a:pt x="522" y="431"/>
                    <a:pt x="502" y="431"/>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4" name="Rectangle 12"/>
            <p:cNvSpPr>
              <a:spLocks noChangeArrowheads="1"/>
            </p:cNvSpPr>
            <p:nvPr/>
          </p:nvSpPr>
          <p:spPr bwMode="auto">
            <a:xfrm>
              <a:off x="3741" y="1914"/>
              <a:ext cx="196" cy="4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5" name="Freeform 13"/>
            <p:cNvSpPr/>
            <p:nvPr/>
          </p:nvSpPr>
          <p:spPr bwMode="auto">
            <a:xfrm>
              <a:off x="3668" y="1821"/>
              <a:ext cx="49" cy="191"/>
            </a:xfrm>
            <a:custGeom>
              <a:avLst/>
              <a:gdLst>
                <a:gd name="T0" fmla="*/ 18 w 36"/>
                <a:gd name="T1" fmla="*/ 0 h 141"/>
                <a:gd name="T2" fmla="*/ 0 w 36"/>
                <a:gd name="T3" fmla="*/ 17 h 141"/>
                <a:gd name="T4" fmla="*/ 0 w 36"/>
                <a:gd name="T5" fmla="*/ 123 h 141"/>
                <a:gd name="T6" fmla="*/ 18 w 36"/>
                <a:gd name="T7" fmla="*/ 141 h 141"/>
                <a:gd name="T8" fmla="*/ 36 w 36"/>
                <a:gd name="T9" fmla="*/ 123 h 141"/>
                <a:gd name="T10" fmla="*/ 36 w 36"/>
                <a:gd name="T11" fmla="*/ 17 h 141"/>
                <a:gd name="T12" fmla="*/ 18 w 36"/>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36" h="141">
                  <a:moveTo>
                    <a:pt x="18" y="0"/>
                  </a:moveTo>
                  <a:cubicBezTo>
                    <a:pt x="7" y="0"/>
                    <a:pt x="0" y="7"/>
                    <a:pt x="0" y="17"/>
                  </a:cubicBezTo>
                  <a:cubicBezTo>
                    <a:pt x="0" y="123"/>
                    <a:pt x="0" y="123"/>
                    <a:pt x="0" y="123"/>
                  </a:cubicBezTo>
                  <a:cubicBezTo>
                    <a:pt x="0" y="134"/>
                    <a:pt x="7" y="141"/>
                    <a:pt x="18" y="141"/>
                  </a:cubicBezTo>
                  <a:cubicBezTo>
                    <a:pt x="29" y="141"/>
                    <a:pt x="36" y="134"/>
                    <a:pt x="36" y="123"/>
                  </a:cubicBezTo>
                  <a:cubicBezTo>
                    <a:pt x="36" y="17"/>
                    <a:pt x="36" y="17"/>
                    <a:pt x="36" y="17"/>
                  </a:cubicBezTo>
                  <a:cubicBezTo>
                    <a:pt x="36" y="7"/>
                    <a:pt x="29" y="0"/>
                    <a:pt x="18" y="0"/>
                  </a:cubicBezTo>
                </a:path>
              </a:pathLst>
            </a:custGeom>
            <a:solidFill>
              <a:srgbClr val="C00000"/>
            </a:solidFill>
            <a:ln w="9525">
              <a:noFill/>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6" name="Freeform 14"/>
            <p:cNvSpPr/>
            <p:nvPr/>
          </p:nvSpPr>
          <p:spPr bwMode="auto">
            <a:xfrm>
              <a:off x="3962" y="1821"/>
              <a:ext cx="48" cy="191"/>
            </a:xfrm>
            <a:custGeom>
              <a:avLst/>
              <a:gdLst>
                <a:gd name="T0" fmla="*/ 18 w 35"/>
                <a:gd name="T1" fmla="*/ 0 h 141"/>
                <a:gd name="T2" fmla="*/ 0 w 35"/>
                <a:gd name="T3" fmla="*/ 17 h 141"/>
                <a:gd name="T4" fmla="*/ 0 w 35"/>
                <a:gd name="T5" fmla="*/ 123 h 141"/>
                <a:gd name="T6" fmla="*/ 18 w 35"/>
                <a:gd name="T7" fmla="*/ 141 h 141"/>
                <a:gd name="T8" fmla="*/ 35 w 35"/>
                <a:gd name="T9" fmla="*/ 123 h 141"/>
                <a:gd name="T10" fmla="*/ 35 w 35"/>
                <a:gd name="T11" fmla="*/ 17 h 141"/>
                <a:gd name="T12" fmla="*/ 18 w 35"/>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35" h="141">
                  <a:moveTo>
                    <a:pt x="18" y="0"/>
                  </a:moveTo>
                  <a:cubicBezTo>
                    <a:pt x="7" y="0"/>
                    <a:pt x="0" y="7"/>
                    <a:pt x="0" y="17"/>
                  </a:cubicBezTo>
                  <a:cubicBezTo>
                    <a:pt x="0" y="123"/>
                    <a:pt x="0" y="123"/>
                    <a:pt x="0" y="123"/>
                  </a:cubicBezTo>
                  <a:cubicBezTo>
                    <a:pt x="0" y="134"/>
                    <a:pt x="7" y="141"/>
                    <a:pt x="18" y="141"/>
                  </a:cubicBezTo>
                  <a:cubicBezTo>
                    <a:pt x="28" y="141"/>
                    <a:pt x="35" y="134"/>
                    <a:pt x="35" y="123"/>
                  </a:cubicBezTo>
                  <a:cubicBezTo>
                    <a:pt x="35" y="17"/>
                    <a:pt x="35" y="17"/>
                    <a:pt x="35" y="17"/>
                  </a:cubicBezTo>
                  <a:cubicBezTo>
                    <a:pt x="35" y="7"/>
                    <a:pt x="28" y="0"/>
                    <a:pt x="18"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7" name="Rectangle 15"/>
            <p:cNvSpPr>
              <a:spLocks noChangeArrowheads="1"/>
            </p:cNvSpPr>
            <p:nvPr/>
          </p:nvSpPr>
          <p:spPr bwMode="auto">
            <a:xfrm>
              <a:off x="3473" y="2085"/>
              <a:ext cx="733" cy="4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8" name="Freeform 16"/>
            <p:cNvSpPr/>
            <p:nvPr/>
          </p:nvSpPr>
          <p:spPr bwMode="auto">
            <a:xfrm>
              <a:off x="3692" y="2187"/>
              <a:ext cx="296" cy="208"/>
            </a:xfrm>
            <a:custGeom>
              <a:avLst/>
              <a:gdLst>
                <a:gd name="T0" fmla="*/ 183 w 217"/>
                <a:gd name="T1" fmla="*/ 8 h 153"/>
                <a:gd name="T2" fmla="*/ 95 w 217"/>
                <a:gd name="T3" fmla="*/ 96 h 153"/>
                <a:gd name="T4" fmla="*/ 70 w 217"/>
                <a:gd name="T5" fmla="*/ 96 h 153"/>
                <a:gd name="T6" fmla="*/ 32 w 217"/>
                <a:gd name="T7" fmla="*/ 58 h 153"/>
                <a:gd name="T8" fmla="*/ 7 w 217"/>
                <a:gd name="T9" fmla="*/ 58 h 153"/>
                <a:gd name="T10" fmla="*/ 7 w 217"/>
                <a:gd name="T11" fmla="*/ 83 h 153"/>
                <a:gd name="T12" fmla="*/ 58 w 217"/>
                <a:gd name="T13" fmla="*/ 133 h 153"/>
                <a:gd name="T14" fmla="*/ 70 w 217"/>
                <a:gd name="T15" fmla="*/ 146 h 153"/>
                <a:gd name="T16" fmla="*/ 95 w 217"/>
                <a:gd name="T17" fmla="*/ 146 h 153"/>
                <a:gd name="T18" fmla="*/ 210 w 217"/>
                <a:gd name="T19" fmla="*/ 31 h 153"/>
                <a:gd name="T20" fmla="*/ 210 w 217"/>
                <a:gd name="T21" fmla="*/ 6 h 153"/>
                <a:gd name="T22" fmla="*/ 183 w 217"/>
                <a:gd name="T23"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53">
                  <a:moveTo>
                    <a:pt x="183" y="8"/>
                  </a:moveTo>
                  <a:cubicBezTo>
                    <a:pt x="95" y="96"/>
                    <a:pt x="95" y="96"/>
                    <a:pt x="95" y="96"/>
                  </a:cubicBezTo>
                  <a:cubicBezTo>
                    <a:pt x="88" y="103"/>
                    <a:pt x="77" y="103"/>
                    <a:pt x="70" y="96"/>
                  </a:cubicBezTo>
                  <a:cubicBezTo>
                    <a:pt x="32" y="58"/>
                    <a:pt x="32" y="58"/>
                    <a:pt x="32" y="58"/>
                  </a:cubicBezTo>
                  <a:cubicBezTo>
                    <a:pt x="25" y="51"/>
                    <a:pt x="15" y="51"/>
                    <a:pt x="7" y="58"/>
                  </a:cubicBezTo>
                  <a:cubicBezTo>
                    <a:pt x="0" y="65"/>
                    <a:pt x="0" y="76"/>
                    <a:pt x="7" y="83"/>
                  </a:cubicBezTo>
                  <a:cubicBezTo>
                    <a:pt x="58" y="133"/>
                    <a:pt x="58" y="133"/>
                    <a:pt x="58" y="133"/>
                  </a:cubicBezTo>
                  <a:cubicBezTo>
                    <a:pt x="70" y="146"/>
                    <a:pt x="70" y="146"/>
                    <a:pt x="70" y="146"/>
                  </a:cubicBezTo>
                  <a:cubicBezTo>
                    <a:pt x="77" y="153"/>
                    <a:pt x="88" y="153"/>
                    <a:pt x="95" y="146"/>
                  </a:cubicBezTo>
                  <a:cubicBezTo>
                    <a:pt x="210" y="31"/>
                    <a:pt x="210" y="31"/>
                    <a:pt x="210" y="31"/>
                  </a:cubicBezTo>
                  <a:cubicBezTo>
                    <a:pt x="217" y="24"/>
                    <a:pt x="217" y="13"/>
                    <a:pt x="210" y="6"/>
                  </a:cubicBezTo>
                  <a:cubicBezTo>
                    <a:pt x="203" y="0"/>
                    <a:pt x="190" y="0"/>
                    <a:pt x="183" y="8"/>
                  </a:cubicBezTo>
                </a:path>
              </a:pathLst>
            </a:custGeom>
            <a:solidFill>
              <a:srgbClr val="E84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9" name="Group 19"/>
          <p:cNvGrpSpPr>
            <a:grpSpLocks noChangeAspect="1"/>
          </p:cNvGrpSpPr>
          <p:nvPr/>
        </p:nvGrpSpPr>
        <p:grpSpPr bwMode="auto">
          <a:xfrm>
            <a:off x="6788717" y="2131255"/>
            <a:ext cx="291837" cy="418723"/>
            <a:chOff x="3610" y="1830"/>
            <a:chExt cx="460" cy="660"/>
          </a:xfrm>
        </p:grpSpPr>
        <p:sp>
          <p:nvSpPr>
            <p:cNvPr id="30" name="AutoShape 18"/>
            <p:cNvSpPr>
              <a:spLocks noChangeAspect="1" noChangeArrowheads="1" noTextEdit="1"/>
            </p:cNvSpPr>
            <p:nvPr/>
          </p:nvSpPr>
          <p:spPr bwMode="auto">
            <a:xfrm>
              <a:off x="3610" y="1830"/>
              <a:ext cx="46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1" name="Freeform 20"/>
            <p:cNvSpPr>
              <a:spLocks noEditPoints="1"/>
            </p:cNvSpPr>
            <p:nvPr/>
          </p:nvSpPr>
          <p:spPr bwMode="auto">
            <a:xfrm>
              <a:off x="3609" y="1829"/>
              <a:ext cx="461" cy="662"/>
            </a:xfrm>
            <a:custGeom>
              <a:avLst/>
              <a:gdLst>
                <a:gd name="T0" fmla="*/ 168 w 337"/>
                <a:gd name="T1" fmla="*/ 0 h 488"/>
                <a:gd name="T2" fmla="*/ 0 w 337"/>
                <a:gd name="T3" fmla="*/ 165 h 488"/>
                <a:gd name="T4" fmla="*/ 168 w 337"/>
                <a:gd name="T5" fmla="*/ 488 h 488"/>
                <a:gd name="T6" fmla="*/ 337 w 337"/>
                <a:gd name="T7" fmla="*/ 165 h 488"/>
                <a:gd name="T8" fmla="*/ 168 w 337"/>
                <a:gd name="T9" fmla="*/ 0 h 488"/>
                <a:gd name="T10" fmla="*/ 168 w 337"/>
                <a:gd name="T11" fmla="*/ 259 h 488"/>
                <a:gd name="T12" fmla="*/ 74 w 337"/>
                <a:gd name="T13" fmla="*/ 166 h 488"/>
                <a:gd name="T14" fmla="*/ 168 w 337"/>
                <a:gd name="T15" fmla="*/ 73 h 488"/>
                <a:gd name="T16" fmla="*/ 263 w 337"/>
                <a:gd name="T17" fmla="*/ 166 h 488"/>
                <a:gd name="T18" fmla="*/ 168 w 337"/>
                <a:gd name="T19" fmla="*/ 25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488">
                  <a:moveTo>
                    <a:pt x="168" y="0"/>
                  </a:moveTo>
                  <a:cubicBezTo>
                    <a:pt x="75" y="0"/>
                    <a:pt x="0" y="74"/>
                    <a:pt x="0" y="165"/>
                  </a:cubicBezTo>
                  <a:cubicBezTo>
                    <a:pt x="0" y="256"/>
                    <a:pt x="112" y="377"/>
                    <a:pt x="168" y="488"/>
                  </a:cubicBezTo>
                  <a:cubicBezTo>
                    <a:pt x="227" y="377"/>
                    <a:pt x="337" y="256"/>
                    <a:pt x="337" y="165"/>
                  </a:cubicBezTo>
                  <a:cubicBezTo>
                    <a:pt x="337" y="74"/>
                    <a:pt x="262" y="0"/>
                    <a:pt x="168" y="0"/>
                  </a:cubicBezTo>
                  <a:moveTo>
                    <a:pt x="168" y="259"/>
                  </a:moveTo>
                  <a:cubicBezTo>
                    <a:pt x="116" y="259"/>
                    <a:pt x="74" y="218"/>
                    <a:pt x="74" y="166"/>
                  </a:cubicBezTo>
                  <a:cubicBezTo>
                    <a:pt x="74" y="114"/>
                    <a:pt x="116" y="73"/>
                    <a:pt x="168" y="73"/>
                  </a:cubicBezTo>
                  <a:cubicBezTo>
                    <a:pt x="221" y="73"/>
                    <a:pt x="263" y="114"/>
                    <a:pt x="263" y="166"/>
                  </a:cubicBezTo>
                  <a:cubicBezTo>
                    <a:pt x="263" y="218"/>
                    <a:pt x="221" y="259"/>
                    <a:pt x="168" y="259"/>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2" name="Oval 21"/>
            <p:cNvSpPr>
              <a:spLocks noChangeArrowheads="1"/>
            </p:cNvSpPr>
            <p:nvPr/>
          </p:nvSpPr>
          <p:spPr bwMode="auto">
            <a:xfrm>
              <a:off x="3781" y="1998"/>
              <a:ext cx="116" cy="113"/>
            </a:xfrm>
            <a:prstGeom prst="ellipse">
              <a:avLst/>
            </a:prstGeom>
            <a:solidFill>
              <a:srgbClr val="E84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33" name="Group 24"/>
          <p:cNvGrpSpPr>
            <a:grpSpLocks noChangeAspect="1"/>
          </p:cNvGrpSpPr>
          <p:nvPr/>
        </p:nvGrpSpPr>
        <p:grpSpPr bwMode="auto">
          <a:xfrm>
            <a:off x="6797700" y="2852937"/>
            <a:ext cx="270510" cy="335016"/>
            <a:chOff x="3580" y="1838"/>
            <a:chExt cx="520" cy="644"/>
          </a:xfrm>
        </p:grpSpPr>
        <p:sp>
          <p:nvSpPr>
            <p:cNvPr id="34" name="AutoShape 23"/>
            <p:cNvSpPr>
              <a:spLocks noChangeAspect="1" noChangeArrowheads="1" noTextEdit="1"/>
            </p:cNvSpPr>
            <p:nvPr/>
          </p:nvSpPr>
          <p:spPr bwMode="auto">
            <a:xfrm>
              <a:off x="3580" y="1838"/>
              <a:ext cx="520"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5" name="Freeform 25"/>
            <p:cNvSpPr/>
            <p:nvPr/>
          </p:nvSpPr>
          <p:spPr bwMode="auto">
            <a:xfrm>
              <a:off x="3658" y="1898"/>
              <a:ext cx="366" cy="526"/>
            </a:xfrm>
            <a:custGeom>
              <a:avLst/>
              <a:gdLst>
                <a:gd name="T0" fmla="*/ 149 w 268"/>
                <a:gd name="T1" fmla="*/ 194 h 387"/>
                <a:gd name="T2" fmla="*/ 260 w 268"/>
                <a:gd name="T3" fmla="*/ 0 h 387"/>
                <a:gd name="T4" fmla="*/ 8 w 268"/>
                <a:gd name="T5" fmla="*/ 0 h 387"/>
                <a:gd name="T6" fmla="*/ 119 w 268"/>
                <a:gd name="T7" fmla="*/ 194 h 387"/>
                <a:gd name="T8" fmla="*/ 8 w 268"/>
                <a:gd name="T9" fmla="*/ 387 h 387"/>
                <a:gd name="T10" fmla="*/ 260 w 268"/>
                <a:gd name="T11" fmla="*/ 387 h 387"/>
                <a:gd name="T12" fmla="*/ 149 w 268"/>
                <a:gd name="T13" fmla="*/ 194 h 387"/>
              </a:gdLst>
              <a:ahLst/>
              <a:cxnLst>
                <a:cxn ang="0">
                  <a:pos x="T0" y="T1"/>
                </a:cxn>
                <a:cxn ang="0">
                  <a:pos x="T2" y="T3"/>
                </a:cxn>
                <a:cxn ang="0">
                  <a:pos x="T4" y="T5"/>
                </a:cxn>
                <a:cxn ang="0">
                  <a:pos x="T6" y="T7"/>
                </a:cxn>
                <a:cxn ang="0">
                  <a:pos x="T8" y="T9"/>
                </a:cxn>
                <a:cxn ang="0">
                  <a:pos x="T10" y="T11"/>
                </a:cxn>
                <a:cxn ang="0">
                  <a:pos x="T12" y="T13"/>
                </a:cxn>
              </a:cxnLst>
              <a:rect l="0" t="0" r="r" b="b"/>
              <a:pathLst>
                <a:path w="268" h="387">
                  <a:moveTo>
                    <a:pt x="149" y="194"/>
                  </a:moveTo>
                  <a:cubicBezTo>
                    <a:pt x="148" y="106"/>
                    <a:pt x="268" y="66"/>
                    <a:pt x="260" y="0"/>
                  </a:cubicBezTo>
                  <a:cubicBezTo>
                    <a:pt x="8" y="0"/>
                    <a:pt x="8" y="0"/>
                    <a:pt x="8" y="0"/>
                  </a:cubicBezTo>
                  <a:cubicBezTo>
                    <a:pt x="0" y="66"/>
                    <a:pt x="121" y="106"/>
                    <a:pt x="119" y="194"/>
                  </a:cubicBezTo>
                  <a:cubicBezTo>
                    <a:pt x="121" y="281"/>
                    <a:pt x="0" y="322"/>
                    <a:pt x="8" y="387"/>
                  </a:cubicBezTo>
                  <a:cubicBezTo>
                    <a:pt x="260" y="387"/>
                    <a:pt x="260" y="387"/>
                    <a:pt x="260" y="387"/>
                  </a:cubicBezTo>
                  <a:cubicBezTo>
                    <a:pt x="268" y="322"/>
                    <a:pt x="148" y="281"/>
                    <a:pt x="149" y="1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6" name="Freeform 26"/>
            <p:cNvSpPr/>
            <p:nvPr/>
          </p:nvSpPr>
          <p:spPr bwMode="auto">
            <a:xfrm>
              <a:off x="3581" y="1839"/>
              <a:ext cx="519" cy="75"/>
            </a:xfrm>
            <a:custGeom>
              <a:avLst/>
              <a:gdLst>
                <a:gd name="T0" fmla="*/ 28 w 380"/>
                <a:gd name="T1" fmla="*/ 0 h 55"/>
                <a:gd name="T2" fmla="*/ 353 w 380"/>
                <a:gd name="T3" fmla="*/ 0 h 55"/>
                <a:gd name="T4" fmla="*/ 380 w 380"/>
                <a:gd name="T5" fmla="*/ 27 h 55"/>
                <a:gd name="T6" fmla="*/ 380 w 380"/>
                <a:gd name="T7" fmla="*/ 27 h 55"/>
                <a:gd name="T8" fmla="*/ 353 w 380"/>
                <a:gd name="T9" fmla="*/ 55 h 55"/>
                <a:gd name="T10" fmla="*/ 28 w 380"/>
                <a:gd name="T11" fmla="*/ 55 h 55"/>
                <a:gd name="T12" fmla="*/ 0 w 380"/>
                <a:gd name="T13" fmla="*/ 27 h 55"/>
                <a:gd name="T14" fmla="*/ 0 w 380"/>
                <a:gd name="T15" fmla="*/ 27 h 55"/>
                <a:gd name="T16" fmla="*/ 28 w 380"/>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55">
                  <a:moveTo>
                    <a:pt x="28" y="0"/>
                  </a:moveTo>
                  <a:cubicBezTo>
                    <a:pt x="353" y="0"/>
                    <a:pt x="353" y="0"/>
                    <a:pt x="353" y="0"/>
                  </a:cubicBezTo>
                  <a:cubicBezTo>
                    <a:pt x="368" y="0"/>
                    <a:pt x="380" y="12"/>
                    <a:pt x="380" y="27"/>
                  </a:cubicBezTo>
                  <a:cubicBezTo>
                    <a:pt x="380" y="27"/>
                    <a:pt x="380" y="27"/>
                    <a:pt x="380" y="27"/>
                  </a:cubicBezTo>
                  <a:cubicBezTo>
                    <a:pt x="380" y="43"/>
                    <a:pt x="368" y="55"/>
                    <a:pt x="353" y="55"/>
                  </a:cubicBezTo>
                  <a:cubicBezTo>
                    <a:pt x="28" y="55"/>
                    <a:pt x="28" y="55"/>
                    <a:pt x="28" y="55"/>
                  </a:cubicBezTo>
                  <a:cubicBezTo>
                    <a:pt x="13" y="55"/>
                    <a:pt x="0" y="43"/>
                    <a:pt x="0" y="27"/>
                  </a:cubicBezTo>
                  <a:cubicBezTo>
                    <a:pt x="0" y="27"/>
                    <a:pt x="0" y="27"/>
                    <a:pt x="0" y="27"/>
                  </a:cubicBezTo>
                  <a:cubicBezTo>
                    <a:pt x="0" y="12"/>
                    <a:pt x="13" y="0"/>
                    <a:pt x="28"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 name="Freeform 27"/>
            <p:cNvSpPr/>
            <p:nvPr/>
          </p:nvSpPr>
          <p:spPr bwMode="auto">
            <a:xfrm>
              <a:off x="3581" y="2410"/>
              <a:ext cx="519" cy="73"/>
            </a:xfrm>
            <a:custGeom>
              <a:avLst/>
              <a:gdLst>
                <a:gd name="T0" fmla="*/ 28 w 380"/>
                <a:gd name="T1" fmla="*/ 0 h 54"/>
                <a:gd name="T2" fmla="*/ 353 w 380"/>
                <a:gd name="T3" fmla="*/ 0 h 54"/>
                <a:gd name="T4" fmla="*/ 380 w 380"/>
                <a:gd name="T5" fmla="*/ 27 h 54"/>
                <a:gd name="T6" fmla="*/ 380 w 380"/>
                <a:gd name="T7" fmla="*/ 27 h 54"/>
                <a:gd name="T8" fmla="*/ 353 w 380"/>
                <a:gd name="T9" fmla="*/ 54 h 54"/>
                <a:gd name="T10" fmla="*/ 28 w 380"/>
                <a:gd name="T11" fmla="*/ 54 h 54"/>
                <a:gd name="T12" fmla="*/ 0 w 380"/>
                <a:gd name="T13" fmla="*/ 27 h 54"/>
                <a:gd name="T14" fmla="*/ 0 w 380"/>
                <a:gd name="T15" fmla="*/ 27 h 54"/>
                <a:gd name="T16" fmla="*/ 28 w 380"/>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54">
                  <a:moveTo>
                    <a:pt x="28" y="0"/>
                  </a:moveTo>
                  <a:cubicBezTo>
                    <a:pt x="353" y="0"/>
                    <a:pt x="353" y="0"/>
                    <a:pt x="353" y="0"/>
                  </a:cubicBezTo>
                  <a:cubicBezTo>
                    <a:pt x="368" y="0"/>
                    <a:pt x="380" y="12"/>
                    <a:pt x="380" y="27"/>
                  </a:cubicBezTo>
                  <a:cubicBezTo>
                    <a:pt x="380" y="27"/>
                    <a:pt x="380" y="27"/>
                    <a:pt x="380" y="27"/>
                  </a:cubicBezTo>
                  <a:cubicBezTo>
                    <a:pt x="380" y="42"/>
                    <a:pt x="368" y="54"/>
                    <a:pt x="353" y="54"/>
                  </a:cubicBezTo>
                  <a:cubicBezTo>
                    <a:pt x="28" y="54"/>
                    <a:pt x="28" y="54"/>
                    <a:pt x="28" y="54"/>
                  </a:cubicBezTo>
                  <a:cubicBezTo>
                    <a:pt x="13" y="54"/>
                    <a:pt x="0" y="42"/>
                    <a:pt x="0" y="27"/>
                  </a:cubicBezTo>
                  <a:cubicBezTo>
                    <a:pt x="0" y="27"/>
                    <a:pt x="0" y="27"/>
                    <a:pt x="0" y="27"/>
                  </a:cubicBezTo>
                  <a:cubicBezTo>
                    <a:pt x="0" y="12"/>
                    <a:pt x="13" y="0"/>
                    <a:pt x="28"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8" name="Freeform 28"/>
            <p:cNvSpPr>
              <a:spLocks noEditPoints="1"/>
            </p:cNvSpPr>
            <p:nvPr/>
          </p:nvSpPr>
          <p:spPr bwMode="auto">
            <a:xfrm>
              <a:off x="3625" y="1876"/>
              <a:ext cx="431" cy="569"/>
            </a:xfrm>
            <a:custGeom>
              <a:avLst/>
              <a:gdLst>
                <a:gd name="T0" fmla="*/ 189 w 316"/>
                <a:gd name="T1" fmla="*/ 210 h 419"/>
                <a:gd name="T2" fmla="*/ 298 w 316"/>
                <a:gd name="T3" fmla="*/ 0 h 419"/>
                <a:gd name="T4" fmla="*/ 158 w 316"/>
                <a:gd name="T5" fmla="*/ 0 h 419"/>
                <a:gd name="T6" fmla="*/ 158 w 316"/>
                <a:gd name="T7" fmla="*/ 16 h 419"/>
                <a:gd name="T8" fmla="*/ 284 w 316"/>
                <a:gd name="T9" fmla="*/ 16 h 419"/>
                <a:gd name="T10" fmla="*/ 173 w 316"/>
                <a:gd name="T11" fmla="*/ 210 h 419"/>
                <a:gd name="T12" fmla="*/ 284 w 316"/>
                <a:gd name="T13" fmla="*/ 403 h 419"/>
                <a:gd name="T14" fmla="*/ 158 w 316"/>
                <a:gd name="T15" fmla="*/ 403 h 419"/>
                <a:gd name="T16" fmla="*/ 158 w 316"/>
                <a:gd name="T17" fmla="*/ 419 h 419"/>
                <a:gd name="T18" fmla="*/ 298 w 316"/>
                <a:gd name="T19" fmla="*/ 419 h 419"/>
                <a:gd name="T20" fmla="*/ 189 w 316"/>
                <a:gd name="T21" fmla="*/ 210 h 419"/>
                <a:gd name="T22" fmla="*/ 158 w 316"/>
                <a:gd name="T23" fmla="*/ 0 h 419"/>
                <a:gd name="T24" fmla="*/ 19 w 316"/>
                <a:gd name="T25" fmla="*/ 0 h 419"/>
                <a:gd name="T26" fmla="*/ 127 w 316"/>
                <a:gd name="T27" fmla="*/ 210 h 419"/>
                <a:gd name="T28" fmla="*/ 19 w 316"/>
                <a:gd name="T29" fmla="*/ 419 h 419"/>
                <a:gd name="T30" fmla="*/ 158 w 316"/>
                <a:gd name="T31" fmla="*/ 419 h 419"/>
                <a:gd name="T32" fmla="*/ 158 w 316"/>
                <a:gd name="T33" fmla="*/ 403 h 419"/>
                <a:gd name="T34" fmla="*/ 32 w 316"/>
                <a:gd name="T35" fmla="*/ 403 h 419"/>
                <a:gd name="T36" fmla="*/ 143 w 316"/>
                <a:gd name="T37" fmla="*/ 210 h 419"/>
                <a:gd name="T38" fmla="*/ 32 w 316"/>
                <a:gd name="T39" fmla="*/ 16 h 419"/>
                <a:gd name="T40" fmla="*/ 158 w 316"/>
                <a:gd name="T41" fmla="*/ 16 h 419"/>
                <a:gd name="T42" fmla="*/ 158 w 316"/>
                <a:gd name="T43"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6" h="419">
                  <a:moveTo>
                    <a:pt x="189" y="210"/>
                  </a:moveTo>
                  <a:cubicBezTo>
                    <a:pt x="189" y="124"/>
                    <a:pt x="316" y="98"/>
                    <a:pt x="298" y="0"/>
                  </a:cubicBezTo>
                  <a:cubicBezTo>
                    <a:pt x="158" y="0"/>
                    <a:pt x="158" y="0"/>
                    <a:pt x="158" y="0"/>
                  </a:cubicBezTo>
                  <a:cubicBezTo>
                    <a:pt x="158" y="16"/>
                    <a:pt x="158" y="16"/>
                    <a:pt x="158" y="16"/>
                  </a:cubicBezTo>
                  <a:cubicBezTo>
                    <a:pt x="284" y="16"/>
                    <a:pt x="284" y="16"/>
                    <a:pt x="284" y="16"/>
                  </a:cubicBezTo>
                  <a:cubicBezTo>
                    <a:pt x="292" y="82"/>
                    <a:pt x="172" y="122"/>
                    <a:pt x="173" y="210"/>
                  </a:cubicBezTo>
                  <a:cubicBezTo>
                    <a:pt x="172" y="297"/>
                    <a:pt x="292" y="338"/>
                    <a:pt x="284" y="403"/>
                  </a:cubicBezTo>
                  <a:cubicBezTo>
                    <a:pt x="158" y="403"/>
                    <a:pt x="158" y="403"/>
                    <a:pt x="158" y="403"/>
                  </a:cubicBezTo>
                  <a:cubicBezTo>
                    <a:pt x="158" y="419"/>
                    <a:pt x="158" y="419"/>
                    <a:pt x="158" y="419"/>
                  </a:cubicBezTo>
                  <a:cubicBezTo>
                    <a:pt x="298" y="419"/>
                    <a:pt x="298" y="419"/>
                    <a:pt x="298" y="419"/>
                  </a:cubicBezTo>
                  <a:cubicBezTo>
                    <a:pt x="316" y="321"/>
                    <a:pt x="189" y="296"/>
                    <a:pt x="189" y="210"/>
                  </a:cubicBezTo>
                  <a:close/>
                  <a:moveTo>
                    <a:pt x="158" y="0"/>
                  </a:moveTo>
                  <a:cubicBezTo>
                    <a:pt x="19" y="0"/>
                    <a:pt x="19" y="0"/>
                    <a:pt x="19" y="0"/>
                  </a:cubicBezTo>
                  <a:cubicBezTo>
                    <a:pt x="0" y="98"/>
                    <a:pt x="127" y="124"/>
                    <a:pt x="127" y="210"/>
                  </a:cubicBezTo>
                  <a:cubicBezTo>
                    <a:pt x="127" y="296"/>
                    <a:pt x="0" y="321"/>
                    <a:pt x="19" y="419"/>
                  </a:cubicBezTo>
                  <a:cubicBezTo>
                    <a:pt x="158" y="419"/>
                    <a:pt x="158" y="419"/>
                    <a:pt x="158" y="419"/>
                  </a:cubicBezTo>
                  <a:cubicBezTo>
                    <a:pt x="158" y="403"/>
                    <a:pt x="158" y="403"/>
                    <a:pt x="158" y="403"/>
                  </a:cubicBezTo>
                  <a:cubicBezTo>
                    <a:pt x="32" y="403"/>
                    <a:pt x="32" y="403"/>
                    <a:pt x="32" y="403"/>
                  </a:cubicBezTo>
                  <a:cubicBezTo>
                    <a:pt x="24" y="338"/>
                    <a:pt x="145" y="297"/>
                    <a:pt x="143" y="210"/>
                  </a:cubicBezTo>
                  <a:cubicBezTo>
                    <a:pt x="145" y="122"/>
                    <a:pt x="24" y="82"/>
                    <a:pt x="32" y="16"/>
                  </a:cubicBezTo>
                  <a:cubicBezTo>
                    <a:pt x="158" y="16"/>
                    <a:pt x="158" y="16"/>
                    <a:pt x="158" y="16"/>
                  </a:cubicBezTo>
                  <a:lnTo>
                    <a:pt x="158"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9" name="Freeform 29"/>
            <p:cNvSpPr/>
            <p:nvPr/>
          </p:nvSpPr>
          <p:spPr bwMode="auto">
            <a:xfrm>
              <a:off x="3691" y="2006"/>
              <a:ext cx="300" cy="389"/>
            </a:xfrm>
            <a:custGeom>
              <a:avLst/>
              <a:gdLst>
                <a:gd name="T0" fmla="*/ 46 w 220"/>
                <a:gd name="T1" fmla="*/ 0 h 286"/>
                <a:gd name="T2" fmla="*/ 63 w 220"/>
                <a:gd name="T3" fmla="*/ 18 h 286"/>
                <a:gd name="T4" fmla="*/ 108 w 220"/>
                <a:gd name="T5" fmla="*/ 114 h 286"/>
                <a:gd name="T6" fmla="*/ 98 w 220"/>
                <a:gd name="T7" fmla="*/ 160 h 286"/>
                <a:gd name="T8" fmla="*/ 63 w 220"/>
                <a:gd name="T9" fmla="*/ 210 h 286"/>
                <a:gd name="T10" fmla="*/ 20 w 220"/>
                <a:gd name="T11" fmla="*/ 255 h 286"/>
                <a:gd name="T12" fmla="*/ 0 w 220"/>
                <a:gd name="T13" fmla="*/ 286 h 286"/>
                <a:gd name="T14" fmla="*/ 220 w 220"/>
                <a:gd name="T15" fmla="*/ 286 h 286"/>
                <a:gd name="T16" fmla="*/ 200 w 220"/>
                <a:gd name="T17" fmla="*/ 255 h 286"/>
                <a:gd name="T18" fmla="*/ 158 w 220"/>
                <a:gd name="T19" fmla="*/ 210 h 286"/>
                <a:gd name="T20" fmla="*/ 112 w 220"/>
                <a:gd name="T21" fmla="*/ 114 h 286"/>
                <a:gd name="T22" fmla="*/ 123 w 220"/>
                <a:gd name="T23" fmla="*/ 68 h 286"/>
                <a:gd name="T24" fmla="*/ 158 w 220"/>
                <a:gd name="T25" fmla="*/ 18 h 286"/>
                <a:gd name="T26" fmla="*/ 174 w 220"/>
                <a:gd name="T27" fmla="*/ 0 h 286"/>
                <a:gd name="T28" fmla="*/ 46 w 220"/>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286">
                  <a:moveTo>
                    <a:pt x="46" y="0"/>
                  </a:moveTo>
                  <a:cubicBezTo>
                    <a:pt x="52" y="6"/>
                    <a:pt x="57" y="12"/>
                    <a:pt x="63" y="18"/>
                  </a:cubicBezTo>
                  <a:cubicBezTo>
                    <a:pt x="88" y="45"/>
                    <a:pt x="108" y="75"/>
                    <a:pt x="108" y="114"/>
                  </a:cubicBezTo>
                  <a:cubicBezTo>
                    <a:pt x="108" y="130"/>
                    <a:pt x="104" y="145"/>
                    <a:pt x="98" y="160"/>
                  </a:cubicBezTo>
                  <a:cubicBezTo>
                    <a:pt x="89" y="179"/>
                    <a:pt x="76" y="195"/>
                    <a:pt x="63" y="210"/>
                  </a:cubicBezTo>
                  <a:cubicBezTo>
                    <a:pt x="49" y="225"/>
                    <a:pt x="34" y="239"/>
                    <a:pt x="20" y="255"/>
                  </a:cubicBezTo>
                  <a:cubicBezTo>
                    <a:pt x="13" y="263"/>
                    <a:pt x="4" y="274"/>
                    <a:pt x="0" y="286"/>
                  </a:cubicBezTo>
                  <a:cubicBezTo>
                    <a:pt x="220" y="286"/>
                    <a:pt x="220" y="286"/>
                    <a:pt x="220" y="286"/>
                  </a:cubicBezTo>
                  <a:cubicBezTo>
                    <a:pt x="216" y="274"/>
                    <a:pt x="208" y="263"/>
                    <a:pt x="200" y="255"/>
                  </a:cubicBezTo>
                  <a:cubicBezTo>
                    <a:pt x="187" y="239"/>
                    <a:pt x="171" y="225"/>
                    <a:pt x="158" y="210"/>
                  </a:cubicBezTo>
                  <a:cubicBezTo>
                    <a:pt x="132" y="183"/>
                    <a:pt x="112" y="152"/>
                    <a:pt x="112" y="114"/>
                  </a:cubicBezTo>
                  <a:cubicBezTo>
                    <a:pt x="112" y="98"/>
                    <a:pt x="116" y="82"/>
                    <a:pt x="123" y="68"/>
                  </a:cubicBezTo>
                  <a:cubicBezTo>
                    <a:pt x="131" y="49"/>
                    <a:pt x="144" y="33"/>
                    <a:pt x="158" y="18"/>
                  </a:cubicBezTo>
                  <a:cubicBezTo>
                    <a:pt x="163" y="12"/>
                    <a:pt x="169" y="6"/>
                    <a:pt x="174" y="0"/>
                  </a:cubicBezTo>
                  <a:lnTo>
                    <a:pt x="46" y="0"/>
                  </a:lnTo>
                  <a:close/>
                </a:path>
              </a:pathLst>
            </a:custGeom>
            <a:solidFill>
              <a:srgbClr val="F99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40" name="TextBox 20"/>
          <p:cNvSpPr txBox="1"/>
          <p:nvPr/>
        </p:nvSpPr>
        <p:spPr>
          <a:xfrm>
            <a:off x="2214282" y="2741051"/>
            <a:ext cx="3235432" cy="400110"/>
          </a:xfrm>
          <a:prstGeom prst="rect">
            <a:avLst/>
          </a:prstGeom>
          <a:noFill/>
          <a:effectLst/>
        </p:spPr>
        <p:txBody>
          <a:bodyPr wrap="square" rtlCol="0">
            <a:spAutoFit/>
          </a:bodyPr>
          <a:lstStyle/>
          <a:p>
            <a:r>
              <a:rPr lang="zh-CN" altLang="en-US" sz="2000" dirty="0">
                <a:solidFill>
                  <a:srgbClr val="C00000"/>
                </a:solidFill>
                <a:latin typeface="微软雅黑" panose="020B0503020204020204" pitchFamily="34" charset="-122"/>
                <a:ea typeface="微软雅黑" panose="020B0503020204020204" pitchFamily="34" charset="-122"/>
              </a:rPr>
              <a:t>全国人大十三届四次会议 </a:t>
            </a:r>
          </a:p>
        </p:txBody>
      </p:sp>
      <p:sp>
        <p:nvSpPr>
          <p:cNvPr id="41" name="圆角矩形 24"/>
          <p:cNvSpPr/>
          <p:nvPr/>
        </p:nvSpPr>
        <p:spPr>
          <a:xfrm>
            <a:off x="7184850" y="1663374"/>
            <a:ext cx="3886952" cy="2776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FDFB"/>
                </a:solidFill>
                <a:latin typeface="微软雅黑" panose="020B0503020204020204" pitchFamily="34" charset="-122"/>
                <a:ea typeface="微软雅黑" panose="020B0503020204020204" pitchFamily="34" charset="-122"/>
              </a:rPr>
              <a:t>3</a:t>
            </a:r>
            <a:r>
              <a:rPr lang="zh-CN" altLang="en-US" sz="1400" dirty="0">
                <a:solidFill>
                  <a:srgbClr val="FFFDFB"/>
                </a:solidFill>
                <a:latin typeface="微软雅黑" panose="020B0503020204020204" pitchFamily="34" charset="-122"/>
                <a:ea typeface="微软雅黑" panose="020B0503020204020204" pitchFamily="34" charset="-122"/>
              </a:rPr>
              <a:t>月</a:t>
            </a:r>
            <a:r>
              <a:rPr lang="en-US" altLang="zh-CN" sz="1400" dirty="0">
                <a:solidFill>
                  <a:srgbClr val="FFFDFB"/>
                </a:solidFill>
                <a:latin typeface="微软雅黑" panose="020B0503020204020204" pitchFamily="34" charset="-122"/>
                <a:ea typeface="微软雅黑" panose="020B0503020204020204" pitchFamily="34" charset="-122"/>
              </a:rPr>
              <a:t>5</a:t>
            </a:r>
            <a:r>
              <a:rPr lang="zh-CN" altLang="en-US" sz="1400" dirty="0">
                <a:solidFill>
                  <a:srgbClr val="FFFDFB"/>
                </a:solidFill>
                <a:latin typeface="微软雅黑" panose="020B0503020204020204" pitchFamily="34" charset="-122"/>
                <a:ea typeface="微软雅黑" panose="020B0503020204020204" pitchFamily="34" charset="-122"/>
              </a:rPr>
              <a:t>日</a:t>
            </a:r>
            <a:r>
              <a:rPr lang="en-US" altLang="zh-CN" sz="1400" dirty="0">
                <a:solidFill>
                  <a:srgbClr val="FFFDFB"/>
                </a:solidFill>
                <a:latin typeface="微软雅黑" panose="020B0503020204020204" pitchFamily="34" charset="-122"/>
                <a:ea typeface="微软雅黑" panose="020B0503020204020204" pitchFamily="34" charset="-122"/>
              </a:rPr>
              <a:t>-3</a:t>
            </a:r>
            <a:r>
              <a:rPr lang="zh-CN" altLang="en-US" sz="1400" dirty="0">
                <a:solidFill>
                  <a:srgbClr val="FFFDFB"/>
                </a:solidFill>
                <a:latin typeface="微软雅黑" panose="020B0503020204020204" pitchFamily="34" charset="-122"/>
                <a:ea typeface="微软雅黑" panose="020B0503020204020204" pitchFamily="34" charset="-122"/>
              </a:rPr>
              <a:t>月</a:t>
            </a:r>
            <a:r>
              <a:rPr lang="en-US" altLang="zh-CN" sz="1400" dirty="0">
                <a:solidFill>
                  <a:srgbClr val="FFFDFB"/>
                </a:solidFill>
                <a:latin typeface="微软雅黑" panose="020B0503020204020204" pitchFamily="34" charset="-122"/>
                <a:ea typeface="微软雅黑" panose="020B0503020204020204" pitchFamily="34" charset="-122"/>
              </a:rPr>
              <a:t>11</a:t>
            </a:r>
            <a:r>
              <a:rPr lang="zh-CN" altLang="en-US" sz="1400" dirty="0">
                <a:solidFill>
                  <a:srgbClr val="FFFDFB"/>
                </a:solidFill>
                <a:latin typeface="微软雅黑" panose="020B0503020204020204" pitchFamily="34" charset="-122"/>
                <a:ea typeface="微软雅黑" panose="020B0503020204020204" pitchFamily="34" charset="-122"/>
              </a:rPr>
              <a:t>日</a:t>
            </a:r>
            <a:endParaRPr lang="en-US" altLang="zh-CN" sz="1400" dirty="0">
              <a:solidFill>
                <a:srgbClr val="FFFDFB"/>
              </a:solidFill>
              <a:latin typeface="微软雅黑" panose="020B0503020204020204" pitchFamily="34" charset="-122"/>
              <a:ea typeface="微软雅黑" panose="020B0503020204020204" pitchFamily="34" charset="-122"/>
            </a:endParaRPr>
          </a:p>
        </p:txBody>
      </p:sp>
      <p:sp>
        <p:nvSpPr>
          <p:cNvPr id="43" name="圆角矩形 24"/>
          <p:cNvSpPr/>
          <p:nvPr/>
        </p:nvSpPr>
        <p:spPr>
          <a:xfrm>
            <a:off x="7184850" y="2205438"/>
            <a:ext cx="3886952" cy="2776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DFB"/>
                </a:solidFill>
                <a:latin typeface="微软雅黑" panose="020B0503020204020204" pitchFamily="34" charset="-122"/>
                <a:ea typeface="微软雅黑" panose="020B0503020204020204" pitchFamily="34" charset="-122"/>
              </a:rPr>
              <a:t>北京</a:t>
            </a:r>
            <a:endParaRPr lang="en-US" altLang="zh-CN" sz="1400" dirty="0">
              <a:solidFill>
                <a:srgbClr val="FFFDFB"/>
              </a:solidFill>
              <a:latin typeface="微软雅黑" panose="020B0503020204020204" pitchFamily="34" charset="-122"/>
              <a:ea typeface="微软雅黑" panose="020B0503020204020204" pitchFamily="34" charset="-122"/>
            </a:endParaRPr>
          </a:p>
        </p:txBody>
      </p:sp>
      <p:sp>
        <p:nvSpPr>
          <p:cNvPr id="44" name="圆角矩形 24"/>
          <p:cNvSpPr/>
          <p:nvPr/>
        </p:nvSpPr>
        <p:spPr>
          <a:xfrm>
            <a:off x="7184850" y="2734752"/>
            <a:ext cx="3886952" cy="52944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DFB"/>
                </a:solidFill>
                <a:latin typeface="微软雅黑" panose="020B0503020204020204" pitchFamily="34" charset="-122"/>
                <a:ea typeface="微软雅黑" panose="020B0503020204020204" pitchFamily="34" charset="-122"/>
              </a:rPr>
              <a:t>国务院总理李克强代表国务院，</a:t>
            </a:r>
            <a:endParaRPr lang="en-US" altLang="zh-CN" sz="1400" dirty="0">
              <a:solidFill>
                <a:srgbClr val="FFFDFB"/>
              </a:solidFill>
              <a:latin typeface="微软雅黑" panose="020B0503020204020204" pitchFamily="34" charset="-122"/>
              <a:ea typeface="微软雅黑" panose="020B0503020204020204" pitchFamily="34" charset="-122"/>
            </a:endParaRPr>
          </a:p>
          <a:p>
            <a:pPr algn="ctr"/>
            <a:r>
              <a:rPr lang="zh-CN" altLang="en-US" sz="1400" dirty="0">
                <a:solidFill>
                  <a:srgbClr val="FFFDFB"/>
                </a:solidFill>
                <a:latin typeface="微软雅黑" panose="020B0503020204020204" pitchFamily="34" charset="-122"/>
                <a:ea typeface="微软雅黑" panose="020B0503020204020204" pitchFamily="34" charset="-122"/>
              </a:rPr>
              <a:t>向十三届全国人大四次会议作政府工作报告</a:t>
            </a:r>
            <a:endParaRPr lang="en-US" altLang="zh-CN" sz="1400" dirty="0">
              <a:solidFill>
                <a:srgbClr val="FFFDFB"/>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255229" y="3536182"/>
            <a:ext cx="5241264" cy="2591564"/>
            <a:chOff x="1255229" y="3536182"/>
            <a:chExt cx="5241264" cy="2591564"/>
          </a:xfrm>
        </p:grpSpPr>
        <p:grpSp>
          <p:nvGrpSpPr>
            <p:cNvPr id="2" name="组合 1"/>
            <p:cNvGrpSpPr/>
            <p:nvPr/>
          </p:nvGrpSpPr>
          <p:grpSpPr>
            <a:xfrm>
              <a:off x="2363772" y="3536182"/>
              <a:ext cx="2247429" cy="1119195"/>
              <a:chOff x="3953243" y="3945804"/>
              <a:chExt cx="2247429" cy="1119195"/>
            </a:xfrm>
          </p:grpSpPr>
          <p:sp>
            <p:nvSpPr>
              <p:cNvPr id="52" name="Aitds14-7"/>
              <p:cNvSpPr/>
              <p:nvPr/>
            </p:nvSpPr>
            <p:spPr bwMode="auto">
              <a:xfrm>
                <a:off x="3953243" y="4496142"/>
                <a:ext cx="2247429" cy="568857"/>
              </a:xfrm>
              <a:custGeom>
                <a:avLst/>
                <a:gdLst>
                  <a:gd name="T0" fmla="*/ 4474 w 5057"/>
                  <a:gd name="T1" fmla="*/ 0 h 1280"/>
                  <a:gd name="T2" fmla="*/ 4354 w 5057"/>
                  <a:gd name="T3" fmla="*/ 0 h 1280"/>
                  <a:gd name="T4" fmla="*/ 4290 w 5057"/>
                  <a:gd name="T5" fmla="*/ 0 h 1280"/>
                  <a:gd name="T6" fmla="*/ 3768 w 5057"/>
                  <a:gd name="T7" fmla="*/ 0 h 1280"/>
                  <a:gd name="T8" fmla="*/ 3700 w 5057"/>
                  <a:gd name="T9" fmla="*/ 0 h 1280"/>
                  <a:gd name="T10" fmla="*/ 3570 w 5057"/>
                  <a:gd name="T11" fmla="*/ 0 h 1280"/>
                  <a:gd name="T12" fmla="*/ 2978 w 5057"/>
                  <a:gd name="T13" fmla="*/ 0 h 1280"/>
                  <a:gd name="T14" fmla="*/ 2857 w 5057"/>
                  <a:gd name="T15" fmla="*/ 0 h 1280"/>
                  <a:gd name="T16" fmla="*/ 2794 w 5057"/>
                  <a:gd name="T17" fmla="*/ 0 h 1280"/>
                  <a:gd name="T18" fmla="*/ 2272 w 5057"/>
                  <a:gd name="T19" fmla="*/ 0 h 1280"/>
                  <a:gd name="T20" fmla="*/ 2204 w 5057"/>
                  <a:gd name="T21" fmla="*/ 0 h 1280"/>
                  <a:gd name="T22" fmla="*/ 2074 w 5057"/>
                  <a:gd name="T23" fmla="*/ 0 h 1280"/>
                  <a:gd name="T24" fmla="*/ 1482 w 5057"/>
                  <a:gd name="T25" fmla="*/ 0 h 1280"/>
                  <a:gd name="T26" fmla="*/ 1362 w 5057"/>
                  <a:gd name="T27" fmla="*/ 0 h 1280"/>
                  <a:gd name="T28" fmla="*/ 1297 w 5057"/>
                  <a:gd name="T29" fmla="*/ 0 h 1280"/>
                  <a:gd name="T30" fmla="*/ 776 w 5057"/>
                  <a:gd name="T31" fmla="*/ 0 h 1280"/>
                  <a:gd name="T32" fmla="*/ 708 w 5057"/>
                  <a:gd name="T33" fmla="*/ 0 h 1280"/>
                  <a:gd name="T34" fmla="*/ 578 w 5057"/>
                  <a:gd name="T35" fmla="*/ 0 h 1280"/>
                  <a:gd name="T36" fmla="*/ 0 w 5057"/>
                  <a:gd name="T37" fmla="*/ 0 h 1280"/>
                  <a:gd name="T38" fmla="*/ 0 w 5057"/>
                  <a:gd name="T39" fmla="*/ 1280 h 1280"/>
                  <a:gd name="T40" fmla="*/ 5057 w 5057"/>
                  <a:gd name="T41" fmla="*/ 1280 h 1280"/>
                  <a:gd name="T42" fmla="*/ 5057 w 5057"/>
                  <a:gd name="T43" fmla="*/ 0 h 1280"/>
                  <a:gd name="T44" fmla="*/ 4474 w 5057"/>
                  <a:gd name="T45" fmla="*/ 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7" h="1280">
                    <a:moveTo>
                      <a:pt x="4474" y="0"/>
                    </a:moveTo>
                    <a:lnTo>
                      <a:pt x="4354" y="0"/>
                    </a:lnTo>
                    <a:lnTo>
                      <a:pt x="4290" y="0"/>
                    </a:lnTo>
                    <a:lnTo>
                      <a:pt x="3768" y="0"/>
                    </a:lnTo>
                    <a:lnTo>
                      <a:pt x="3700" y="0"/>
                    </a:lnTo>
                    <a:lnTo>
                      <a:pt x="3570" y="0"/>
                    </a:lnTo>
                    <a:lnTo>
                      <a:pt x="2978" y="0"/>
                    </a:lnTo>
                    <a:lnTo>
                      <a:pt x="2857" y="0"/>
                    </a:lnTo>
                    <a:lnTo>
                      <a:pt x="2794" y="0"/>
                    </a:lnTo>
                    <a:lnTo>
                      <a:pt x="2272" y="0"/>
                    </a:lnTo>
                    <a:lnTo>
                      <a:pt x="2204" y="0"/>
                    </a:lnTo>
                    <a:lnTo>
                      <a:pt x="2074" y="0"/>
                    </a:lnTo>
                    <a:lnTo>
                      <a:pt x="1482" y="0"/>
                    </a:lnTo>
                    <a:lnTo>
                      <a:pt x="1362" y="0"/>
                    </a:lnTo>
                    <a:lnTo>
                      <a:pt x="1297" y="0"/>
                    </a:lnTo>
                    <a:lnTo>
                      <a:pt x="776" y="0"/>
                    </a:lnTo>
                    <a:lnTo>
                      <a:pt x="708" y="0"/>
                    </a:lnTo>
                    <a:lnTo>
                      <a:pt x="578" y="0"/>
                    </a:lnTo>
                    <a:lnTo>
                      <a:pt x="0" y="0"/>
                    </a:lnTo>
                    <a:lnTo>
                      <a:pt x="0" y="1280"/>
                    </a:lnTo>
                    <a:lnTo>
                      <a:pt x="5057" y="1280"/>
                    </a:lnTo>
                    <a:lnTo>
                      <a:pt x="5057" y="0"/>
                    </a:lnTo>
                    <a:lnTo>
                      <a:pt x="4474"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a:endParaRPr lang="zh-CN" altLang="en-US" sz="3200" dirty="0">
                  <a:solidFill>
                    <a:srgbClr val="FEFDF8"/>
                  </a:solidFill>
                  <a:latin typeface="+mj-ea"/>
                  <a:ea typeface="+mj-ea"/>
                </a:endParaRPr>
              </a:p>
            </p:txBody>
          </p:sp>
          <p:grpSp>
            <p:nvGrpSpPr>
              <p:cNvPr id="53" name="Group 4"/>
              <p:cNvGrpSpPr>
                <a:grpSpLocks noChangeAspect="1"/>
              </p:cNvGrpSpPr>
              <p:nvPr/>
            </p:nvGrpSpPr>
            <p:grpSpPr bwMode="auto">
              <a:xfrm>
                <a:off x="4165667" y="3959291"/>
                <a:ext cx="426532" cy="518111"/>
                <a:chOff x="371" y="2264"/>
                <a:chExt cx="1360" cy="1652"/>
              </a:xfrm>
            </p:grpSpPr>
            <p:sp>
              <p:nvSpPr>
                <p:cNvPr id="54" name="AutoShape 3"/>
                <p:cNvSpPr>
                  <a:spLocks noChangeAspect="1" noChangeArrowheads="1" noTextEdit="1"/>
                </p:cNvSpPr>
                <p:nvPr/>
              </p:nvSpPr>
              <p:spPr bwMode="auto">
                <a:xfrm>
                  <a:off x="371" y="2264"/>
                  <a:ext cx="1360"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p>
              </p:txBody>
            </p:sp>
            <p:sp>
              <p:nvSpPr>
                <p:cNvPr id="55" name="Freeform 5"/>
                <p:cNvSpPr>
                  <a:spLocks noEditPoints="1"/>
                </p:cNvSpPr>
                <p:nvPr/>
              </p:nvSpPr>
              <p:spPr bwMode="auto">
                <a:xfrm>
                  <a:off x="1062" y="3249"/>
                  <a:ext cx="700" cy="700"/>
                </a:xfrm>
                <a:custGeom>
                  <a:avLst/>
                  <a:gdLst>
                    <a:gd name="T0" fmla="*/ 243 w 295"/>
                    <a:gd name="T1" fmla="*/ 52 h 295"/>
                    <a:gd name="T2" fmla="*/ 53 w 295"/>
                    <a:gd name="T3" fmla="*/ 52 h 295"/>
                    <a:gd name="T4" fmla="*/ 53 w 295"/>
                    <a:gd name="T5" fmla="*/ 242 h 295"/>
                    <a:gd name="T6" fmla="*/ 243 w 295"/>
                    <a:gd name="T7" fmla="*/ 242 h 295"/>
                    <a:gd name="T8" fmla="*/ 243 w 295"/>
                    <a:gd name="T9" fmla="*/ 52 h 295"/>
                    <a:gd name="T10" fmla="*/ 219 w 295"/>
                    <a:gd name="T11" fmla="*/ 218 h 295"/>
                    <a:gd name="T12" fmla="*/ 77 w 295"/>
                    <a:gd name="T13" fmla="*/ 218 h 295"/>
                    <a:gd name="T14" fmla="*/ 77 w 295"/>
                    <a:gd name="T15" fmla="*/ 76 h 295"/>
                    <a:gd name="T16" fmla="*/ 219 w 295"/>
                    <a:gd name="T17" fmla="*/ 76 h 295"/>
                    <a:gd name="T18" fmla="*/ 219 w 295"/>
                    <a:gd name="T19" fmla="*/ 21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243" y="52"/>
                      </a:moveTo>
                      <a:cubicBezTo>
                        <a:pt x="191" y="0"/>
                        <a:pt x="105" y="0"/>
                        <a:pt x="53" y="52"/>
                      </a:cubicBezTo>
                      <a:cubicBezTo>
                        <a:pt x="0" y="104"/>
                        <a:pt x="0" y="190"/>
                        <a:pt x="53" y="242"/>
                      </a:cubicBezTo>
                      <a:cubicBezTo>
                        <a:pt x="105" y="295"/>
                        <a:pt x="191" y="295"/>
                        <a:pt x="243" y="242"/>
                      </a:cubicBezTo>
                      <a:cubicBezTo>
                        <a:pt x="295" y="190"/>
                        <a:pt x="295" y="104"/>
                        <a:pt x="243" y="52"/>
                      </a:cubicBezTo>
                      <a:close/>
                      <a:moveTo>
                        <a:pt x="219" y="218"/>
                      </a:moveTo>
                      <a:cubicBezTo>
                        <a:pt x="180" y="258"/>
                        <a:pt x="116" y="258"/>
                        <a:pt x="77" y="218"/>
                      </a:cubicBezTo>
                      <a:cubicBezTo>
                        <a:pt x="37" y="179"/>
                        <a:pt x="37" y="115"/>
                        <a:pt x="77" y="76"/>
                      </a:cubicBezTo>
                      <a:cubicBezTo>
                        <a:pt x="116" y="36"/>
                        <a:pt x="180" y="36"/>
                        <a:pt x="219" y="76"/>
                      </a:cubicBezTo>
                      <a:cubicBezTo>
                        <a:pt x="258" y="115"/>
                        <a:pt x="258" y="179"/>
                        <a:pt x="219" y="2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6" name="Freeform 6"/>
                <p:cNvSpPr/>
                <p:nvPr/>
              </p:nvSpPr>
              <p:spPr bwMode="auto">
                <a:xfrm>
                  <a:off x="1192" y="3380"/>
                  <a:ext cx="439" cy="422"/>
                </a:xfrm>
                <a:custGeom>
                  <a:avLst/>
                  <a:gdLst>
                    <a:gd name="T0" fmla="*/ 180 w 185"/>
                    <a:gd name="T1" fmla="*/ 65 h 178"/>
                    <a:gd name="T2" fmla="*/ 122 w 185"/>
                    <a:gd name="T3" fmla="*/ 53 h 178"/>
                    <a:gd name="T4" fmla="*/ 93 w 185"/>
                    <a:gd name="T5" fmla="*/ 2 h 178"/>
                    <a:gd name="T6" fmla="*/ 63 w 185"/>
                    <a:gd name="T7" fmla="*/ 53 h 178"/>
                    <a:gd name="T8" fmla="*/ 6 w 185"/>
                    <a:gd name="T9" fmla="*/ 65 h 178"/>
                    <a:gd name="T10" fmla="*/ 49 w 185"/>
                    <a:gd name="T11" fmla="*/ 107 h 178"/>
                    <a:gd name="T12" fmla="*/ 39 w 185"/>
                    <a:gd name="T13" fmla="*/ 168 h 178"/>
                    <a:gd name="T14" fmla="*/ 93 w 185"/>
                    <a:gd name="T15" fmla="*/ 138 h 178"/>
                    <a:gd name="T16" fmla="*/ 147 w 185"/>
                    <a:gd name="T17" fmla="*/ 168 h 178"/>
                    <a:gd name="T18" fmla="*/ 133 w 185"/>
                    <a:gd name="T19" fmla="*/ 107 h 178"/>
                    <a:gd name="T20" fmla="*/ 180 w 185"/>
                    <a:gd name="T21"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8">
                      <a:moveTo>
                        <a:pt x="180" y="65"/>
                      </a:moveTo>
                      <a:cubicBezTo>
                        <a:pt x="175" y="49"/>
                        <a:pt x="135" y="63"/>
                        <a:pt x="122" y="53"/>
                      </a:cubicBezTo>
                      <a:cubicBezTo>
                        <a:pt x="108" y="43"/>
                        <a:pt x="110" y="3"/>
                        <a:pt x="93" y="2"/>
                      </a:cubicBezTo>
                      <a:cubicBezTo>
                        <a:pt x="76" y="0"/>
                        <a:pt x="77" y="43"/>
                        <a:pt x="63" y="53"/>
                      </a:cubicBezTo>
                      <a:cubicBezTo>
                        <a:pt x="50" y="63"/>
                        <a:pt x="11" y="49"/>
                        <a:pt x="6" y="65"/>
                      </a:cubicBezTo>
                      <a:cubicBezTo>
                        <a:pt x="0" y="81"/>
                        <a:pt x="44" y="91"/>
                        <a:pt x="49" y="107"/>
                      </a:cubicBezTo>
                      <a:cubicBezTo>
                        <a:pt x="54" y="122"/>
                        <a:pt x="25" y="158"/>
                        <a:pt x="39" y="168"/>
                      </a:cubicBezTo>
                      <a:cubicBezTo>
                        <a:pt x="52" y="178"/>
                        <a:pt x="76" y="138"/>
                        <a:pt x="93" y="138"/>
                      </a:cubicBezTo>
                      <a:cubicBezTo>
                        <a:pt x="110" y="138"/>
                        <a:pt x="133" y="178"/>
                        <a:pt x="147" y="168"/>
                      </a:cubicBezTo>
                      <a:cubicBezTo>
                        <a:pt x="160" y="158"/>
                        <a:pt x="128" y="122"/>
                        <a:pt x="133" y="107"/>
                      </a:cubicBezTo>
                      <a:cubicBezTo>
                        <a:pt x="138" y="91"/>
                        <a:pt x="185" y="81"/>
                        <a:pt x="180" y="6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7" name="Freeform 7"/>
                <p:cNvSpPr/>
                <p:nvPr/>
              </p:nvSpPr>
              <p:spPr bwMode="auto">
                <a:xfrm>
                  <a:off x="933" y="2990"/>
                  <a:ext cx="119" cy="114"/>
                </a:xfrm>
                <a:custGeom>
                  <a:avLst/>
                  <a:gdLst>
                    <a:gd name="T0" fmla="*/ 0 w 50"/>
                    <a:gd name="T1" fmla="*/ 18 h 48"/>
                    <a:gd name="T2" fmla="*/ 25 w 50"/>
                    <a:gd name="T3" fmla="*/ 48 h 48"/>
                    <a:gd name="T4" fmla="*/ 50 w 50"/>
                    <a:gd name="T5" fmla="*/ 15 h 48"/>
                    <a:gd name="T6" fmla="*/ 25 w 50"/>
                    <a:gd name="T7" fmla="*/ 0 h 48"/>
                    <a:gd name="T8" fmla="*/ 0 w 50"/>
                    <a:gd name="T9" fmla="*/ 18 h 48"/>
                  </a:gdLst>
                  <a:ahLst/>
                  <a:cxnLst>
                    <a:cxn ang="0">
                      <a:pos x="T0" y="T1"/>
                    </a:cxn>
                    <a:cxn ang="0">
                      <a:pos x="T2" y="T3"/>
                    </a:cxn>
                    <a:cxn ang="0">
                      <a:pos x="T4" y="T5"/>
                    </a:cxn>
                    <a:cxn ang="0">
                      <a:pos x="T6" y="T7"/>
                    </a:cxn>
                    <a:cxn ang="0">
                      <a:pos x="T8" y="T9"/>
                    </a:cxn>
                  </a:cxnLst>
                  <a:rect l="0" t="0" r="r" b="b"/>
                  <a:pathLst>
                    <a:path w="50" h="48">
                      <a:moveTo>
                        <a:pt x="0" y="18"/>
                      </a:moveTo>
                      <a:cubicBezTo>
                        <a:pt x="0" y="23"/>
                        <a:pt x="16" y="48"/>
                        <a:pt x="25" y="48"/>
                      </a:cubicBezTo>
                      <a:cubicBezTo>
                        <a:pt x="34" y="48"/>
                        <a:pt x="50" y="21"/>
                        <a:pt x="50" y="15"/>
                      </a:cubicBezTo>
                      <a:cubicBezTo>
                        <a:pt x="25" y="0"/>
                        <a:pt x="25" y="0"/>
                        <a:pt x="25" y="0"/>
                      </a:cubicBezTo>
                      <a:cubicBezTo>
                        <a:pt x="25" y="0"/>
                        <a:pt x="0" y="16"/>
                        <a:pt x="0" y="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8" name="Freeform 8"/>
                <p:cNvSpPr>
                  <a:spLocks noEditPoints="1"/>
                </p:cNvSpPr>
                <p:nvPr/>
              </p:nvSpPr>
              <p:spPr bwMode="auto">
                <a:xfrm>
                  <a:off x="684" y="2266"/>
                  <a:ext cx="601" cy="705"/>
                </a:xfrm>
                <a:custGeom>
                  <a:avLst/>
                  <a:gdLst>
                    <a:gd name="T0" fmla="*/ 3 w 253"/>
                    <a:gd name="T1" fmla="*/ 169 h 297"/>
                    <a:gd name="T2" fmla="*/ 15 w 253"/>
                    <a:gd name="T3" fmla="*/ 187 h 297"/>
                    <a:gd name="T4" fmla="*/ 127 w 253"/>
                    <a:gd name="T5" fmla="*/ 297 h 297"/>
                    <a:gd name="T6" fmla="*/ 239 w 253"/>
                    <a:gd name="T7" fmla="*/ 186 h 297"/>
                    <a:gd name="T8" fmla="*/ 251 w 253"/>
                    <a:gd name="T9" fmla="*/ 169 h 297"/>
                    <a:gd name="T10" fmla="*/ 247 w 253"/>
                    <a:gd name="T11" fmla="*/ 149 h 297"/>
                    <a:gd name="T12" fmla="*/ 247 w 253"/>
                    <a:gd name="T13" fmla="*/ 143 h 297"/>
                    <a:gd name="T14" fmla="*/ 249 w 253"/>
                    <a:gd name="T15" fmla="*/ 133 h 297"/>
                    <a:gd name="T16" fmla="*/ 131 w 253"/>
                    <a:gd name="T17" fmla="*/ 0 h 297"/>
                    <a:gd name="T18" fmla="*/ 5 w 253"/>
                    <a:gd name="T19" fmla="*/ 128 h 297"/>
                    <a:gd name="T20" fmla="*/ 6 w 253"/>
                    <a:gd name="T21" fmla="*/ 139 h 297"/>
                    <a:gd name="T22" fmla="*/ 7 w 253"/>
                    <a:gd name="T23" fmla="*/ 150 h 297"/>
                    <a:gd name="T24" fmla="*/ 3 w 253"/>
                    <a:gd name="T25" fmla="*/ 169 h 297"/>
                    <a:gd name="T26" fmla="*/ 19 w 253"/>
                    <a:gd name="T27" fmla="*/ 137 h 297"/>
                    <a:gd name="T28" fmla="*/ 104 w 253"/>
                    <a:gd name="T29" fmla="*/ 124 h 297"/>
                    <a:gd name="T30" fmla="*/ 157 w 253"/>
                    <a:gd name="T31" fmla="*/ 99 h 297"/>
                    <a:gd name="T32" fmla="*/ 198 w 253"/>
                    <a:gd name="T33" fmla="*/ 124 h 297"/>
                    <a:gd name="T34" fmla="*/ 233 w 253"/>
                    <a:gd name="T35" fmla="*/ 135 h 297"/>
                    <a:gd name="T36" fmla="*/ 230 w 253"/>
                    <a:gd name="T37" fmla="*/ 162 h 297"/>
                    <a:gd name="T38" fmla="*/ 229 w 253"/>
                    <a:gd name="T39" fmla="*/ 165 h 297"/>
                    <a:gd name="T40" fmla="*/ 229 w 253"/>
                    <a:gd name="T41" fmla="*/ 173 h 297"/>
                    <a:gd name="T42" fmla="*/ 227 w 253"/>
                    <a:gd name="T43" fmla="*/ 189 h 297"/>
                    <a:gd name="T44" fmla="*/ 127 w 253"/>
                    <a:gd name="T45" fmla="*/ 286 h 297"/>
                    <a:gd name="T46" fmla="*/ 30 w 253"/>
                    <a:gd name="T47" fmla="*/ 198 h 297"/>
                    <a:gd name="T48" fmla="*/ 19 w 253"/>
                    <a:gd name="T49" fmla="*/ 13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7">
                      <a:moveTo>
                        <a:pt x="3" y="169"/>
                      </a:moveTo>
                      <a:cubicBezTo>
                        <a:pt x="5" y="179"/>
                        <a:pt x="10" y="186"/>
                        <a:pt x="15" y="187"/>
                      </a:cubicBezTo>
                      <a:cubicBezTo>
                        <a:pt x="35" y="250"/>
                        <a:pt x="80" y="297"/>
                        <a:pt x="127" y="297"/>
                      </a:cubicBezTo>
                      <a:cubicBezTo>
                        <a:pt x="176" y="297"/>
                        <a:pt x="220" y="252"/>
                        <a:pt x="239" y="186"/>
                      </a:cubicBezTo>
                      <a:cubicBezTo>
                        <a:pt x="244" y="185"/>
                        <a:pt x="249" y="178"/>
                        <a:pt x="251" y="169"/>
                      </a:cubicBezTo>
                      <a:cubicBezTo>
                        <a:pt x="252" y="160"/>
                        <a:pt x="250" y="152"/>
                        <a:pt x="247" y="149"/>
                      </a:cubicBezTo>
                      <a:cubicBezTo>
                        <a:pt x="247" y="147"/>
                        <a:pt x="247" y="145"/>
                        <a:pt x="247" y="143"/>
                      </a:cubicBezTo>
                      <a:cubicBezTo>
                        <a:pt x="248" y="139"/>
                        <a:pt x="249" y="136"/>
                        <a:pt x="249" y="133"/>
                      </a:cubicBezTo>
                      <a:cubicBezTo>
                        <a:pt x="253" y="74"/>
                        <a:pt x="225" y="0"/>
                        <a:pt x="131" y="0"/>
                      </a:cubicBezTo>
                      <a:cubicBezTo>
                        <a:pt x="38" y="0"/>
                        <a:pt x="0" y="60"/>
                        <a:pt x="5" y="128"/>
                      </a:cubicBezTo>
                      <a:cubicBezTo>
                        <a:pt x="5" y="131"/>
                        <a:pt x="5" y="135"/>
                        <a:pt x="6" y="139"/>
                      </a:cubicBezTo>
                      <a:cubicBezTo>
                        <a:pt x="6" y="142"/>
                        <a:pt x="6" y="146"/>
                        <a:pt x="7" y="150"/>
                      </a:cubicBezTo>
                      <a:cubicBezTo>
                        <a:pt x="3" y="153"/>
                        <a:pt x="1" y="161"/>
                        <a:pt x="3" y="169"/>
                      </a:cubicBezTo>
                      <a:close/>
                      <a:moveTo>
                        <a:pt x="19" y="137"/>
                      </a:moveTo>
                      <a:cubicBezTo>
                        <a:pt x="36" y="141"/>
                        <a:pt x="80" y="139"/>
                        <a:pt x="104" y="124"/>
                      </a:cubicBezTo>
                      <a:cubicBezTo>
                        <a:pt x="129" y="109"/>
                        <a:pt x="157" y="99"/>
                        <a:pt x="157" y="99"/>
                      </a:cubicBezTo>
                      <a:cubicBezTo>
                        <a:pt x="157" y="99"/>
                        <a:pt x="165" y="109"/>
                        <a:pt x="198" y="124"/>
                      </a:cubicBezTo>
                      <a:cubicBezTo>
                        <a:pt x="211" y="130"/>
                        <a:pt x="223" y="134"/>
                        <a:pt x="233" y="135"/>
                      </a:cubicBezTo>
                      <a:cubicBezTo>
                        <a:pt x="234" y="135"/>
                        <a:pt x="232" y="148"/>
                        <a:pt x="230" y="162"/>
                      </a:cubicBezTo>
                      <a:cubicBezTo>
                        <a:pt x="230" y="163"/>
                        <a:pt x="230" y="164"/>
                        <a:pt x="229" y="165"/>
                      </a:cubicBezTo>
                      <a:cubicBezTo>
                        <a:pt x="229" y="168"/>
                        <a:pt x="229" y="170"/>
                        <a:pt x="229" y="173"/>
                      </a:cubicBezTo>
                      <a:cubicBezTo>
                        <a:pt x="228" y="179"/>
                        <a:pt x="228" y="184"/>
                        <a:pt x="227" y="189"/>
                      </a:cubicBezTo>
                      <a:cubicBezTo>
                        <a:pt x="209" y="247"/>
                        <a:pt x="170" y="286"/>
                        <a:pt x="127" y="286"/>
                      </a:cubicBezTo>
                      <a:cubicBezTo>
                        <a:pt x="89" y="286"/>
                        <a:pt x="51" y="249"/>
                        <a:pt x="30" y="198"/>
                      </a:cubicBezTo>
                      <a:cubicBezTo>
                        <a:pt x="29" y="182"/>
                        <a:pt x="18" y="136"/>
                        <a:pt x="19" y="13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9" name="Freeform 9"/>
                <p:cNvSpPr/>
                <p:nvPr/>
              </p:nvSpPr>
              <p:spPr bwMode="auto">
                <a:xfrm>
                  <a:off x="373" y="2931"/>
                  <a:ext cx="1170" cy="771"/>
                </a:xfrm>
                <a:custGeom>
                  <a:avLst/>
                  <a:gdLst>
                    <a:gd name="T0" fmla="*/ 327 w 493"/>
                    <a:gd name="T1" fmla="*/ 170 h 325"/>
                    <a:gd name="T2" fmla="*/ 493 w 493"/>
                    <a:gd name="T3" fmla="*/ 134 h 325"/>
                    <a:gd name="T4" fmla="*/ 466 w 493"/>
                    <a:gd name="T5" fmla="*/ 92 h 325"/>
                    <a:gd name="T6" fmla="*/ 322 w 493"/>
                    <a:gd name="T7" fmla="*/ 0 h 325"/>
                    <a:gd name="T8" fmla="*/ 303 w 493"/>
                    <a:gd name="T9" fmla="*/ 29 h 325"/>
                    <a:gd name="T10" fmla="*/ 322 w 493"/>
                    <a:gd name="T11" fmla="*/ 33 h 325"/>
                    <a:gd name="T12" fmla="*/ 276 w 493"/>
                    <a:gd name="T13" fmla="*/ 172 h 325"/>
                    <a:gd name="T14" fmla="*/ 270 w 493"/>
                    <a:gd name="T15" fmla="*/ 74 h 325"/>
                    <a:gd name="T16" fmla="*/ 261 w 493"/>
                    <a:gd name="T17" fmla="*/ 78 h 325"/>
                    <a:gd name="T18" fmla="*/ 251 w 493"/>
                    <a:gd name="T19" fmla="*/ 74 h 325"/>
                    <a:gd name="T20" fmla="*/ 244 w 493"/>
                    <a:gd name="T21" fmla="*/ 177 h 325"/>
                    <a:gd name="T22" fmla="*/ 198 w 493"/>
                    <a:gd name="T23" fmla="*/ 34 h 325"/>
                    <a:gd name="T24" fmla="*/ 219 w 493"/>
                    <a:gd name="T25" fmla="*/ 29 h 325"/>
                    <a:gd name="T26" fmla="*/ 201 w 493"/>
                    <a:gd name="T27" fmla="*/ 1 h 325"/>
                    <a:gd name="T28" fmla="*/ 55 w 493"/>
                    <a:gd name="T29" fmla="*/ 92 h 325"/>
                    <a:gd name="T30" fmla="*/ 0 w 493"/>
                    <a:gd name="T31" fmla="*/ 249 h 325"/>
                    <a:gd name="T32" fmla="*/ 0 w 493"/>
                    <a:gd name="T33" fmla="*/ 254 h 325"/>
                    <a:gd name="T34" fmla="*/ 3 w 493"/>
                    <a:gd name="T35" fmla="*/ 257 h 325"/>
                    <a:gd name="T36" fmla="*/ 99 w 493"/>
                    <a:gd name="T37" fmla="*/ 299 h 325"/>
                    <a:gd name="T38" fmla="*/ 105 w 493"/>
                    <a:gd name="T39" fmla="*/ 299 h 325"/>
                    <a:gd name="T40" fmla="*/ 188 w 493"/>
                    <a:gd name="T41" fmla="*/ 325 h 325"/>
                    <a:gd name="T42" fmla="*/ 287 w 493"/>
                    <a:gd name="T43" fmla="*/ 325 h 325"/>
                    <a:gd name="T44" fmla="*/ 327 w 493"/>
                    <a:gd name="T45"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3" h="325">
                      <a:moveTo>
                        <a:pt x="327" y="170"/>
                      </a:moveTo>
                      <a:cubicBezTo>
                        <a:pt x="372" y="125"/>
                        <a:pt x="437" y="113"/>
                        <a:pt x="493" y="134"/>
                      </a:cubicBezTo>
                      <a:cubicBezTo>
                        <a:pt x="486" y="120"/>
                        <a:pt x="477" y="105"/>
                        <a:pt x="466" y="92"/>
                      </a:cubicBezTo>
                      <a:cubicBezTo>
                        <a:pt x="439" y="55"/>
                        <a:pt x="397" y="14"/>
                        <a:pt x="322" y="0"/>
                      </a:cubicBezTo>
                      <a:cubicBezTo>
                        <a:pt x="303" y="29"/>
                        <a:pt x="303" y="29"/>
                        <a:pt x="303" y="29"/>
                      </a:cubicBezTo>
                      <a:cubicBezTo>
                        <a:pt x="310" y="30"/>
                        <a:pt x="316" y="32"/>
                        <a:pt x="322" y="33"/>
                      </a:cubicBezTo>
                      <a:cubicBezTo>
                        <a:pt x="276" y="172"/>
                        <a:pt x="276" y="172"/>
                        <a:pt x="276" y="172"/>
                      </a:cubicBezTo>
                      <a:cubicBezTo>
                        <a:pt x="270" y="74"/>
                        <a:pt x="270" y="74"/>
                        <a:pt x="270" y="74"/>
                      </a:cubicBezTo>
                      <a:cubicBezTo>
                        <a:pt x="267" y="77"/>
                        <a:pt x="264" y="78"/>
                        <a:pt x="261" y="78"/>
                      </a:cubicBezTo>
                      <a:cubicBezTo>
                        <a:pt x="258" y="78"/>
                        <a:pt x="255" y="77"/>
                        <a:pt x="251" y="74"/>
                      </a:cubicBezTo>
                      <a:cubicBezTo>
                        <a:pt x="244" y="177"/>
                        <a:pt x="244" y="177"/>
                        <a:pt x="244" y="177"/>
                      </a:cubicBezTo>
                      <a:cubicBezTo>
                        <a:pt x="198" y="34"/>
                        <a:pt x="198" y="34"/>
                        <a:pt x="198" y="34"/>
                      </a:cubicBezTo>
                      <a:cubicBezTo>
                        <a:pt x="205" y="32"/>
                        <a:pt x="212" y="30"/>
                        <a:pt x="219" y="29"/>
                      </a:cubicBezTo>
                      <a:cubicBezTo>
                        <a:pt x="201" y="1"/>
                        <a:pt x="201" y="1"/>
                        <a:pt x="201" y="1"/>
                      </a:cubicBezTo>
                      <a:cubicBezTo>
                        <a:pt x="122" y="14"/>
                        <a:pt x="83" y="55"/>
                        <a:pt x="55" y="92"/>
                      </a:cubicBezTo>
                      <a:cubicBezTo>
                        <a:pt x="15" y="145"/>
                        <a:pt x="0" y="208"/>
                        <a:pt x="0" y="249"/>
                      </a:cubicBezTo>
                      <a:cubicBezTo>
                        <a:pt x="0" y="254"/>
                        <a:pt x="0" y="254"/>
                        <a:pt x="0" y="254"/>
                      </a:cubicBezTo>
                      <a:cubicBezTo>
                        <a:pt x="3" y="257"/>
                        <a:pt x="3" y="257"/>
                        <a:pt x="3" y="257"/>
                      </a:cubicBezTo>
                      <a:cubicBezTo>
                        <a:pt x="30" y="294"/>
                        <a:pt x="75" y="299"/>
                        <a:pt x="99" y="299"/>
                      </a:cubicBezTo>
                      <a:cubicBezTo>
                        <a:pt x="101" y="299"/>
                        <a:pt x="104" y="299"/>
                        <a:pt x="105" y="299"/>
                      </a:cubicBezTo>
                      <a:cubicBezTo>
                        <a:pt x="124" y="314"/>
                        <a:pt x="157" y="321"/>
                        <a:pt x="188" y="325"/>
                      </a:cubicBezTo>
                      <a:cubicBezTo>
                        <a:pt x="287" y="325"/>
                        <a:pt x="287" y="325"/>
                        <a:pt x="287" y="325"/>
                      </a:cubicBezTo>
                      <a:cubicBezTo>
                        <a:pt x="272" y="272"/>
                        <a:pt x="285" y="212"/>
                        <a:pt x="327" y="17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sp>
            <p:nvSpPr>
              <p:cNvPr id="60" name="TextBox 20"/>
              <p:cNvSpPr txBox="1"/>
              <p:nvPr/>
            </p:nvSpPr>
            <p:spPr>
              <a:xfrm>
                <a:off x="4229316" y="4583335"/>
                <a:ext cx="1667435" cy="400110"/>
              </a:xfrm>
              <a:prstGeom prst="rect">
                <a:avLst/>
              </a:prstGeom>
              <a:noFill/>
              <a:effectLst/>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应出席代表</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nvGrpSpPr>
              <p:cNvPr id="61" name="Group 4"/>
              <p:cNvGrpSpPr>
                <a:grpSpLocks noChangeAspect="1"/>
              </p:cNvGrpSpPr>
              <p:nvPr/>
            </p:nvGrpSpPr>
            <p:grpSpPr bwMode="auto">
              <a:xfrm>
                <a:off x="4853670" y="3959291"/>
                <a:ext cx="426532" cy="518111"/>
                <a:chOff x="371" y="2264"/>
                <a:chExt cx="1360" cy="1652"/>
              </a:xfrm>
            </p:grpSpPr>
            <p:sp>
              <p:nvSpPr>
                <p:cNvPr id="62" name="AutoShape 3"/>
                <p:cNvSpPr>
                  <a:spLocks noChangeAspect="1" noChangeArrowheads="1" noTextEdit="1"/>
                </p:cNvSpPr>
                <p:nvPr/>
              </p:nvSpPr>
              <p:spPr bwMode="auto">
                <a:xfrm>
                  <a:off x="371" y="2264"/>
                  <a:ext cx="1360"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p>
              </p:txBody>
            </p:sp>
            <p:sp>
              <p:nvSpPr>
                <p:cNvPr id="63" name="Freeform 5"/>
                <p:cNvSpPr>
                  <a:spLocks noEditPoints="1"/>
                </p:cNvSpPr>
                <p:nvPr/>
              </p:nvSpPr>
              <p:spPr bwMode="auto">
                <a:xfrm>
                  <a:off x="1062" y="3249"/>
                  <a:ext cx="700" cy="700"/>
                </a:xfrm>
                <a:custGeom>
                  <a:avLst/>
                  <a:gdLst>
                    <a:gd name="T0" fmla="*/ 243 w 295"/>
                    <a:gd name="T1" fmla="*/ 52 h 295"/>
                    <a:gd name="T2" fmla="*/ 53 w 295"/>
                    <a:gd name="T3" fmla="*/ 52 h 295"/>
                    <a:gd name="T4" fmla="*/ 53 w 295"/>
                    <a:gd name="T5" fmla="*/ 242 h 295"/>
                    <a:gd name="T6" fmla="*/ 243 w 295"/>
                    <a:gd name="T7" fmla="*/ 242 h 295"/>
                    <a:gd name="T8" fmla="*/ 243 w 295"/>
                    <a:gd name="T9" fmla="*/ 52 h 295"/>
                    <a:gd name="T10" fmla="*/ 219 w 295"/>
                    <a:gd name="T11" fmla="*/ 218 h 295"/>
                    <a:gd name="T12" fmla="*/ 77 w 295"/>
                    <a:gd name="T13" fmla="*/ 218 h 295"/>
                    <a:gd name="T14" fmla="*/ 77 w 295"/>
                    <a:gd name="T15" fmla="*/ 76 h 295"/>
                    <a:gd name="T16" fmla="*/ 219 w 295"/>
                    <a:gd name="T17" fmla="*/ 76 h 295"/>
                    <a:gd name="T18" fmla="*/ 219 w 295"/>
                    <a:gd name="T19" fmla="*/ 21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243" y="52"/>
                      </a:moveTo>
                      <a:cubicBezTo>
                        <a:pt x="191" y="0"/>
                        <a:pt x="105" y="0"/>
                        <a:pt x="53" y="52"/>
                      </a:cubicBezTo>
                      <a:cubicBezTo>
                        <a:pt x="0" y="104"/>
                        <a:pt x="0" y="190"/>
                        <a:pt x="53" y="242"/>
                      </a:cubicBezTo>
                      <a:cubicBezTo>
                        <a:pt x="105" y="295"/>
                        <a:pt x="191" y="295"/>
                        <a:pt x="243" y="242"/>
                      </a:cubicBezTo>
                      <a:cubicBezTo>
                        <a:pt x="295" y="190"/>
                        <a:pt x="295" y="104"/>
                        <a:pt x="243" y="52"/>
                      </a:cubicBezTo>
                      <a:close/>
                      <a:moveTo>
                        <a:pt x="219" y="218"/>
                      </a:moveTo>
                      <a:cubicBezTo>
                        <a:pt x="180" y="258"/>
                        <a:pt x="116" y="258"/>
                        <a:pt x="77" y="218"/>
                      </a:cubicBezTo>
                      <a:cubicBezTo>
                        <a:pt x="37" y="179"/>
                        <a:pt x="37" y="115"/>
                        <a:pt x="77" y="76"/>
                      </a:cubicBezTo>
                      <a:cubicBezTo>
                        <a:pt x="116" y="36"/>
                        <a:pt x="180" y="36"/>
                        <a:pt x="219" y="76"/>
                      </a:cubicBezTo>
                      <a:cubicBezTo>
                        <a:pt x="258" y="115"/>
                        <a:pt x="258" y="179"/>
                        <a:pt x="219" y="2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4" name="Freeform 6"/>
                <p:cNvSpPr/>
                <p:nvPr/>
              </p:nvSpPr>
              <p:spPr bwMode="auto">
                <a:xfrm>
                  <a:off x="1192" y="3380"/>
                  <a:ext cx="439" cy="422"/>
                </a:xfrm>
                <a:custGeom>
                  <a:avLst/>
                  <a:gdLst>
                    <a:gd name="T0" fmla="*/ 180 w 185"/>
                    <a:gd name="T1" fmla="*/ 65 h 178"/>
                    <a:gd name="T2" fmla="*/ 122 w 185"/>
                    <a:gd name="T3" fmla="*/ 53 h 178"/>
                    <a:gd name="T4" fmla="*/ 93 w 185"/>
                    <a:gd name="T5" fmla="*/ 2 h 178"/>
                    <a:gd name="T6" fmla="*/ 63 w 185"/>
                    <a:gd name="T7" fmla="*/ 53 h 178"/>
                    <a:gd name="T8" fmla="*/ 6 w 185"/>
                    <a:gd name="T9" fmla="*/ 65 h 178"/>
                    <a:gd name="T10" fmla="*/ 49 w 185"/>
                    <a:gd name="T11" fmla="*/ 107 h 178"/>
                    <a:gd name="T12" fmla="*/ 39 w 185"/>
                    <a:gd name="T13" fmla="*/ 168 h 178"/>
                    <a:gd name="T14" fmla="*/ 93 w 185"/>
                    <a:gd name="T15" fmla="*/ 138 h 178"/>
                    <a:gd name="T16" fmla="*/ 147 w 185"/>
                    <a:gd name="T17" fmla="*/ 168 h 178"/>
                    <a:gd name="T18" fmla="*/ 133 w 185"/>
                    <a:gd name="T19" fmla="*/ 107 h 178"/>
                    <a:gd name="T20" fmla="*/ 180 w 185"/>
                    <a:gd name="T21"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8">
                      <a:moveTo>
                        <a:pt x="180" y="65"/>
                      </a:moveTo>
                      <a:cubicBezTo>
                        <a:pt x="175" y="49"/>
                        <a:pt x="135" y="63"/>
                        <a:pt x="122" y="53"/>
                      </a:cubicBezTo>
                      <a:cubicBezTo>
                        <a:pt x="108" y="43"/>
                        <a:pt x="110" y="3"/>
                        <a:pt x="93" y="2"/>
                      </a:cubicBezTo>
                      <a:cubicBezTo>
                        <a:pt x="76" y="0"/>
                        <a:pt x="77" y="43"/>
                        <a:pt x="63" y="53"/>
                      </a:cubicBezTo>
                      <a:cubicBezTo>
                        <a:pt x="50" y="63"/>
                        <a:pt x="11" y="49"/>
                        <a:pt x="6" y="65"/>
                      </a:cubicBezTo>
                      <a:cubicBezTo>
                        <a:pt x="0" y="81"/>
                        <a:pt x="44" y="91"/>
                        <a:pt x="49" y="107"/>
                      </a:cubicBezTo>
                      <a:cubicBezTo>
                        <a:pt x="54" y="122"/>
                        <a:pt x="25" y="158"/>
                        <a:pt x="39" y="168"/>
                      </a:cubicBezTo>
                      <a:cubicBezTo>
                        <a:pt x="52" y="178"/>
                        <a:pt x="76" y="138"/>
                        <a:pt x="93" y="138"/>
                      </a:cubicBezTo>
                      <a:cubicBezTo>
                        <a:pt x="110" y="138"/>
                        <a:pt x="133" y="178"/>
                        <a:pt x="147" y="168"/>
                      </a:cubicBezTo>
                      <a:cubicBezTo>
                        <a:pt x="160" y="158"/>
                        <a:pt x="128" y="122"/>
                        <a:pt x="133" y="107"/>
                      </a:cubicBezTo>
                      <a:cubicBezTo>
                        <a:pt x="138" y="91"/>
                        <a:pt x="185" y="81"/>
                        <a:pt x="180" y="6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5" name="Freeform 7"/>
                <p:cNvSpPr/>
                <p:nvPr/>
              </p:nvSpPr>
              <p:spPr bwMode="auto">
                <a:xfrm>
                  <a:off x="933" y="2990"/>
                  <a:ext cx="119" cy="114"/>
                </a:xfrm>
                <a:custGeom>
                  <a:avLst/>
                  <a:gdLst>
                    <a:gd name="T0" fmla="*/ 0 w 50"/>
                    <a:gd name="T1" fmla="*/ 18 h 48"/>
                    <a:gd name="T2" fmla="*/ 25 w 50"/>
                    <a:gd name="T3" fmla="*/ 48 h 48"/>
                    <a:gd name="T4" fmla="*/ 50 w 50"/>
                    <a:gd name="T5" fmla="*/ 15 h 48"/>
                    <a:gd name="T6" fmla="*/ 25 w 50"/>
                    <a:gd name="T7" fmla="*/ 0 h 48"/>
                    <a:gd name="T8" fmla="*/ 0 w 50"/>
                    <a:gd name="T9" fmla="*/ 18 h 48"/>
                  </a:gdLst>
                  <a:ahLst/>
                  <a:cxnLst>
                    <a:cxn ang="0">
                      <a:pos x="T0" y="T1"/>
                    </a:cxn>
                    <a:cxn ang="0">
                      <a:pos x="T2" y="T3"/>
                    </a:cxn>
                    <a:cxn ang="0">
                      <a:pos x="T4" y="T5"/>
                    </a:cxn>
                    <a:cxn ang="0">
                      <a:pos x="T6" y="T7"/>
                    </a:cxn>
                    <a:cxn ang="0">
                      <a:pos x="T8" y="T9"/>
                    </a:cxn>
                  </a:cxnLst>
                  <a:rect l="0" t="0" r="r" b="b"/>
                  <a:pathLst>
                    <a:path w="50" h="48">
                      <a:moveTo>
                        <a:pt x="0" y="18"/>
                      </a:moveTo>
                      <a:cubicBezTo>
                        <a:pt x="0" y="23"/>
                        <a:pt x="16" y="48"/>
                        <a:pt x="25" y="48"/>
                      </a:cubicBezTo>
                      <a:cubicBezTo>
                        <a:pt x="34" y="48"/>
                        <a:pt x="50" y="21"/>
                        <a:pt x="50" y="15"/>
                      </a:cubicBezTo>
                      <a:cubicBezTo>
                        <a:pt x="25" y="0"/>
                        <a:pt x="25" y="0"/>
                        <a:pt x="25" y="0"/>
                      </a:cubicBezTo>
                      <a:cubicBezTo>
                        <a:pt x="25" y="0"/>
                        <a:pt x="0" y="16"/>
                        <a:pt x="0" y="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6" name="Freeform 8"/>
                <p:cNvSpPr>
                  <a:spLocks noEditPoints="1"/>
                </p:cNvSpPr>
                <p:nvPr/>
              </p:nvSpPr>
              <p:spPr bwMode="auto">
                <a:xfrm>
                  <a:off x="684" y="2266"/>
                  <a:ext cx="601" cy="705"/>
                </a:xfrm>
                <a:custGeom>
                  <a:avLst/>
                  <a:gdLst>
                    <a:gd name="T0" fmla="*/ 3 w 253"/>
                    <a:gd name="T1" fmla="*/ 169 h 297"/>
                    <a:gd name="T2" fmla="*/ 15 w 253"/>
                    <a:gd name="T3" fmla="*/ 187 h 297"/>
                    <a:gd name="T4" fmla="*/ 127 w 253"/>
                    <a:gd name="T5" fmla="*/ 297 h 297"/>
                    <a:gd name="T6" fmla="*/ 239 w 253"/>
                    <a:gd name="T7" fmla="*/ 186 h 297"/>
                    <a:gd name="T8" fmla="*/ 251 w 253"/>
                    <a:gd name="T9" fmla="*/ 169 h 297"/>
                    <a:gd name="T10" fmla="*/ 247 w 253"/>
                    <a:gd name="T11" fmla="*/ 149 h 297"/>
                    <a:gd name="T12" fmla="*/ 247 w 253"/>
                    <a:gd name="T13" fmla="*/ 143 h 297"/>
                    <a:gd name="T14" fmla="*/ 249 w 253"/>
                    <a:gd name="T15" fmla="*/ 133 h 297"/>
                    <a:gd name="T16" fmla="*/ 131 w 253"/>
                    <a:gd name="T17" fmla="*/ 0 h 297"/>
                    <a:gd name="T18" fmla="*/ 5 w 253"/>
                    <a:gd name="T19" fmla="*/ 128 h 297"/>
                    <a:gd name="T20" fmla="*/ 6 w 253"/>
                    <a:gd name="T21" fmla="*/ 139 h 297"/>
                    <a:gd name="T22" fmla="*/ 7 w 253"/>
                    <a:gd name="T23" fmla="*/ 150 h 297"/>
                    <a:gd name="T24" fmla="*/ 3 w 253"/>
                    <a:gd name="T25" fmla="*/ 169 h 297"/>
                    <a:gd name="T26" fmla="*/ 19 w 253"/>
                    <a:gd name="T27" fmla="*/ 137 h 297"/>
                    <a:gd name="T28" fmla="*/ 104 w 253"/>
                    <a:gd name="T29" fmla="*/ 124 h 297"/>
                    <a:gd name="T30" fmla="*/ 157 w 253"/>
                    <a:gd name="T31" fmla="*/ 99 h 297"/>
                    <a:gd name="T32" fmla="*/ 198 w 253"/>
                    <a:gd name="T33" fmla="*/ 124 h 297"/>
                    <a:gd name="T34" fmla="*/ 233 w 253"/>
                    <a:gd name="T35" fmla="*/ 135 h 297"/>
                    <a:gd name="T36" fmla="*/ 230 w 253"/>
                    <a:gd name="T37" fmla="*/ 162 h 297"/>
                    <a:gd name="T38" fmla="*/ 229 w 253"/>
                    <a:gd name="T39" fmla="*/ 165 h 297"/>
                    <a:gd name="T40" fmla="*/ 229 w 253"/>
                    <a:gd name="T41" fmla="*/ 173 h 297"/>
                    <a:gd name="T42" fmla="*/ 227 w 253"/>
                    <a:gd name="T43" fmla="*/ 189 h 297"/>
                    <a:gd name="T44" fmla="*/ 127 w 253"/>
                    <a:gd name="T45" fmla="*/ 286 h 297"/>
                    <a:gd name="T46" fmla="*/ 30 w 253"/>
                    <a:gd name="T47" fmla="*/ 198 h 297"/>
                    <a:gd name="T48" fmla="*/ 19 w 253"/>
                    <a:gd name="T49" fmla="*/ 13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7">
                      <a:moveTo>
                        <a:pt x="3" y="169"/>
                      </a:moveTo>
                      <a:cubicBezTo>
                        <a:pt x="5" y="179"/>
                        <a:pt x="10" y="186"/>
                        <a:pt x="15" y="187"/>
                      </a:cubicBezTo>
                      <a:cubicBezTo>
                        <a:pt x="35" y="250"/>
                        <a:pt x="80" y="297"/>
                        <a:pt x="127" y="297"/>
                      </a:cubicBezTo>
                      <a:cubicBezTo>
                        <a:pt x="176" y="297"/>
                        <a:pt x="220" y="252"/>
                        <a:pt x="239" y="186"/>
                      </a:cubicBezTo>
                      <a:cubicBezTo>
                        <a:pt x="244" y="185"/>
                        <a:pt x="249" y="178"/>
                        <a:pt x="251" y="169"/>
                      </a:cubicBezTo>
                      <a:cubicBezTo>
                        <a:pt x="252" y="160"/>
                        <a:pt x="250" y="152"/>
                        <a:pt x="247" y="149"/>
                      </a:cubicBezTo>
                      <a:cubicBezTo>
                        <a:pt x="247" y="147"/>
                        <a:pt x="247" y="145"/>
                        <a:pt x="247" y="143"/>
                      </a:cubicBezTo>
                      <a:cubicBezTo>
                        <a:pt x="248" y="139"/>
                        <a:pt x="249" y="136"/>
                        <a:pt x="249" y="133"/>
                      </a:cubicBezTo>
                      <a:cubicBezTo>
                        <a:pt x="253" y="74"/>
                        <a:pt x="225" y="0"/>
                        <a:pt x="131" y="0"/>
                      </a:cubicBezTo>
                      <a:cubicBezTo>
                        <a:pt x="38" y="0"/>
                        <a:pt x="0" y="60"/>
                        <a:pt x="5" y="128"/>
                      </a:cubicBezTo>
                      <a:cubicBezTo>
                        <a:pt x="5" y="131"/>
                        <a:pt x="5" y="135"/>
                        <a:pt x="6" y="139"/>
                      </a:cubicBezTo>
                      <a:cubicBezTo>
                        <a:pt x="6" y="142"/>
                        <a:pt x="6" y="146"/>
                        <a:pt x="7" y="150"/>
                      </a:cubicBezTo>
                      <a:cubicBezTo>
                        <a:pt x="3" y="153"/>
                        <a:pt x="1" y="161"/>
                        <a:pt x="3" y="169"/>
                      </a:cubicBezTo>
                      <a:close/>
                      <a:moveTo>
                        <a:pt x="19" y="137"/>
                      </a:moveTo>
                      <a:cubicBezTo>
                        <a:pt x="36" y="141"/>
                        <a:pt x="80" y="139"/>
                        <a:pt x="104" y="124"/>
                      </a:cubicBezTo>
                      <a:cubicBezTo>
                        <a:pt x="129" y="109"/>
                        <a:pt x="157" y="99"/>
                        <a:pt x="157" y="99"/>
                      </a:cubicBezTo>
                      <a:cubicBezTo>
                        <a:pt x="157" y="99"/>
                        <a:pt x="165" y="109"/>
                        <a:pt x="198" y="124"/>
                      </a:cubicBezTo>
                      <a:cubicBezTo>
                        <a:pt x="211" y="130"/>
                        <a:pt x="223" y="134"/>
                        <a:pt x="233" y="135"/>
                      </a:cubicBezTo>
                      <a:cubicBezTo>
                        <a:pt x="234" y="135"/>
                        <a:pt x="232" y="148"/>
                        <a:pt x="230" y="162"/>
                      </a:cubicBezTo>
                      <a:cubicBezTo>
                        <a:pt x="230" y="163"/>
                        <a:pt x="230" y="164"/>
                        <a:pt x="229" y="165"/>
                      </a:cubicBezTo>
                      <a:cubicBezTo>
                        <a:pt x="229" y="168"/>
                        <a:pt x="229" y="170"/>
                        <a:pt x="229" y="173"/>
                      </a:cubicBezTo>
                      <a:cubicBezTo>
                        <a:pt x="228" y="179"/>
                        <a:pt x="228" y="184"/>
                        <a:pt x="227" y="189"/>
                      </a:cubicBezTo>
                      <a:cubicBezTo>
                        <a:pt x="209" y="247"/>
                        <a:pt x="170" y="286"/>
                        <a:pt x="127" y="286"/>
                      </a:cubicBezTo>
                      <a:cubicBezTo>
                        <a:pt x="89" y="286"/>
                        <a:pt x="51" y="249"/>
                        <a:pt x="30" y="198"/>
                      </a:cubicBezTo>
                      <a:cubicBezTo>
                        <a:pt x="29" y="182"/>
                        <a:pt x="18" y="136"/>
                        <a:pt x="19" y="13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67" name="Freeform 9"/>
                <p:cNvSpPr/>
                <p:nvPr/>
              </p:nvSpPr>
              <p:spPr bwMode="auto">
                <a:xfrm>
                  <a:off x="373" y="2931"/>
                  <a:ext cx="1170" cy="771"/>
                </a:xfrm>
                <a:custGeom>
                  <a:avLst/>
                  <a:gdLst>
                    <a:gd name="T0" fmla="*/ 327 w 493"/>
                    <a:gd name="T1" fmla="*/ 170 h 325"/>
                    <a:gd name="T2" fmla="*/ 493 w 493"/>
                    <a:gd name="T3" fmla="*/ 134 h 325"/>
                    <a:gd name="T4" fmla="*/ 466 w 493"/>
                    <a:gd name="T5" fmla="*/ 92 h 325"/>
                    <a:gd name="T6" fmla="*/ 322 w 493"/>
                    <a:gd name="T7" fmla="*/ 0 h 325"/>
                    <a:gd name="T8" fmla="*/ 303 w 493"/>
                    <a:gd name="T9" fmla="*/ 29 h 325"/>
                    <a:gd name="T10" fmla="*/ 322 w 493"/>
                    <a:gd name="T11" fmla="*/ 33 h 325"/>
                    <a:gd name="T12" fmla="*/ 276 w 493"/>
                    <a:gd name="T13" fmla="*/ 172 h 325"/>
                    <a:gd name="T14" fmla="*/ 270 w 493"/>
                    <a:gd name="T15" fmla="*/ 74 h 325"/>
                    <a:gd name="T16" fmla="*/ 261 w 493"/>
                    <a:gd name="T17" fmla="*/ 78 h 325"/>
                    <a:gd name="T18" fmla="*/ 251 w 493"/>
                    <a:gd name="T19" fmla="*/ 74 h 325"/>
                    <a:gd name="T20" fmla="*/ 244 w 493"/>
                    <a:gd name="T21" fmla="*/ 177 h 325"/>
                    <a:gd name="T22" fmla="*/ 198 w 493"/>
                    <a:gd name="T23" fmla="*/ 34 h 325"/>
                    <a:gd name="T24" fmla="*/ 219 w 493"/>
                    <a:gd name="T25" fmla="*/ 29 h 325"/>
                    <a:gd name="T26" fmla="*/ 201 w 493"/>
                    <a:gd name="T27" fmla="*/ 1 h 325"/>
                    <a:gd name="T28" fmla="*/ 55 w 493"/>
                    <a:gd name="T29" fmla="*/ 92 h 325"/>
                    <a:gd name="T30" fmla="*/ 0 w 493"/>
                    <a:gd name="T31" fmla="*/ 249 h 325"/>
                    <a:gd name="T32" fmla="*/ 0 w 493"/>
                    <a:gd name="T33" fmla="*/ 254 h 325"/>
                    <a:gd name="T34" fmla="*/ 3 w 493"/>
                    <a:gd name="T35" fmla="*/ 257 h 325"/>
                    <a:gd name="T36" fmla="*/ 99 w 493"/>
                    <a:gd name="T37" fmla="*/ 299 h 325"/>
                    <a:gd name="T38" fmla="*/ 105 w 493"/>
                    <a:gd name="T39" fmla="*/ 299 h 325"/>
                    <a:gd name="T40" fmla="*/ 188 w 493"/>
                    <a:gd name="T41" fmla="*/ 325 h 325"/>
                    <a:gd name="T42" fmla="*/ 287 w 493"/>
                    <a:gd name="T43" fmla="*/ 325 h 325"/>
                    <a:gd name="T44" fmla="*/ 327 w 493"/>
                    <a:gd name="T45"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3" h="325">
                      <a:moveTo>
                        <a:pt x="327" y="170"/>
                      </a:moveTo>
                      <a:cubicBezTo>
                        <a:pt x="372" y="125"/>
                        <a:pt x="437" y="113"/>
                        <a:pt x="493" y="134"/>
                      </a:cubicBezTo>
                      <a:cubicBezTo>
                        <a:pt x="486" y="120"/>
                        <a:pt x="477" y="105"/>
                        <a:pt x="466" y="92"/>
                      </a:cubicBezTo>
                      <a:cubicBezTo>
                        <a:pt x="439" y="55"/>
                        <a:pt x="397" y="14"/>
                        <a:pt x="322" y="0"/>
                      </a:cubicBezTo>
                      <a:cubicBezTo>
                        <a:pt x="303" y="29"/>
                        <a:pt x="303" y="29"/>
                        <a:pt x="303" y="29"/>
                      </a:cubicBezTo>
                      <a:cubicBezTo>
                        <a:pt x="310" y="30"/>
                        <a:pt x="316" y="32"/>
                        <a:pt x="322" y="33"/>
                      </a:cubicBezTo>
                      <a:cubicBezTo>
                        <a:pt x="276" y="172"/>
                        <a:pt x="276" y="172"/>
                        <a:pt x="276" y="172"/>
                      </a:cubicBezTo>
                      <a:cubicBezTo>
                        <a:pt x="270" y="74"/>
                        <a:pt x="270" y="74"/>
                        <a:pt x="270" y="74"/>
                      </a:cubicBezTo>
                      <a:cubicBezTo>
                        <a:pt x="267" y="77"/>
                        <a:pt x="264" y="78"/>
                        <a:pt x="261" y="78"/>
                      </a:cubicBezTo>
                      <a:cubicBezTo>
                        <a:pt x="258" y="78"/>
                        <a:pt x="255" y="77"/>
                        <a:pt x="251" y="74"/>
                      </a:cubicBezTo>
                      <a:cubicBezTo>
                        <a:pt x="244" y="177"/>
                        <a:pt x="244" y="177"/>
                        <a:pt x="244" y="177"/>
                      </a:cubicBezTo>
                      <a:cubicBezTo>
                        <a:pt x="198" y="34"/>
                        <a:pt x="198" y="34"/>
                        <a:pt x="198" y="34"/>
                      </a:cubicBezTo>
                      <a:cubicBezTo>
                        <a:pt x="205" y="32"/>
                        <a:pt x="212" y="30"/>
                        <a:pt x="219" y="29"/>
                      </a:cubicBezTo>
                      <a:cubicBezTo>
                        <a:pt x="201" y="1"/>
                        <a:pt x="201" y="1"/>
                        <a:pt x="201" y="1"/>
                      </a:cubicBezTo>
                      <a:cubicBezTo>
                        <a:pt x="122" y="14"/>
                        <a:pt x="83" y="55"/>
                        <a:pt x="55" y="92"/>
                      </a:cubicBezTo>
                      <a:cubicBezTo>
                        <a:pt x="15" y="145"/>
                        <a:pt x="0" y="208"/>
                        <a:pt x="0" y="249"/>
                      </a:cubicBezTo>
                      <a:cubicBezTo>
                        <a:pt x="0" y="254"/>
                        <a:pt x="0" y="254"/>
                        <a:pt x="0" y="254"/>
                      </a:cubicBezTo>
                      <a:cubicBezTo>
                        <a:pt x="3" y="257"/>
                        <a:pt x="3" y="257"/>
                        <a:pt x="3" y="257"/>
                      </a:cubicBezTo>
                      <a:cubicBezTo>
                        <a:pt x="30" y="294"/>
                        <a:pt x="75" y="299"/>
                        <a:pt x="99" y="299"/>
                      </a:cubicBezTo>
                      <a:cubicBezTo>
                        <a:pt x="101" y="299"/>
                        <a:pt x="104" y="299"/>
                        <a:pt x="105" y="299"/>
                      </a:cubicBezTo>
                      <a:cubicBezTo>
                        <a:pt x="124" y="314"/>
                        <a:pt x="157" y="321"/>
                        <a:pt x="188" y="325"/>
                      </a:cubicBezTo>
                      <a:cubicBezTo>
                        <a:pt x="287" y="325"/>
                        <a:pt x="287" y="325"/>
                        <a:pt x="287" y="325"/>
                      </a:cubicBezTo>
                      <a:cubicBezTo>
                        <a:pt x="272" y="272"/>
                        <a:pt x="285" y="212"/>
                        <a:pt x="327" y="17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nvGrpSpPr>
              <p:cNvPr id="68" name="Group 4"/>
              <p:cNvGrpSpPr>
                <a:grpSpLocks noChangeAspect="1"/>
              </p:cNvGrpSpPr>
              <p:nvPr/>
            </p:nvGrpSpPr>
            <p:grpSpPr bwMode="auto">
              <a:xfrm>
                <a:off x="5585934" y="3945804"/>
                <a:ext cx="426532" cy="518111"/>
                <a:chOff x="371" y="2264"/>
                <a:chExt cx="1360" cy="1652"/>
              </a:xfrm>
            </p:grpSpPr>
            <p:sp>
              <p:nvSpPr>
                <p:cNvPr id="69" name="AutoShape 3"/>
                <p:cNvSpPr>
                  <a:spLocks noChangeAspect="1" noChangeArrowheads="1" noTextEdit="1"/>
                </p:cNvSpPr>
                <p:nvPr/>
              </p:nvSpPr>
              <p:spPr bwMode="auto">
                <a:xfrm>
                  <a:off x="371" y="2264"/>
                  <a:ext cx="1360"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p>
              </p:txBody>
            </p:sp>
            <p:sp>
              <p:nvSpPr>
                <p:cNvPr id="70" name="Freeform 5"/>
                <p:cNvSpPr>
                  <a:spLocks noEditPoints="1"/>
                </p:cNvSpPr>
                <p:nvPr/>
              </p:nvSpPr>
              <p:spPr bwMode="auto">
                <a:xfrm>
                  <a:off x="1062" y="3249"/>
                  <a:ext cx="700" cy="700"/>
                </a:xfrm>
                <a:custGeom>
                  <a:avLst/>
                  <a:gdLst>
                    <a:gd name="T0" fmla="*/ 243 w 295"/>
                    <a:gd name="T1" fmla="*/ 52 h 295"/>
                    <a:gd name="T2" fmla="*/ 53 w 295"/>
                    <a:gd name="T3" fmla="*/ 52 h 295"/>
                    <a:gd name="T4" fmla="*/ 53 w 295"/>
                    <a:gd name="T5" fmla="*/ 242 h 295"/>
                    <a:gd name="T6" fmla="*/ 243 w 295"/>
                    <a:gd name="T7" fmla="*/ 242 h 295"/>
                    <a:gd name="T8" fmla="*/ 243 w 295"/>
                    <a:gd name="T9" fmla="*/ 52 h 295"/>
                    <a:gd name="T10" fmla="*/ 219 w 295"/>
                    <a:gd name="T11" fmla="*/ 218 h 295"/>
                    <a:gd name="T12" fmla="*/ 77 w 295"/>
                    <a:gd name="T13" fmla="*/ 218 h 295"/>
                    <a:gd name="T14" fmla="*/ 77 w 295"/>
                    <a:gd name="T15" fmla="*/ 76 h 295"/>
                    <a:gd name="T16" fmla="*/ 219 w 295"/>
                    <a:gd name="T17" fmla="*/ 76 h 295"/>
                    <a:gd name="T18" fmla="*/ 219 w 295"/>
                    <a:gd name="T19" fmla="*/ 21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243" y="52"/>
                      </a:moveTo>
                      <a:cubicBezTo>
                        <a:pt x="191" y="0"/>
                        <a:pt x="105" y="0"/>
                        <a:pt x="53" y="52"/>
                      </a:cubicBezTo>
                      <a:cubicBezTo>
                        <a:pt x="0" y="104"/>
                        <a:pt x="0" y="190"/>
                        <a:pt x="53" y="242"/>
                      </a:cubicBezTo>
                      <a:cubicBezTo>
                        <a:pt x="105" y="295"/>
                        <a:pt x="191" y="295"/>
                        <a:pt x="243" y="242"/>
                      </a:cubicBezTo>
                      <a:cubicBezTo>
                        <a:pt x="295" y="190"/>
                        <a:pt x="295" y="104"/>
                        <a:pt x="243" y="52"/>
                      </a:cubicBezTo>
                      <a:close/>
                      <a:moveTo>
                        <a:pt x="219" y="218"/>
                      </a:moveTo>
                      <a:cubicBezTo>
                        <a:pt x="180" y="258"/>
                        <a:pt x="116" y="258"/>
                        <a:pt x="77" y="218"/>
                      </a:cubicBezTo>
                      <a:cubicBezTo>
                        <a:pt x="37" y="179"/>
                        <a:pt x="37" y="115"/>
                        <a:pt x="77" y="76"/>
                      </a:cubicBezTo>
                      <a:cubicBezTo>
                        <a:pt x="116" y="36"/>
                        <a:pt x="180" y="36"/>
                        <a:pt x="219" y="76"/>
                      </a:cubicBezTo>
                      <a:cubicBezTo>
                        <a:pt x="258" y="115"/>
                        <a:pt x="258" y="179"/>
                        <a:pt x="219" y="2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1" name="Freeform 6"/>
                <p:cNvSpPr/>
                <p:nvPr/>
              </p:nvSpPr>
              <p:spPr bwMode="auto">
                <a:xfrm>
                  <a:off x="1192" y="3380"/>
                  <a:ext cx="439" cy="422"/>
                </a:xfrm>
                <a:custGeom>
                  <a:avLst/>
                  <a:gdLst>
                    <a:gd name="T0" fmla="*/ 180 w 185"/>
                    <a:gd name="T1" fmla="*/ 65 h 178"/>
                    <a:gd name="T2" fmla="*/ 122 w 185"/>
                    <a:gd name="T3" fmla="*/ 53 h 178"/>
                    <a:gd name="T4" fmla="*/ 93 w 185"/>
                    <a:gd name="T5" fmla="*/ 2 h 178"/>
                    <a:gd name="T6" fmla="*/ 63 w 185"/>
                    <a:gd name="T7" fmla="*/ 53 h 178"/>
                    <a:gd name="T8" fmla="*/ 6 w 185"/>
                    <a:gd name="T9" fmla="*/ 65 h 178"/>
                    <a:gd name="T10" fmla="*/ 49 w 185"/>
                    <a:gd name="T11" fmla="*/ 107 h 178"/>
                    <a:gd name="T12" fmla="*/ 39 w 185"/>
                    <a:gd name="T13" fmla="*/ 168 h 178"/>
                    <a:gd name="T14" fmla="*/ 93 w 185"/>
                    <a:gd name="T15" fmla="*/ 138 h 178"/>
                    <a:gd name="T16" fmla="*/ 147 w 185"/>
                    <a:gd name="T17" fmla="*/ 168 h 178"/>
                    <a:gd name="T18" fmla="*/ 133 w 185"/>
                    <a:gd name="T19" fmla="*/ 107 h 178"/>
                    <a:gd name="T20" fmla="*/ 180 w 185"/>
                    <a:gd name="T21"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8">
                      <a:moveTo>
                        <a:pt x="180" y="65"/>
                      </a:moveTo>
                      <a:cubicBezTo>
                        <a:pt x="175" y="49"/>
                        <a:pt x="135" y="63"/>
                        <a:pt x="122" y="53"/>
                      </a:cubicBezTo>
                      <a:cubicBezTo>
                        <a:pt x="108" y="43"/>
                        <a:pt x="110" y="3"/>
                        <a:pt x="93" y="2"/>
                      </a:cubicBezTo>
                      <a:cubicBezTo>
                        <a:pt x="76" y="0"/>
                        <a:pt x="77" y="43"/>
                        <a:pt x="63" y="53"/>
                      </a:cubicBezTo>
                      <a:cubicBezTo>
                        <a:pt x="50" y="63"/>
                        <a:pt x="11" y="49"/>
                        <a:pt x="6" y="65"/>
                      </a:cubicBezTo>
                      <a:cubicBezTo>
                        <a:pt x="0" y="81"/>
                        <a:pt x="44" y="91"/>
                        <a:pt x="49" y="107"/>
                      </a:cubicBezTo>
                      <a:cubicBezTo>
                        <a:pt x="54" y="122"/>
                        <a:pt x="25" y="158"/>
                        <a:pt x="39" y="168"/>
                      </a:cubicBezTo>
                      <a:cubicBezTo>
                        <a:pt x="52" y="178"/>
                        <a:pt x="76" y="138"/>
                        <a:pt x="93" y="138"/>
                      </a:cubicBezTo>
                      <a:cubicBezTo>
                        <a:pt x="110" y="138"/>
                        <a:pt x="133" y="178"/>
                        <a:pt x="147" y="168"/>
                      </a:cubicBezTo>
                      <a:cubicBezTo>
                        <a:pt x="160" y="158"/>
                        <a:pt x="128" y="122"/>
                        <a:pt x="133" y="107"/>
                      </a:cubicBezTo>
                      <a:cubicBezTo>
                        <a:pt x="138" y="91"/>
                        <a:pt x="185" y="81"/>
                        <a:pt x="180" y="6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2" name="Freeform 7"/>
                <p:cNvSpPr/>
                <p:nvPr/>
              </p:nvSpPr>
              <p:spPr bwMode="auto">
                <a:xfrm>
                  <a:off x="933" y="2990"/>
                  <a:ext cx="119" cy="114"/>
                </a:xfrm>
                <a:custGeom>
                  <a:avLst/>
                  <a:gdLst>
                    <a:gd name="T0" fmla="*/ 0 w 50"/>
                    <a:gd name="T1" fmla="*/ 18 h 48"/>
                    <a:gd name="T2" fmla="*/ 25 w 50"/>
                    <a:gd name="T3" fmla="*/ 48 h 48"/>
                    <a:gd name="T4" fmla="*/ 50 w 50"/>
                    <a:gd name="T5" fmla="*/ 15 h 48"/>
                    <a:gd name="T6" fmla="*/ 25 w 50"/>
                    <a:gd name="T7" fmla="*/ 0 h 48"/>
                    <a:gd name="T8" fmla="*/ 0 w 50"/>
                    <a:gd name="T9" fmla="*/ 18 h 48"/>
                  </a:gdLst>
                  <a:ahLst/>
                  <a:cxnLst>
                    <a:cxn ang="0">
                      <a:pos x="T0" y="T1"/>
                    </a:cxn>
                    <a:cxn ang="0">
                      <a:pos x="T2" y="T3"/>
                    </a:cxn>
                    <a:cxn ang="0">
                      <a:pos x="T4" y="T5"/>
                    </a:cxn>
                    <a:cxn ang="0">
                      <a:pos x="T6" y="T7"/>
                    </a:cxn>
                    <a:cxn ang="0">
                      <a:pos x="T8" y="T9"/>
                    </a:cxn>
                  </a:cxnLst>
                  <a:rect l="0" t="0" r="r" b="b"/>
                  <a:pathLst>
                    <a:path w="50" h="48">
                      <a:moveTo>
                        <a:pt x="0" y="18"/>
                      </a:moveTo>
                      <a:cubicBezTo>
                        <a:pt x="0" y="23"/>
                        <a:pt x="16" y="48"/>
                        <a:pt x="25" y="48"/>
                      </a:cubicBezTo>
                      <a:cubicBezTo>
                        <a:pt x="34" y="48"/>
                        <a:pt x="50" y="21"/>
                        <a:pt x="50" y="15"/>
                      </a:cubicBezTo>
                      <a:cubicBezTo>
                        <a:pt x="25" y="0"/>
                        <a:pt x="25" y="0"/>
                        <a:pt x="25" y="0"/>
                      </a:cubicBezTo>
                      <a:cubicBezTo>
                        <a:pt x="25" y="0"/>
                        <a:pt x="0" y="16"/>
                        <a:pt x="0" y="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3" name="Freeform 8"/>
                <p:cNvSpPr>
                  <a:spLocks noEditPoints="1"/>
                </p:cNvSpPr>
                <p:nvPr/>
              </p:nvSpPr>
              <p:spPr bwMode="auto">
                <a:xfrm>
                  <a:off x="684" y="2266"/>
                  <a:ext cx="601" cy="705"/>
                </a:xfrm>
                <a:custGeom>
                  <a:avLst/>
                  <a:gdLst>
                    <a:gd name="T0" fmla="*/ 3 w 253"/>
                    <a:gd name="T1" fmla="*/ 169 h 297"/>
                    <a:gd name="T2" fmla="*/ 15 w 253"/>
                    <a:gd name="T3" fmla="*/ 187 h 297"/>
                    <a:gd name="T4" fmla="*/ 127 w 253"/>
                    <a:gd name="T5" fmla="*/ 297 h 297"/>
                    <a:gd name="T6" fmla="*/ 239 w 253"/>
                    <a:gd name="T7" fmla="*/ 186 h 297"/>
                    <a:gd name="T8" fmla="*/ 251 w 253"/>
                    <a:gd name="T9" fmla="*/ 169 h 297"/>
                    <a:gd name="T10" fmla="*/ 247 w 253"/>
                    <a:gd name="T11" fmla="*/ 149 h 297"/>
                    <a:gd name="T12" fmla="*/ 247 w 253"/>
                    <a:gd name="T13" fmla="*/ 143 h 297"/>
                    <a:gd name="T14" fmla="*/ 249 w 253"/>
                    <a:gd name="T15" fmla="*/ 133 h 297"/>
                    <a:gd name="T16" fmla="*/ 131 w 253"/>
                    <a:gd name="T17" fmla="*/ 0 h 297"/>
                    <a:gd name="T18" fmla="*/ 5 w 253"/>
                    <a:gd name="T19" fmla="*/ 128 h 297"/>
                    <a:gd name="T20" fmla="*/ 6 w 253"/>
                    <a:gd name="T21" fmla="*/ 139 h 297"/>
                    <a:gd name="T22" fmla="*/ 7 w 253"/>
                    <a:gd name="T23" fmla="*/ 150 h 297"/>
                    <a:gd name="T24" fmla="*/ 3 w 253"/>
                    <a:gd name="T25" fmla="*/ 169 h 297"/>
                    <a:gd name="T26" fmla="*/ 19 w 253"/>
                    <a:gd name="T27" fmla="*/ 137 h 297"/>
                    <a:gd name="T28" fmla="*/ 104 w 253"/>
                    <a:gd name="T29" fmla="*/ 124 h 297"/>
                    <a:gd name="T30" fmla="*/ 157 w 253"/>
                    <a:gd name="T31" fmla="*/ 99 h 297"/>
                    <a:gd name="T32" fmla="*/ 198 w 253"/>
                    <a:gd name="T33" fmla="*/ 124 h 297"/>
                    <a:gd name="T34" fmla="*/ 233 w 253"/>
                    <a:gd name="T35" fmla="*/ 135 h 297"/>
                    <a:gd name="T36" fmla="*/ 230 w 253"/>
                    <a:gd name="T37" fmla="*/ 162 h 297"/>
                    <a:gd name="T38" fmla="*/ 229 w 253"/>
                    <a:gd name="T39" fmla="*/ 165 h 297"/>
                    <a:gd name="T40" fmla="*/ 229 w 253"/>
                    <a:gd name="T41" fmla="*/ 173 h 297"/>
                    <a:gd name="T42" fmla="*/ 227 w 253"/>
                    <a:gd name="T43" fmla="*/ 189 h 297"/>
                    <a:gd name="T44" fmla="*/ 127 w 253"/>
                    <a:gd name="T45" fmla="*/ 286 h 297"/>
                    <a:gd name="T46" fmla="*/ 30 w 253"/>
                    <a:gd name="T47" fmla="*/ 198 h 297"/>
                    <a:gd name="T48" fmla="*/ 19 w 253"/>
                    <a:gd name="T49" fmla="*/ 13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7">
                      <a:moveTo>
                        <a:pt x="3" y="169"/>
                      </a:moveTo>
                      <a:cubicBezTo>
                        <a:pt x="5" y="179"/>
                        <a:pt x="10" y="186"/>
                        <a:pt x="15" y="187"/>
                      </a:cubicBezTo>
                      <a:cubicBezTo>
                        <a:pt x="35" y="250"/>
                        <a:pt x="80" y="297"/>
                        <a:pt x="127" y="297"/>
                      </a:cubicBezTo>
                      <a:cubicBezTo>
                        <a:pt x="176" y="297"/>
                        <a:pt x="220" y="252"/>
                        <a:pt x="239" y="186"/>
                      </a:cubicBezTo>
                      <a:cubicBezTo>
                        <a:pt x="244" y="185"/>
                        <a:pt x="249" y="178"/>
                        <a:pt x="251" y="169"/>
                      </a:cubicBezTo>
                      <a:cubicBezTo>
                        <a:pt x="252" y="160"/>
                        <a:pt x="250" y="152"/>
                        <a:pt x="247" y="149"/>
                      </a:cubicBezTo>
                      <a:cubicBezTo>
                        <a:pt x="247" y="147"/>
                        <a:pt x="247" y="145"/>
                        <a:pt x="247" y="143"/>
                      </a:cubicBezTo>
                      <a:cubicBezTo>
                        <a:pt x="248" y="139"/>
                        <a:pt x="249" y="136"/>
                        <a:pt x="249" y="133"/>
                      </a:cubicBezTo>
                      <a:cubicBezTo>
                        <a:pt x="253" y="74"/>
                        <a:pt x="225" y="0"/>
                        <a:pt x="131" y="0"/>
                      </a:cubicBezTo>
                      <a:cubicBezTo>
                        <a:pt x="38" y="0"/>
                        <a:pt x="0" y="60"/>
                        <a:pt x="5" y="128"/>
                      </a:cubicBezTo>
                      <a:cubicBezTo>
                        <a:pt x="5" y="131"/>
                        <a:pt x="5" y="135"/>
                        <a:pt x="6" y="139"/>
                      </a:cubicBezTo>
                      <a:cubicBezTo>
                        <a:pt x="6" y="142"/>
                        <a:pt x="6" y="146"/>
                        <a:pt x="7" y="150"/>
                      </a:cubicBezTo>
                      <a:cubicBezTo>
                        <a:pt x="3" y="153"/>
                        <a:pt x="1" y="161"/>
                        <a:pt x="3" y="169"/>
                      </a:cubicBezTo>
                      <a:close/>
                      <a:moveTo>
                        <a:pt x="19" y="137"/>
                      </a:moveTo>
                      <a:cubicBezTo>
                        <a:pt x="36" y="141"/>
                        <a:pt x="80" y="139"/>
                        <a:pt x="104" y="124"/>
                      </a:cubicBezTo>
                      <a:cubicBezTo>
                        <a:pt x="129" y="109"/>
                        <a:pt x="157" y="99"/>
                        <a:pt x="157" y="99"/>
                      </a:cubicBezTo>
                      <a:cubicBezTo>
                        <a:pt x="157" y="99"/>
                        <a:pt x="165" y="109"/>
                        <a:pt x="198" y="124"/>
                      </a:cubicBezTo>
                      <a:cubicBezTo>
                        <a:pt x="211" y="130"/>
                        <a:pt x="223" y="134"/>
                        <a:pt x="233" y="135"/>
                      </a:cubicBezTo>
                      <a:cubicBezTo>
                        <a:pt x="234" y="135"/>
                        <a:pt x="232" y="148"/>
                        <a:pt x="230" y="162"/>
                      </a:cubicBezTo>
                      <a:cubicBezTo>
                        <a:pt x="230" y="163"/>
                        <a:pt x="230" y="164"/>
                        <a:pt x="229" y="165"/>
                      </a:cubicBezTo>
                      <a:cubicBezTo>
                        <a:pt x="229" y="168"/>
                        <a:pt x="229" y="170"/>
                        <a:pt x="229" y="173"/>
                      </a:cubicBezTo>
                      <a:cubicBezTo>
                        <a:pt x="228" y="179"/>
                        <a:pt x="228" y="184"/>
                        <a:pt x="227" y="189"/>
                      </a:cubicBezTo>
                      <a:cubicBezTo>
                        <a:pt x="209" y="247"/>
                        <a:pt x="170" y="286"/>
                        <a:pt x="127" y="286"/>
                      </a:cubicBezTo>
                      <a:cubicBezTo>
                        <a:pt x="89" y="286"/>
                        <a:pt x="51" y="249"/>
                        <a:pt x="30" y="198"/>
                      </a:cubicBezTo>
                      <a:cubicBezTo>
                        <a:pt x="29" y="182"/>
                        <a:pt x="18" y="136"/>
                        <a:pt x="19" y="13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74" name="Freeform 9"/>
                <p:cNvSpPr/>
                <p:nvPr/>
              </p:nvSpPr>
              <p:spPr bwMode="auto">
                <a:xfrm>
                  <a:off x="373" y="2931"/>
                  <a:ext cx="1170" cy="771"/>
                </a:xfrm>
                <a:custGeom>
                  <a:avLst/>
                  <a:gdLst>
                    <a:gd name="T0" fmla="*/ 327 w 493"/>
                    <a:gd name="T1" fmla="*/ 170 h 325"/>
                    <a:gd name="T2" fmla="*/ 493 w 493"/>
                    <a:gd name="T3" fmla="*/ 134 h 325"/>
                    <a:gd name="T4" fmla="*/ 466 w 493"/>
                    <a:gd name="T5" fmla="*/ 92 h 325"/>
                    <a:gd name="T6" fmla="*/ 322 w 493"/>
                    <a:gd name="T7" fmla="*/ 0 h 325"/>
                    <a:gd name="T8" fmla="*/ 303 w 493"/>
                    <a:gd name="T9" fmla="*/ 29 h 325"/>
                    <a:gd name="T10" fmla="*/ 322 w 493"/>
                    <a:gd name="T11" fmla="*/ 33 h 325"/>
                    <a:gd name="T12" fmla="*/ 276 w 493"/>
                    <a:gd name="T13" fmla="*/ 172 h 325"/>
                    <a:gd name="T14" fmla="*/ 270 w 493"/>
                    <a:gd name="T15" fmla="*/ 74 h 325"/>
                    <a:gd name="T16" fmla="*/ 261 w 493"/>
                    <a:gd name="T17" fmla="*/ 78 h 325"/>
                    <a:gd name="T18" fmla="*/ 251 w 493"/>
                    <a:gd name="T19" fmla="*/ 74 h 325"/>
                    <a:gd name="T20" fmla="*/ 244 w 493"/>
                    <a:gd name="T21" fmla="*/ 177 h 325"/>
                    <a:gd name="T22" fmla="*/ 198 w 493"/>
                    <a:gd name="T23" fmla="*/ 34 h 325"/>
                    <a:gd name="T24" fmla="*/ 219 w 493"/>
                    <a:gd name="T25" fmla="*/ 29 h 325"/>
                    <a:gd name="T26" fmla="*/ 201 w 493"/>
                    <a:gd name="T27" fmla="*/ 1 h 325"/>
                    <a:gd name="T28" fmla="*/ 55 w 493"/>
                    <a:gd name="T29" fmla="*/ 92 h 325"/>
                    <a:gd name="T30" fmla="*/ 0 w 493"/>
                    <a:gd name="T31" fmla="*/ 249 h 325"/>
                    <a:gd name="T32" fmla="*/ 0 w 493"/>
                    <a:gd name="T33" fmla="*/ 254 h 325"/>
                    <a:gd name="T34" fmla="*/ 3 w 493"/>
                    <a:gd name="T35" fmla="*/ 257 h 325"/>
                    <a:gd name="T36" fmla="*/ 99 w 493"/>
                    <a:gd name="T37" fmla="*/ 299 h 325"/>
                    <a:gd name="T38" fmla="*/ 105 w 493"/>
                    <a:gd name="T39" fmla="*/ 299 h 325"/>
                    <a:gd name="T40" fmla="*/ 188 w 493"/>
                    <a:gd name="T41" fmla="*/ 325 h 325"/>
                    <a:gd name="T42" fmla="*/ 287 w 493"/>
                    <a:gd name="T43" fmla="*/ 325 h 325"/>
                    <a:gd name="T44" fmla="*/ 327 w 493"/>
                    <a:gd name="T45"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3" h="325">
                      <a:moveTo>
                        <a:pt x="327" y="170"/>
                      </a:moveTo>
                      <a:cubicBezTo>
                        <a:pt x="372" y="125"/>
                        <a:pt x="437" y="113"/>
                        <a:pt x="493" y="134"/>
                      </a:cubicBezTo>
                      <a:cubicBezTo>
                        <a:pt x="486" y="120"/>
                        <a:pt x="477" y="105"/>
                        <a:pt x="466" y="92"/>
                      </a:cubicBezTo>
                      <a:cubicBezTo>
                        <a:pt x="439" y="55"/>
                        <a:pt x="397" y="14"/>
                        <a:pt x="322" y="0"/>
                      </a:cubicBezTo>
                      <a:cubicBezTo>
                        <a:pt x="303" y="29"/>
                        <a:pt x="303" y="29"/>
                        <a:pt x="303" y="29"/>
                      </a:cubicBezTo>
                      <a:cubicBezTo>
                        <a:pt x="310" y="30"/>
                        <a:pt x="316" y="32"/>
                        <a:pt x="322" y="33"/>
                      </a:cubicBezTo>
                      <a:cubicBezTo>
                        <a:pt x="276" y="172"/>
                        <a:pt x="276" y="172"/>
                        <a:pt x="276" y="172"/>
                      </a:cubicBezTo>
                      <a:cubicBezTo>
                        <a:pt x="270" y="74"/>
                        <a:pt x="270" y="74"/>
                        <a:pt x="270" y="74"/>
                      </a:cubicBezTo>
                      <a:cubicBezTo>
                        <a:pt x="267" y="77"/>
                        <a:pt x="264" y="78"/>
                        <a:pt x="261" y="78"/>
                      </a:cubicBezTo>
                      <a:cubicBezTo>
                        <a:pt x="258" y="78"/>
                        <a:pt x="255" y="77"/>
                        <a:pt x="251" y="74"/>
                      </a:cubicBezTo>
                      <a:cubicBezTo>
                        <a:pt x="244" y="177"/>
                        <a:pt x="244" y="177"/>
                        <a:pt x="244" y="177"/>
                      </a:cubicBezTo>
                      <a:cubicBezTo>
                        <a:pt x="198" y="34"/>
                        <a:pt x="198" y="34"/>
                        <a:pt x="198" y="34"/>
                      </a:cubicBezTo>
                      <a:cubicBezTo>
                        <a:pt x="205" y="32"/>
                        <a:pt x="212" y="30"/>
                        <a:pt x="219" y="29"/>
                      </a:cubicBezTo>
                      <a:cubicBezTo>
                        <a:pt x="201" y="1"/>
                        <a:pt x="201" y="1"/>
                        <a:pt x="201" y="1"/>
                      </a:cubicBezTo>
                      <a:cubicBezTo>
                        <a:pt x="122" y="14"/>
                        <a:pt x="83" y="55"/>
                        <a:pt x="55" y="92"/>
                      </a:cubicBezTo>
                      <a:cubicBezTo>
                        <a:pt x="15" y="145"/>
                        <a:pt x="0" y="208"/>
                        <a:pt x="0" y="249"/>
                      </a:cubicBezTo>
                      <a:cubicBezTo>
                        <a:pt x="0" y="254"/>
                        <a:pt x="0" y="254"/>
                        <a:pt x="0" y="254"/>
                      </a:cubicBezTo>
                      <a:cubicBezTo>
                        <a:pt x="3" y="257"/>
                        <a:pt x="3" y="257"/>
                        <a:pt x="3" y="257"/>
                      </a:cubicBezTo>
                      <a:cubicBezTo>
                        <a:pt x="30" y="294"/>
                        <a:pt x="75" y="299"/>
                        <a:pt x="99" y="299"/>
                      </a:cubicBezTo>
                      <a:cubicBezTo>
                        <a:pt x="101" y="299"/>
                        <a:pt x="104" y="299"/>
                        <a:pt x="105" y="299"/>
                      </a:cubicBezTo>
                      <a:cubicBezTo>
                        <a:pt x="124" y="314"/>
                        <a:pt x="157" y="321"/>
                        <a:pt x="188" y="325"/>
                      </a:cubicBezTo>
                      <a:cubicBezTo>
                        <a:pt x="287" y="325"/>
                        <a:pt x="287" y="325"/>
                        <a:pt x="287" y="325"/>
                      </a:cubicBezTo>
                      <a:cubicBezTo>
                        <a:pt x="272" y="272"/>
                        <a:pt x="285" y="212"/>
                        <a:pt x="327" y="17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grpSp>
          <p:nvGrpSpPr>
            <p:cNvPr id="3" name="组合 2"/>
            <p:cNvGrpSpPr/>
            <p:nvPr/>
          </p:nvGrpSpPr>
          <p:grpSpPr>
            <a:xfrm>
              <a:off x="2363772" y="4967993"/>
              <a:ext cx="2247429" cy="1124811"/>
              <a:chOff x="7625019" y="3940188"/>
              <a:chExt cx="2247429" cy="1124811"/>
            </a:xfrm>
          </p:grpSpPr>
          <p:sp>
            <p:nvSpPr>
              <p:cNvPr id="75" name="Aitds14-7"/>
              <p:cNvSpPr/>
              <p:nvPr/>
            </p:nvSpPr>
            <p:spPr bwMode="auto">
              <a:xfrm>
                <a:off x="7625019" y="4496142"/>
                <a:ext cx="2247429" cy="568857"/>
              </a:xfrm>
              <a:custGeom>
                <a:avLst/>
                <a:gdLst>
                  <a:gd name="T0" fmla="*/ 4474 w 5057"/>
                  <a:gd name="T1" fmla="*/ 0 h 1280"/>
                  <a:gd name="T2" fmla="*/ 4354 w 5057"/>
                  <a:gd name="T3" fmla="*/ 0 h 1280"/>
                  <a:gd name="T4" fmla="*/ 4290 w 5057"/>
                  <a:gd name="T5" fmla="*/ 0 h 1280"/>
                  <a:gd name="T6" fmla="*/ 3768 w 5057"/>
                  <a:gd name="T7" fmla="*/ 0 h 1280"/>
                  <a:gd name="T8" fmla="*/ 3700 w 5057"/>
                  <a:gd name="T9" fmla="*/ 0 h 1280"/>
                  <a:gd name="T10" fmla="*/ 3570 w 5057"/>
                  <a:gd name="T11" fmla="*/ 0 h 1280"/>
                  <a:gd name="T12" fmla="*/ 2978 w 5057"/>
                  <a:gd name="T13" fmla="*/ 0 h 1280"/>
                  <a:gd name="T14" fmla="*/ 2857 w 5057"/>
                  <a:gd name="T15" fmla="*/ 0 h 1280"/>
                  <a:gd name="T16" fmla="*/ 2794 w 5057"/>
                  <a:gd name="T17" fmla="*/ 0 h 1280"/>
                  <a:gd name="T18" fmla="*/ 2272 w 5057"/>
                  <a:gd name="T19" fmla="*/ 0 h 1280"/>
                  <a:gd name="T20" fmla="*/ 2204 w 5057"/>
                  <a:gd name="T21" fmla="*/ 0 h 1280"/>
                  <a:gd name="T22" fmla="*/ 2074 w 5057"/>
                  <a:gd name="T23" fmla="*/ 0 h 1280"/>
                  <a:gd name="T24" fmla="*/ 1482 w 5057"/>
                  <a:gd name="T25" fmla="*/ 0 h 1280"/>
                  <a:gd name="T26" fmla="*/ 1362 w 5057"/>
                  <a:gd name="T27" fmla="*/ 0 h 1280"/>
                  <a:gd name="T28" fmla="*/ 1297 w 5057"/>
                  <a:gd name="T29" fmla="*/ 0 h 1280"/>
                  <a:gd name="T30" fmla="*/ 776 w 5057"/>
                  <a:gd name="T31" fmla="*/ 0 h 1280"/>
                  <a:gd name="T32" fmla="*/ 708 w 5057"/>
                  <a:gd name="T33" fmla="*/ 0 h 1280"/>
                  <a:gd name="T34" fmla="*/ 578 w 5057"/>
                  <a:gd name="T35" fmla="*/ 0 h 1280"/>
                  <a:gd name="T36" fmla="*/ 0 w 5057"/>
                  <a:gd name="T37" fmla="*/ 0 h 1280"/>
                  <a:gd name="T38" fmla="*/ 0 w 5057"/>
                  <a:gd name="T39" fmla="*/ 1280 h 1280"/>
                  <a:gd name="T40" fmla="*/ 5057 w 5057"/>
                  <a:gd name="T41" fmla="*/ 1280 h 1280"/>
                  <a:gd name="T42" fmla="*/ 5057 w 5057"/>
                  <a:gd name="T43" fmla="*/ 0 h 1280"/>
                  <a:gd name="T44" fmla="*/ 4474 w 5057"/>
                  <a:gd name="T45" fmla="*/ 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7" h="1280">
                    <a:moveTo>
                      <a:pt x="4474" y="0"/>
                    </a:moveTo>
                    <a:lnTo>
                      <a:pt x="4354" y="0"/>
                    </a:lnTo>
                    <a:lnTo>
                      <a:pt x="4290" y="0"/>
                    </a:lnTo>
                    <a:lnTo>
                      <a:pt x="3768" y="0"/>
                    </a:lnTo>
                    <a:lnTo>
                      <a:pt x="3700" y="0"/>
                    </a:lnTo>
                    <a:lnTo>
                      <a:pt x="3570" y="0"/>
                    </a:lnTo>
                    <a:lnTo>
                      <a:pt x="2978" y="0"/>
                    </a:lnTo>
                    <a:lnTo>
                      <a:pt x="2857" y="0"/>
                    </a:lnTo>
                    <a:lnTo>
                      <a:pt x="2794" y="0"/>
                    </a:lnTo>
                    <a:lnTo>
                      <a:pt x="2272" y="0"/>
                    </a:lnTo>
                    <a:lnTo>
                      <a:pt x="2204" y="0"/>
                    </a:lnTo>
                    <a:lnTo>
                      <a:pt x="2074" y="0"/>
                    </a:lnTo>
                    <a:lnTo>
                      <a:pt x="1482" y="0"/>
                    </a:lnTo>
                    <a:lnTo>
                      <a:pt x="1362" y="0"/>
                    </a:lnTo>
                    <a:lnTo>
                      <a:pt x="1297" y="0"/>
                    </a:lnTo>
                    <a:lnTo>
                      <a:pt x="776" y="0"/>
                    </a:lnTo>
                    <a:lnTo>
                      <a:pt x="708" y="0"/>
                    </a:lnTo>
                    <a:lnTo>
                      <a:pt x="578" y="0"/>
                    </a:lnTo>
                    <a:lnTo>
                      <a:pt x="0" y="0"/>
                    </a:lnTo>
                    <a:lnTo>
                      <a:pt x="0" y="1280"/>
                    </a:lnTo>
                    <a:lnTo>
                      <a:pt x="5057" y="1280"/>
                    </a:lnTo>
                    <a:lnTo>
                      <a:pt x="5057" y="0"/>
                    </a:lnTo>
                    <a:lnTo>
                      <a:pt x="4474"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a:endParaRPr lang="zh-CN" altLang="en-US" sz="3200" dirty="0">
                  <a:solidFill>
                    <a:srgbClr val="FEFDF8"/>
                  </a:solidFill>
                  <a:latin typeface="+mj-ea"/>
                  <a:ea typeface="+mj-ea"/>
                </a:endParaRPr>
              </a:p>
            </p:txBody>
          </p:sp>
          <p:sp>
            <p:nvSpPr>
              <p:cNvPr id="83" name="TextBox 20"/>
              <p:cNvSpPr txBox="1"/>
              <p:nvPr/>
            </p:nvSpPr>
            <p:spPr>
              <a:xfrm>
                <a:off x="7901092" y="4583335"/>
                <a:ext cx="1667435" cy="400110"/>
              </a:xfrm>
              <a:prstGeom prst="rect">
                <a:avLst/>
              </a:prstGeom>
              <a:noFill/>
              <a:effectLst/>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实到委员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7823947" y="3955810"/>
                <a:ext cx="366944" cy="450429"/>
                <a:chOff x="5342139" y="5255055"/>
                <a:chExt cx="448976" cy="551124"/>
              </a:xfrm>
            </p:grpSpPr>
            <p:sp>
              <p:nvSpPr>
                <p:cNvPr id="99" name="Freeform 14"/>
                <p:cNvSpPr/>
                <p:nvPr/>
              </p:nvSpPr>
              <p:spPr bwMode="auto">
                <a:xfrm>
                  <a:off x="5342139" y="5540119"/>
                  <a:ext cx="448976" cy="266060"/>
                </a:xfrm>
                <a:custGeom>
                  <a:avLst/>
                  <a:gdLst>
                    <a:gd name="T0" fmla="*/ 145 w 159"/>
                    <a:gd name="T1" fmla="*/ 16 h 94"/>
                    <a:gd name="T2" fmla="*/ 105 w 159"/>
                    <a:gd name="T3" fmla="*/ 0 h 94"/>
                    <a:gd name="T4" fmla="*/ 104 w 159"/>
                    <a:gd name="T5" fmla="*/ 0 h 94"/>
                    <a:gd name="T6" fmla="*/ 104 w 159"/>
                    <a:gd name="T7" fmla="*/ 0 h 94"/>
                    <a:gd name="T8" fmla="*/ 91 w 159"/>
                    <a:gd name="T9" fmla="*/ 60 h 94"/>
                    <a:gd name="T10" fmla="*/ 84 w 159"/>
                    <a:gd name="T11" fmla="*/ 19 h 94"/>
                    <a:gd name="T12" fmla="*/ 88 w 159"/>
                    <a:gd name="T13" fmla="*/ 10 h 94"/>
                    <a:gd name="T14" fmla="*/ 82 w 159"/>
                    <a:gd name="T15" fmla="*/ 3 h 94"/>
                    <a:gd name="T16" fmla="*/ 80 w 159"/>
                    <a:gd name="T17" fmla="*/ 3 h 94"/>
                    <a:gd name="T18" fmla="*/ 79 w 159"/>
                    <a:gd name="T19" fmla="*/ 3 h 94"/>
                    <a:gd name="T20" fmla="*/ 77 w 159"/>
                    <a:gd name="T21" fmla="*/ 3 h 94"/>
                    <a:gd name="T22" fmla="*/ 70 w 159"/>
                    <a:gd name="T23" fmla="*/ 10 h 94"/>
                    <a:gd name="T24" fmla="*/ 74 w 159"/>
                    <a:gd name="T25" fmla="*/ 19 h 94"/>
                    <a:gd name="T26" fmla="*/ 67 w 159"/>
                    <a:gd name="T27" fmla="*/ 60 h 94"/>
                    <a:gd name="T28" fmla="*/ 55 w 159"/>
                    <a:gd name="T29" fmla="*/ 0 h 94"/>
                    <a:gd name="T30" fmla="*/ 54 w 159"/>
                    <a:gd name="T31" fmla="*/ 0 h 94"/>
                    <a:gd name="T32" fmla="*/ 54 w 159"/>
                    <a:gd name="T33" fmla="*/ 0 h 94"/>
                    <a:gd name="T34" fmla="*/ 13 w 159"/>
                    <a:gd name="T35" fmla="*/ 16 h 94"/>
                    <a:gd name="T36" fmla="*/ 0 w 159"/>
                    <a:gd name="T37" fmla="*/ 51 h 94"/>
                    <a:gd name="T38" fmla="*/ 0 w 159"/>
                    <a:gd name="T39" fmla="*/ 89 h 94"/>
                    <a:gd name="T40" fmla="*/ 28 w 159"/>
                    <a:gd name="T41" fmla="*/ 92 h 94"/>
                    <a:gd name="T42" fmla="*/ 28 w 159"/>
                    <a:gd name="T43" fmla="*/ 60 h 94"/>
                    <a:gd name="T44" fmla="*/ 32 w 159"/>
                    <a:gd name="T45" fmla="*/ 47 h 94"/>
                    <a:gd name="T46" fmla="*/ 32 w 159"/>
                    <a:gd name="T47" fmla="*/ 93 h 94"/>
                    <a:gd name="T48" fmla="*/ 79 w 159"/>
                    <a:gd name="T49" fmla="*/ 94 h 94"/>
                    <a:gd name="T50" fmla="*/ 126 w 159"/>
                    <a:gd name="T51" fmla="*/ 93 h 94"/>
                    <a:gd name="T52" fmla="*/ 126 w 159"/>
                    <a:gd name="T53" fmla="*/ 47 h 94"/>
                    <a:gd name="T54" fmla="*/ 130 w 159"/>
                    <a:gd name="T55" fmla="*/ 60 h 94"/>
                    <a:gd name="T56" fmla="*/ 130 w 159"/>
                    <a:gd name="T57" fmla="*/ 92 h 94"/>
                    <a:gd name="T58" fmla="*/ 159 w 159"/>
                    <a:gd name="T59" fmla="*/ 89 h 94"/>
                    <a:gd name="T60" fmla="*/ 159 w 159"/>
                    <a:gd name="T61" fmla="*/ 51 h 94"/>
                    <a:gd name="T62" fmla="*/ 145 w 159"/>
                    <a:gd name="T63"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4">
                      <a:moveTo>
                        <a:pt x="145" y="16"/>
                      </a:moveTo>
                      <a:cubicBezTo>
                        <a:pt x="135" y="10"/>
                        <a:pt x="113" y="3"/>
                        <a:pt x="105" y="0"/>
                      </a:cubicBezTo>
                      <a:cubicBezTo>
                        <a:pt x="105" y="0"/>
                        <a:pt x="104" y="0"/>
                        <a:pt x="104" y="0"/>
                      </a:cubicBezTo>
                      <a:cubicBezTo>
                        <a:pt x="104" y="0"/>
                        <a:pt x="104" y="0"/>
                        <a:pt x="104" y="0"/>
                      </a:cubicBezTo>
                      <a:cubicBezTo>
                        <a:pt x="103" y="8"/>
                        <a:pt x="91" y="60"/>
                        <a:pt x="91" y="60"/>
                      </a:cubicBezTo>
                      <a:cubicBezTo>
                        <a:pt x="91" y="60"/>
                        <a:pt x="84" y="19"/>
                        <a:pt x="84" y="19"/>
                      </a:cubicBezTo>
                      <a:cubicBezTo>
                        <a:pt x="84" y="19"/>
                        <a:pt x="88" y="10"/>
                        <a:pt x="88" y="10"/>
                      </a:cubicBezTo>
                      <a:cubicBezTo>
                        <a:pt x="82" y="3"/>
                        <a:pt x="82" y="3"/>
                        <a:pt x="82" y="3"/>
                      </a:cubicBezTo>
                      <a:cubicBezTo>
                        <a:pt x="80" y="3"/>
                        <a:pt x="80" y="3"/>
                        <a:pt x="80" y="3"/>
                      </a:cubicBezTo>
                      <a:cubicBezTo>
                        <a:pt x="79" y="3"/>
                        <a:pt x="79" y="3"/>
                        <a:pt x="79" y="3"/>
                      </a:cubicBezTo>
                      <a:cubicBezTo>
                        <a:pt x="77" y="3"/>
                        <a:pt x="77" y="3"/>
                        <a:pt x="77" y="3"/>
                      </a:cubicBezTo>
                      <a:cubicBezTo>
                        <a:pt x="70" y="10"/>
                        <a:pt x="70" y="10"/>
                        <a:pt x="70" y="10"/>
                      </a:cubicBezTo>
                      <a:cubicBezTo>
                        <a:pt x="74" y="19"/>
                        <a:pt x="74" y="19"/>
                        <a:pt x="74" y="19"/>
                      </a:cubicBezTo>
                      <a:cubicBezTo>
                        <a:pt x="67" y="60"/>
                        <a:pt x="67" y="60"/>
                        <a:pt x="67" y="60"/>
                      </a:cubicBezTo>
                      <a:cubicBezTo>
                        <a:pt x="67" y="60"/>
                        <a:pt x="56" y="8"/>
                        <a:pt x="55" y="0"/>
                      </a:cubicBezTo>
                      <a:cubicBezTo>
                        <a:pt x="55" y="0"/>
                        <a:pt x="55" y="0"/>
                        <a:pt x="54" y="0"/>
                      </a:cubicBezTo>
                      <a:cubicBezTo>
                        <a:pt x="54" y="0"/>
                        <a:pt x="54" y="0"/>
                        <a:pt x="54" y="0"/>
                      </a:cubicBezTo>
                      <a:cubicBezTo>
                        <a:pt x="46" y="3"/>
                        <a:pt x="24" y="10"/>
                        <a:pt x="13" y="16"/>
                      </a:cubicBezTo>
                      <a:cubicBezTo>
                        <a:pt x="9" y="20"/>
                        <a:pt x="2" y="27"/>
                        <a:pt x="0" y="51"/>
                      </a:cubicBezTo>
                      <a:cubicBezTo>
                        <a:pt x="0" y="53"/>
                        <a:pt x="0" y="74"/>
                        <a:pt x="0" y="89"/>
                      </a:cubicBezTo>
                      <a:cubicBezTo>
                        <a:pt x="9" y="90"/>
                        <a:pt x="17" y="92"/>
                        <a:pt x="28" y="92"/>
                      </a:cubicBezTo>
                      <a:cubicBezTo>
                        <a:pt x="28" y="81"/>
                        <a:pt x="28" y="64"/>
                        <a:pt x="28" y="60"/>
                      </a:cubicBezTo>
                      <a:cubicBezTo>
                        <a:pt x="28" y="55"/>
                        <a:pt x="31" y="51"/>
                        <a:pt x="32" y="47"/>
                      </a:cubicBezTo>
                      <a:cubicBezTo>
                        <a:pt x="32" y="93"/>
                        <a:pt x="32" y="93"/>
                        <a:pt x="32" y="93"/>
                      </a:cubicBezTo>
                      <a:cubicBezTo>
                        <a:pt x="46" y="94"/>
                        <a:pt x="64" y="94"/>
                        <a:pt x="79" y="94"/>
                      </a:cubicBezTo>
                      <a:cubicBezTo>
                        <a:pt x="95" y="94"/>
                        <a:pt x="112" y="94"/>
                        <a:pt x="126" y="93"/>
                      </a:cubicBezTo>
                      <a:cubicBezTo>
                        <a:pt x="126" y="47"/>
                        <a:pt x="126" y="47"/>
                        <a:pt x="126" y="47"/>
                      </a:cubicBezTo>
                      <a:cubicBezTo>
                        <a:pt x="128" y="50"/>
                        <a:pt x="130" y="54"/>
                        <a:pt x="130" y="60"/>
                      </a:cubicBezTo>
                      <a:cubicBezTo>
                        <a:pt x="130" y="63"/>
                        <a:pt x="130" y="81"/>
                        <a:pt x="130" y="92"/>
                      </a:cubicBezTo>
                      <a:cubicBezTo>
                        <a:pt x="141" y="91"/>
                        <a:pt x="149" y="90"/>
                        <a:pt x="159" y="89"/>
                      </a:cubicBezTo>
                      <a:cubicBezTo>
                        <a:pt x="159" y="74"/>
                        <a:pt x="159" y="53"/>
                        <a:pt x="159" y="51"/>
                      </a:cubicBezTo>
                      <a:cubicBezTo>
                        <a:pt x="157" y="27"/>
                        <a:pt x="149" y="20"/>
                        <a:pt x="145"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5"/>
                <p:cNvSpPr/>
                <p:nvPr/>
              </p:nvSpPr>
              <p:spPr bwMode="auto">
                <a:xfrm>
                  <a:off x="5452601" y="5255055"/>
                  <a:ext cx="228051" cy="268435"/>
                </a:xfrm>
                <a:custGeom>
                  <a:avLst/>
                  <a:gdLst>
                    <a:gd name="T0" fmla="*/ 9 w 81"/>
                    <a:gd name="T1" fmla="*/ 62 h 95"/>
                    <a:gd name="T2" fmla="*/ 41 w 81"/>
                    <a:gd name="T3" fmla="*/ 95 h 95"/>
                    <a:gd name="T4" fmla="*/ 73 w 81"/>
                    <a:gd name="T5" fmla="*/ 61 h 95"/>
                    <a:gd name="T6" fmla="*/ 80 w 81"/>
                    <a:gd name="T7" fmla="*/ 46 h 95"/>
                    <a:gd name="T8" fmla="*/ 75 w 81"/>
                    <a:gd name="T9" fmla="*/ 39 h 95"/>
                    <a:gd name="T10" fmla="*/ 41 w 81"/>
                    <a:gd name="T11" fmla="*/ 0 h 95"/>
                    <a:gd name="T12" fmla="*/ 6 w 81"/>
                    <a:gd name="T13" fmla="*/ 39 h 95"/>
                    <a:gd name="T14" fmla="*/ 0 w 81"/>
                    <a:gd name="T15" fmla="*/ 46 h 95"/>
                    <a:gd name="T16" fmla="*/ 9 w 81"/>
                    <a:gd name="T1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5">
                      <a:moveTo>
                        <a:pt x="9" y="62"/>
                      </a:moveTo>
                      <a:cubicBezTo>
                        <a:pt x="13" y="79"/>
                        <a:pt x="24" y="95"/>
                        <a:pt x="41" y="95"/>
                      </a:cubicBezTo>
                      <a:cubicBezTo>
                        <a:pt x="58" y="95"/>
                        <a:pt x="69" y="79"/>
                        <a:pt x="73" y="61"/>
                      </a:cubicBezTo>
                      <a:cubicBezTo>
                        <a:pt x="78" y="59"/>
                        <a:pt x="81" y="52"/>
                        <a:pt x="80" y="46"/>
                      </a:cubicBezTo>
                      <a:cubicBezTo>
                        <a:pt x="80" y="42"/>
                        <a:pt x="78" y="40"/>
                        <a:pt x="75" y="39"/>
                      </a:cubicBezTo>
                      <a:cubicBezTo>
                        <a:pt x="74" y="17"/>
                        <a:pt x="61" y="0"/>
                        <a:pt x="41" y="0"/>
                      </a:cubicBezTo>
                      <a:cubicBezTo>
                        <a:pt x="21" y="0"/>
                        <a:pt x="7" y="17"/>
                        <a:pt x="6" y="39"/>
                      </a:cubicBezTo>
                      <a:cubicBezTo>
                        <a:pt x="3" y="40"/>
                        <a:pt x="1" y="42"/>
                        <a:pt x="0" y="46"/>
                      </a:cubicBezTo>
                      <a:cubicBezTo>
                        <a:pt x="0" y="52"/>
                        <a:pt x="3" y="60"/>
                        <a:pt x="9" y="6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1" name="组合 100"/>
              <p:cNvGrpSpPr/>
              <p:nvPr/>
            </p:nvGrpSpPr>
            <p:grpSpPr>
              <a:xfrm>
                <a:off x="8551337" y="3940188"/>
                <a:ext cx="366944" cy="450429"/>
                <a:chOff x="5342139" y="5255055"/>
                <a:chExt cx="448976" cy="551124"/>
              </a:xfrm>
            </p:grpSpPr>
            <p:sp>
              <p:nvSpPr>
                <p:cNvPr id="102" name="Freeform 14"/>
                <p:cNvSpPr/>
                <p:nvPr/>
              </p:nvSpPr>
              <p:spPr bwMode="auto">
                <a:xfrm>
                  <a:off x="5342139" y="5540119"/>
                  <a:ext cx="448976" cy="266060"/>
                </a:xfrm>
                <a:custGeom>
                  <a:avLst/>
                  <a:gdLst>
                    <a:gd name="T0" fmla="*/ 145 w 159"/>
                    <a:gd name="T1" fmla="*/ 16 h 94"/>
                    <a:gd name="T2" fmla="*/ 105 w 159"/>
                    <a:gd name="T3" fmla="*/ 0 h 94"/>
                    <a:gd name="T4" fmla="*/ 104 w 159"/>
                    <a:gd name="T5" fmla="*/ 0 h 94"/>
                    <a:gd name="T6" fmla="*/ 104 w 159"/>
                    <a:gd name="T7" fmla="*/ 0 h 94"/>
                    <a:gd name="T8" fmla="*/ 91 w 159"/>
                    <a:gd name="T9" fmla="*/ 60 h 94"/>
                    <a:gd name="T10" fmla="*/ 84 w 159"/>
                    <a:gd name="T11" fmla="*/ 19 h 94"/>
                    <a:gd name="T12" fmla="*/ 88 w 159"/>
                    <a:gd name="T13" fmla="*/ 10 h 94"/>
                    <a:gd name="T14" fmla="*/ 82 w 159"/>
                    <a:gd name="T15" fmla="*/ 3 h 94"/>
                    <a:gd name="T16" fmla="*/ 80 w 159"/>
                    <a:gd name="T17" fmla="*/ 3 h 94"/>
                    <a:gd name="T18" fmla="*/ 79 w 159"/>
                    <a:gd name="T19" fmla="*/ 3 h 94"/>
                    <a:gd name="T20" fmla="*/ 77 w 159"/>
                    <a:gd name="T21" fmla="*/ 3 h 94"/>
                    <a:gd name="T22" fmla="*/ 70 w 159"/>
                    <a:gd name="T23" fmla="*/ 10 h 94"/>
                    <a:gd name="T24" fmla="*/ 74 w 159"/>
                    <a:gd name="T25" fmla="*/ 19 h 94"/>
                    <a:gd name="T26" fmla="*/ 67 w 159"/>
                    <a:gd name="T27" fmla="*/ 60 h 94"/>
                    <a:gd name="T28" fmla="*/ 55 w 159"/>
                    <a:gd name="T29" fmla="*/ 0 h 94"/>
                    <a:gd name="T30" fmla="*/ 54 w 159"/>
                    <a:gd name="T31" fmla="*/ 0 h 94"/>
                    <a:gd name="T32" fmla="*/ 54 w 159"/>
                    <a:gd name="T33" fmla="*/ 0 h 94"/>
                    <a:gd name="T34" fmla="*/ 13 w 159"/>
                    <a:gd name="T35" fmla="*/ 16 h 94"/>
                    <a:gd name="T36" fmla="*/ 0 w 159"/>
                    <a:gd name="T37" fmla="*/ 51 h 94"/>
                    <a:gd name="T38" fmla="*/ 0 w 159"/>
                    <a:gd name="T39" fmla="*/ 89 h 94"/>
                    <a:gd name="T40" fmla="*/ 28 w 159"/>
                    <a:gd name="T41" fmla="*/ 92 h 94"/>
                    <a:gd name="T42" fmla="*/ 28 w 159"/>
                    <a:gd name="T43" fmla="*/ 60 h 94"/>
                    <a:gd name="T44" fmla="*/ 32 w 159"/>
                    <a:gd name="T45" fmla="*/ 47 h 94"/>
                    <a:gd name="T46" fmla="*/ 32 w 159"/>
                    <a:gd name="T47" fmla="*/ 93 h 94"/>
                    <a:gd name="T48" fmla="*/ 79 w 159"/>
                    <a:gd name="T49" fmla="*/ 94 h 94"/>
                    <a:gd name="T50" fmla="*/ 126 w 159"/>
                    <a:gd name="T51" fmla="*/ 93 h 94"/>
                    <a:gd name="T52" fmla="*/ 126 w 159"/>
                    <a:gd name="T53" fmla="*/ 47 h 94"/>
                    <a:gd name="T54" fmla="*/ 130 w 159"/>
                    <a:gd name="T55" fmla="*/ 60 h 94"/>
                    <a:gd name="T56" fmla="*/ 130 w 159"/>
                    <a:gd name="T57" fmla="*/ 92 h 94"/>
                    <a:gd name="T58" fmla="*/ 159 w 159"/>
                    <a:gd name="T59" fmla="*/ 89 h 94"/>
                    <a:gd name="T60" fmla="*/ 159 w 159"/>
                    <a:gd name="T61" fmla="*/ 51 h 94"/>
                    <a:gd name="T62" fmla="*/ 145 w 159"/>
                    <a:gd name="T63"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4">
                      <a:moveTo>
                        <a:pt x="145" y="16"/>
                      </a:moveTo>
                      <a:cubicBezTo>
                        <a:pt x="135" y="10"/>
                        <a:pt x="113" y="3"/>
                        <a:pt x="105" y="0"/>
                      </a:cubicBezTo>
                      <a:cubicBezTo>
                        <a:pt x="105" y="0"/>
                        <a:pt x="104" y="0"/>
                        <a:pt x="104" y="0"/>
                      </a:cubicBezTo>
                      <a:cubicBezTo>
                        <a:pt x="104" y="0"/>
                        <a:pt x="104" y="0"/>
                        <a:pt x="104" y="0"/>
                      </a:cubicBezTo>
                      <a:cubicBezTo>
                        <a:pt x="103" y="8"/>
                        <a:pt x="91" y="60"/>
                        <a:pt x="91" y="60"/>
                      </a:cubicBezTo>
                      <a:cubicBezTo>
                        <a:pt x="91" y="60"/>
                        <a:pt x="84" y="19"/>
                        <a:pt x="84" y="19"/>
                      </a:cubicBezTo>
                      <a:cubicBezTo>
                        <a:pt x="84" y="19"/>
                        <a:pt x="88" y="10"/>
                        <a:pt x="88" y="10"/>
                      </a:cubicBezTo>
                      <a:cubicBezTo>
                        <a:pt x="82" y="3"/>
                        <a:pt x="82" y="3"/>
                        <a:pt x="82" y="3"/>
                      </a:cubicBezTo>
                      <a:cubicBezTo>
                        <a:pt x="80" y="3"/>
                        <a:pt x="80" y="3"/>
                        <a:pt x="80" y="3"/>
                      </a:cubicBezTo>
                      <a:cubicBezTo>
                        <a:pt x="79" y="3"/>
                        <a:pt x="79" y="3"/>
                        <a:pt x="79" y="3"/>
                      </a:cubicBezTo>
                      <a:cubicBezTo>
                        <a:pt x="77" y="3"/>
                        <a:pt x="77" y="3"/>
                        <a:pt x="77" y="3"/>
                      </a:cubicBezTo>
                      <a:cubicBezTo>
                        <a:pt x="70" y="10"/>
                        <a:pt x="70" y="10"/>
                        <a:pt x="70" y="10"/>
                      </a:cubicBezTo>
                      <a:cubicBezTo>
                        <a:pt x="74" y="19"/>
                        <a:pt x="74" y="19"/>
                        <a:pt x="74" y="19"/>
                      </a:cubicBezTo>
                      <a:cubicBezTo>
                        <a:pt x="67" y="60"/>
                        <a:pt x="67" y="60"/>
                        <a:pt x="67" y="60"/>
                      </a:cubicBezTo>
                      <a:cubicBezTo>
                        <a:pt x="67" y="60"/>
                        <a:pt x="56" y="8"/>
                        <a:pt x="55" y="0"/>
                      </a:cubicBezTo>
                      <a:cubicBezTo>
                        <a:pt x="55" y="0"/>
                        <a:pt x="55" y="0"/>
                        <a:pt x="54" y="0"/>
                      </a:cubicBezTo>
                      <a:cubicBezTo>
                        <a:pt x="54" y="0"/>
                        <a:pt x="54" y="0"/>
                        <a:pt x="54" y="0"/>
                      </a:cubicBezTo>
                      <a:cubicBezTo>
                        <a:pt x="46" y="3"/>
                        <a:pt x="24" y="10"/>
                        <a:pt x="13" y="16"/>
                      </a:cubicBezTo>
                      <a:cubicBezTo>
                        <a:pt x="9" y="20"/>
                        <a:pt x="2" y="27"/>
                        <a:pt x="0" y="51"/>
                      </a:cubicBezTo>
                      <a:cubicBezTo>
                        <a:pt x="0" y="53"/>
                        <a:pt x="0" y="74"/>
                        <a:pt x="0" y="89"/>
                      </a:cubicBezTo>
                      <a:cubicBezTo>
                        <a:pt x="9" y="90"/>
                        <a:pt x="17" y="92"/>
                        <a:pt x="28" y="92"/>
                      </a:cubicBezTo>
                      <a:cubicBezTo>
                        <a:pt x="28" y="81"/>
                        <a:pt x="28" y="64"/>
                        <a:pt x="28" y="60"/>
                      </a:cubicBezTo>
                      <a:cubicBezTo>
                        <a:pt x="28" y="55"/>
                        <a:pt x="31" y="51"/>
                        <a:pt x="32" y="47"/>
                      </a:cubicBezTo>
                      <a:cubicBezTo>
                        <a:pt x="32" y="93"/>
                        <a:pt x="32" y="93"/>
                        <a:pt x="32" y="93"/>
                      </a:cubicBezTo>
                      <a:cubicBezTo>
                        <a:pt x="46" y="94"/>
                        <a:pt x="64" y="94"/>
                        <a:pt x="79" y="94"/>
                      </a:cubicBezTo>
                      <a:cubicBezTo>
                        <a:pt x="95" y="94"/>
                        <a:pt x="112" y="94"/>
                        <a:pt x="126" y="93"/>
                      </a:cubicBezTo>
                      <a:cubicBezTo>
                        <a:pt x="126" y="47"/>
                        <a:pt x="126" y="47"/>
                        <a:pt x="126" y="47"/>
                      </a:cubicBezTo>
                      <a:cubicBezTo>
                        <a:pt x="128" y="50"/>
                        <a:pt x="130" y="54"/>
                        <a:pt x="130" y="60"/>
                      </a:cubicBezTo>
                      <a:cubicBezTo>
                        <a:pt x="130" y="63"/>
                        <a:pt x="130" y="81"/>
                        <a:pt x="130" y="92"/>
                      </a:cubicBezTo>
                      <a:cubicBezTo>
                        <a:pt x="141" y="91"/>
                        <a:pt x="149" y="90"/>
                        <a:pt x="159" y="89"/>
                      </a:cubicBezTo>
                      <a:cubicBezTo>
                        <a:pt x="159" y="74"/>
                        <a:pt x="159" y="53"/>
                        <a:pt x="159" y="51"/>
                      </a:cubicBezTo>
                      <a:cubicBezTo>
                        <a:pt x="157" y="27"/>
                        <a:pt x="149" y="20"/>
                        <a:pt x="145"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5"/>
                <p:cNvSpPr/>
                <p:nvPr/>
              </p:nvSpPr>
              <p:spPr bwMode="auto">
                <a:xfrm>
                  <a:off x="5452601" y="5255055"/>
                  <a:ext cx="228051" cy="268435"/>
                </a:xfrm>
                <a:custGeom>
                  <a:avLst/>
                  <a:gdLst>
                    <a:gd name="T0" fmla="*/ 9 w 81"/>
                    <a:gd name="T1" fmla="*/ 62 h 95"/>
                    <a:gd name="T2" fmla="*/ 41 w 81"/>
                    <a:gd name="T3" fmla="*/ 95 h 95"/>
                    <a:gd name="T4" fmla="*/ 73 w 81"/>
                    <a:gd name="T5" fmla="*/ 61 h 95"/>
                    <a:gd name="T6" fmla="*/ 80 w 81"/>
                    <a:gd name="T7" fmla="*/ 46 h 95"/>
                    <a:gd name="T8" fmla="*/ 75 w 81"/>
                    <a:gd name="T9" fmla="*/ 39 h 95"/>
                    <a:gd name="T10" fmla="*/ 41 w 81"/>
                    <a:gd name="T11" fmla="*/ 0 h 95"/>
                    <a:gd name="T12" fmla="*/ 6 w 81"/>
                    <a:gd name="T13" fmla="*/ 39 h 95"/>
                    <a:gd name="T14" fmla="*/ 0 w 81"/>
                    <a:gd name="T15" fmla="*/ 46 h 95"/>
                    <a:gd name="T16" fmla="*/ 9 w 81"/>
                    <a:gd name="T1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5">
                      <a:moveTo>
                        <a:pt x="9" y="62"/>
                      </a:moveTo>
                      <a:cubicBezTo>
                        <a:pt x="13" y="79"/>
                        <a:pt x="24" y="95"/>
                        <a:pt x="41" y="95"/>
                      </a:cubicBezTo>
                      <a:cubicBezTo>
                        <a:pt x="58" y="95"/>
                        <a:pt x="69" y="79"/>
                        <a:pt x="73" y="61"/>
                      </a:cubicBezTo>
                      <a:cubicBezTo>
                        <a:pt x="78" y="59"/>
                        <a:pt x="81" y="52"/>
                        <a:pt x="80" y="46"/>
                      </a:cubicBezTo>
                      <a:cubicBezTo>
                        <a:pt x="80" y="42"/>
                        <a:pt x="78" y="40"/>
                        <a:pt x="75" y="39"/>
                      </a:cubicBezTo>
                      <a:cubicBezTo>
                        <a:pt x="74" y="17"/>
                        <a:pt x="61" y="0"/>
                        <a:pt x="41" y="0"/>
                      </a:cubicBezTo>
                      <a:cubicBezTo>
                        <a:pt x="21" y="0"/>
                        <a:pt x="7" y="17"/>
                        <a:pt x="6" y="39"/>
                      </a:cubicBezTo>
                      <a:cubicBezTo>
                        <a:pt x="3" y="40"/>
                        <a:pt x="1" y="42"/>
                        <a:pt x="0" y="46"/>
                      </a:cubicBezTo>
                      <a:cubicBezTo>
                        <a:pt x="0" y="52"/>
                        <a:pt x="3" y="60"/>
                        <a:pt x="9" y="6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4" name="组合 103"/>
              <p:cNvGrpSpPr/>
              <p:nvPr/>
            </p:nvGrpSpPr>
            <p:grpSpPr>
              <a:xfrm>
                <a:off x="9285180" y="3955810"/>
                <a:ext cx="366944" cy="450429"/>
                <a:chOff x="5342139" y="5255055"/>
                <a:chExt cx="448976" cy="551124"/>
              </a:xfrm>
            </p:grpSpPr>
            <p:sp>
              <p:nvSpPr>
                <p:cNvPr id="105" name="Freeform 14"/>
                <p:cNvSpPr/>
                <p:nvPr/>
              </p:nvSpPr>
              <p:spPr bwMode="auto">
                <a:xfrm>
                  <a:off x="5342139" y="5540119"/>
                  <a:ext cx="448976" cy="266060"/>
                </a:xfrm>
                <a:custGeom>
                  <a:avLst/>
                  <a:gdLst>
                    <a:gd name="T0" fmla="*/ 145 w 159"/>
                    <a:gd name="T1" fmla="*/ 16 h 94"/>
                    <a:gd name="T2" fmla="*/ 105 w 159"/>
                    <a:gd name="T3" fmla="*/ 0 h 94"/>
                    <a:gd name="T4" fmla="*/ 104 w 159"/>
                    <a:gd name="T5" fmla="*/ 0 h 94"/>
                    <a:gd name="T6" fmla="*/ 104 w 159"/>
                    <a:gd name="T7" fmla="*/ 0 h 94"/>
                    <a:gd name="T8" fmla="*/ 91 w 159"/>
                    <a:gd name="T9" fmla="*/ 60 h 94"/>
                    <a:gd name="T10" fmla="*/ 84 w 159"/>
                    <a:gd name="T11" fmla="*/ 19 h 94"/>
                    <a:gd name="T12" fmla="*/ 88 w 159"/>
                    <a:gd name="T13" fmla="*/ 10 h 94"/>
                    <a:gd name="T14" fmla="*/ 82 w 159"/>
                    <a:gd name="T15" fmla="*/ 3 h 94"/>
                    <a:gd name="T16" fmla="*/ 80 w 159"/>
                    <a:gd name="T17" fmla="*/ 3 h 94"/>
                    <a:gd name="T18" fmla="*/ 79 w 159"/>
                    <a:gd name="T19" fmla="*/ 3 h 94"/>
                    <a:gd name="T20" fmla="*/ 77 w 159"/>
                    <a:gd name="T21" fmla="*/ 3 h 94"/>
                    <a:gd name="T22" fmla="*/ 70 w 159"/>
                    <a:gd name="T23" fmla="*/ 10 h 94"/>
                    <a:gd name="T24" fmla="*/ 74 w 159"/>
                    <a:gd name="T25" fmla="*/ 19 h 94"/>
                    <a:gd name="T26" fmla="*/ 67 w 159"/>
                    <a:gd name="T27" fmla="*/ 60 h 94"/>
                    <a:gd name="T28" fmla="*/ 55 w 159"/>
                    <a:gd name="T29" fmla="*/ 0 h 94"/>
                    <a:gd name="T30" fmla="*/ 54 w 159"/>
                    <a:gd name="T31" fmla="*/ 0 h 94"/>
                    <a:gd name="T32" fmla="*/ 54 w 159"/>
                    <a:gd name="T33" fmla="*/ 0 h 94"/>
                    <a:gd name="T34" fmla="*/ 13 w 159"/>
                    <a:gd name="T35" fmla="*/ 16 h 94"/>
                    <a:gd name="T36" fmla="*/ 0 w 159"/>
                    <a:gd name="T37" fmla="*/ 51 h 94"/>
                    <a:gd name="T38" fmla="*/ 0 w 159"/>
                    <a:gd name="T39" fmla="*/ 89 h 94"/>
                    <a:gd name="T40" fmla="*/ 28 w 159"/>
                    <a:gd name="T41" fmla="*/ 92 h 94"/>
                    <a:gd name="T42" fmla="*/ 28 w 159"/>
                    <a:gd name="T43" fmla="*/ 60 h 94"/>
                    <a:gd name="T44" fmla="*/ 32 w 159"/>
                    <a:gd name="T45" fmla="*/ 47 h 94"/>
                    <a:gd name="T46" fmla="*/ 32 w 159"/>
                    <a:gd name="T47" fmla="*/ 93 h 94"/>
                    <a:gd name="T48" fmla="*/ 79 w 159"/>
                    <a:gd name="T49" fmla="*/ 94 h 94"/>
                    <a:gd name="T50" fmla="*/ 126 w 159"/>
                    <a:gd name="T51" fmla="*/ 93 h 94"/>
                    <a:gd name="T52" fmla="*/ 126 w 159"/>
                    <a:gd name="T53" fmla="*/ 47 h 94"/>
                    <a:gd name="T54" fmla="*/ 130 w 159"/>
                    <a:gd name="T55" fmla="*/ 60 h 94"/>
                    <a:gd name="T56" fmla="*/ 130 w 159"/>
                    <a:gd name="T57" fmla="*/ 92 h 94"/>
                    <a:gd name="T58" fmla="*/ 159 w 159"/>
                    <a:gd name="T59" fmla="*/ 89 h 94"/>
                    <a:gd name="T60" fmla="*/ 159 w 159"/>
                    <a:gd name="T61" fmla="*/ 51 h 94"/>
                    <a:gd name="T62" fmla="*/ 145 w 159"/>
                    <a:gd name="T63"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4">
                      <a:moveTo>
                        <a:pt x="145" y="16"/>
                      </a:moveTo>
                      <a:cubicBezTo>
                        <a:pt x="135" y="10"/>
                        <a:pt x="113" y="3"/>
                        <a:pt x="105" y="0"/>
                      </a:cubicBezTo>
                      <a:cubicBezTo>
                        <a:pt x="105" y="0"/>
                        <a:pt x="104" y="0"/>
                        <a:pt x="104" y="0"/>
                      </a:cubicBezTo>
                      <a:cubicBezTo>
                        <a:pt x="104" y="0"/>
                        <a:pt x="104" y="0"/>
                        <a:pt x="104" y="0"/>
                      </a:cubicBezTo>
                      <a:cubicBezTo>
                        <a:pt x="103" y="8"/>
                        <a:pt x="91" y="60"/>
                        <a:pt x="91" y="60"/>
                      </a:cubicBezTo>
                      <a:cubicBezTo>
                        <a:pt x="91" y="60"/>
                        <a:pt x="84" y="19"/>
                        <a:pt x="84" y="19"/>
                      </a:cubicBezTo>
                      <a:cubicBezTo>
                        <a:pt x="84" y="19"/>
                        <a:pt x="88" y="10"/>
                        <a:pt x="88" y="10"/>
                      </a:cubicBezTo>
                      <a:cubicBezTo>
                        <a:pt x="82" y="3"/>
                        <a:pt x="82" y="3"/>
                        <a:pt x="82" y="3"/>
                      </a:cubicBezTo>
                      <a:cubicBezTo>
                        <a:pt x="80" y="3"/>
                        <a:pt x="80" y="3"/>
                        <a:pt x="80" y="3"/>
                      </a:cubicBezTo>
                      <a:cubicBezTo>
                        <a:pt x="79" y="3"/>
                        <a:pt x="79" y="3"/>
                        <a:pt x="79" y="3"/>
                      </a:cubicBezTo>
                      <a:cubicBezTo>
                        <a:pt x="77" y="3"/>
                        <a:pt x="77" y="3"/>
                        <a:pt x="77" y="3"/>
                      </a:cubicBezTo>
                      <a:cubicBezTo>
                        <a:pt x="70" y="10"/>
                        <a:pt x="70" y="10"/>
                        <a:pt x="70" y="10"/>
                      </a:cubicBezTo>
                      <a:cubicBezTo>
                        <a:pt x="74" y="19"/>
                        <a:pt x="74" y="19"/>
                        <a:pt x="74" y="19"/>
                      </a:cubicBezTo>
                      <a:cubicBezTo>
                        <a:pt x="67" y="60"/>
                        <a:pt x="67" y="60"/>
                        <a:pt x="67" y="60"/>
                      </a:cubicBezTo>
                      <a:cubicBezTo>
                        <a:pt x="67" y="60"/>
                        <a:pt x="56" y="8"/>
                        <a:pt x="55" y="0"/>
                      </a:cubicBezTo>
                      <a:cubicBezTo>
                        <a:pt x="55" y="0"/>
                        <a:pt x="55" y="0"/>
                        <a:pt x="54" y="0"/>
                      </a:cubicBezTo>
                      <a:cubicBezTo>
                        <a:pt x="54" y="0"/>
                        <a:pt x="54" y="0"/>
                        <a:pt x="54" y="0"/>
                      </a:cubicBezTo>
                      <a:cubicBezTo>
                        <a:pt x="46" y="3"/>
                        <a:pt x="24" y="10"/>
                        <a:pt x="13" y="16"/>
                      </a:cubicBezTo>
                      <a:cubicBezTo>
                        <a:pt x="9" y="20"/>
                        <a:pt x="2" y="27"/>
                        <a:pt x="0" y="51"/>
                      </a:cubicBezTo>
                      <a:cubicBezTo>
                        <a:pt x="0" y="53"/>
                        <a:pt x="0" y="74"/>
                        <a:pt x="0" y="89"/>
                      </a:cubicBezTo>
                      <a:cubicBezTo>
                        <a:pt x="9" y="90"/>
                        <a:pt x="17" y="92"/>
                        <a:pt x="28" y="92"/>
                      </a:cubicBezTo>
                      <a:cubicBezTo>
                        <a:pt x="28" y="81"/>
                        <a:pt x="28" y="64"/>
                        <a:pt x="28" y="60"/>
                      </a:cubicBezTo>
                      <a:cubicBezTo>
                        <a:pt x="28" y="55"/>
                        <a:pt x="31" y="51"/>
                        <a:pt x="32" y="47"/>
                      </a:cubicBezTo>
                      <a:cubicBezTo>
                        <a:pt x="32" y="93"/>
                        <a:pt x="32" y="93"/>
                        <a:pt x="32" y="93"/>
                      </a:cubicBezTo>
                      <a:cubicBezTo>
                        <a:pt x="46" y="94"/>
                        <a:pt x="64" y="94"/>
                        <a:pt x="79" y="94"/>
                      </a:cubicBezTo>
                      <a:cubicBezTo>
                        <a:pt x="95" y="94"/>
                        <a:pt x="112" y="94"/>
                        <a:pt x="126" y="93"/>
                      </a:cubicBezTo>
                      <a:cubicBezTo>
                        <a:pt x="126" y="47"/>
                        <a:pt x="126" y="47"/>
                        <a:pt x="126" y="47"/>
                      </a:cubicBezTo>
                      <a:cubicBezTo>
                        <a:pt x="128" y="50"/>
                        <a:pt x="130" y="54"/>
                        <a:pt x="130" y="60"/>
                      </a:cubicBezTo>
                      <a:cubicBezTo>
                        <a:pt x="130" y="63"/>
                        <a:pt x="130" y="81"/>
                        <a:pt x="130" y="92"/>
                      </a:cubicBezTo>
                      <a:cubicBezTo>
                        <a:pt x="141" y="91"/>
                        <a:pt x="149" y="90"/>
                        <a:pt x="159" y="89"/>
                      </a:cubicBezTo>
                      <a:cubicBezTo>
                        <a:pt x="159" y="74"/>
                        <a:pt x="159" y="53"/>
                        <a:pt x="159" y="51"/>
                      </a:cubicBezTo>
                      <a:cubicBezTo>
                        <a:pt x="157" y="27"/>
                        <a:pt x="149" y="20"/>
                        <a:pt x="145"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5"/>
                <p:cNvSpPr/>
                <p:nvPr/>
              </p:nvSpPr>
              <p:spPr bwMode="auto">
                <a:xfrm>
                  <a:off x="5452601" y="5255055"/>
                  <a:ext cx="228051" cy="268435"/>
                </a:xfrm>
                <a:custGeom>
                  <a:avLst/>
                  <a:gdLst>
                    <a:gd name="T0" fmla="*/ 9 w 81"/>
                    <a:gd name="T1" fmla="*/ 62 h 95"/>
                    <a:gd name="T2" fmla="*/ 41 w 81"/>
                    <a:gd name="T3" fmla="*/ 95 h 95"/>
                    <a:gd name="T4" fmla="*/ 73 w 81"/>
                    <a:gd name="T5" fmla="*/ 61 h 95"/>
                    <a:gd name="T6" fmla="*/ 80 w 81"/>
                    <a:gd name="T7" fmla="*/ 46 h 95"/>
                    <a:gd name="T8" fmla="*/ 75 w 81"/>
                    <a:gd name="T9" fmla="*/ 39 h 95"/>
                    <a:gd name="T10" fmla="*/ 41 w 81"/>
                    <a:gd name="T11" fmla="*/ 0 h 95"/>
                    <a:gd name="T12" fmla="*/ 6 w 81"/>
                    <a:gd name="T13" fmla="*/ 39 h 95"/>
                    <a:gd name="T14" fmla="*/ 0 w 81"/>
                    <a:gd name="T15" fmla="*/ 46 h 95"/>
                    <a:gd name="T16" fmla="*/ 9 w 81"/>
                    <a:gd name="T1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5">
                      <a:moveTo>
                        <a:pt x="9" y="62"/>
                      </a:moveTo>
                      <a:cubicBezTo>
                        <a:pt x="13" y="79"/>
                        <a:pt x="24" y="95"/>
                        <a:pt x="41" y="95"/>
                      </a:cubicBezTo>
                      <a:cubicBezTo>
                        <a:pt x="58" y="95"/>
                        <a:pt x="69" y="79"/>
                        <a:pt x="73" y="61"/>
                      </a:cubicBezTo>
                      <a:cubicBezTo>
                        <a:pt x="78" y="59"/>
                        <a:pt x="81" y="52"/>
                        <a:pt x="80" y="46"/>
                      </a:cubicBezTo>
                      <a:cubicBezTo>
                        <a:pt x="80" y="42"/>
                        <a:pt x="78" y="40"/>
                        <a:pt x="75" y="39"/>
                      </a:cubicBezTo>
                      <a:cubicBezTo>
                        <a:pt x="74" y="17"/>
                        <a:pt x="61" y="0"/>
                        <a:pt x="41" y="0"/>
                      </a:cubicBezTo>
                      <a:cubicBezTo>
                        <a:pt x="21" y="0"/>
                        <a:pt x="7" y="17"/>
                        <a:pt x="6" y="39"/>
                      </a:cubicBezTo>
                      <a:cubicBezTo>
                        <a:pt x="3" y="40"/>
                        <a:pt x="1" y="42"/>
                        <a:pt x="0" y="46"/>
                      </a:cubicBezTo>
                      <a:cubicBezTo>
                        <a:pt x="0" y="52"/>
                        <a:pt x="3" y="60"/>
                        <a:pt x="9" y="6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4" name="圆角矩形 3"/>
            <p:cNvSpPr/>
            <p:nvPr/>
          </p:nvSpPr>
          <p:spPr>
            <a:xfrm>
              <a:off x="1255229" y="4039805"/>
              <a:ext cx="733647" cy="207426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14843" y="4203799"/>
              <a:ext cx="390837" cy="1754326"/>
            </a:xfrm>
            <a:prstGeom prst="rect">
              <a:avLst/>
            </a:prstGeom>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参</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加</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会</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议</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情</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况</a:t>
              </a:r>
            </a:p>
          </p:txBody>
        </p:sp>
        <p:sp>
          <p:nvSpPr>
            <p:cNvPr id="123" name="Freeform 13"/>
            <p:cNvSpPr/>
            <p:nvPr/>
          </p:nvSpPr>
          <p:spPr bwMode="auto">
            <a:xfrm flipH="1">
              <a:off x="2096477" y="4256962"/>
              <a:ext cx="189603" cy="1711338"/>
            </a:xfrm>
            <a:custGeom>
              <a:avLst/>
              <a:gdLst/>
              <a:ahLst/>
              <a:cxnLst/>
              <a:rect l="l" t="t" r="r" b="b"/>
              <a:pathLst>
                <a:path w="407987" h="7556501">
                  <a:moveTo>
                    <a:pt x="37644" y="0"/>
                  </a:moveTo>
                  <a:cubicBezTo>
                    <a:pt x="37672" y="31"/>
                    <a:pt x="78811" y="45032"/>
                    <a:pt x="131165" y="142494"/>
                  </a:cubicBezTo>
                  <a:cubicBezTo>
                    <a:pt x="157351" y="191242"/>
                    <a:pt x="187278" y="247489"/>
                    <a:pt x="217204" y="318736"/>
                  </a:cubicBezTo>
                  <a:cubicBezTo>
                    <a:pt x="232168" y="356235"/>
                    <a:pt x="243390" y="393733"/>
                    <a:pt x="258354" y="434981"/>
                  </a:cubicBezTo>
                  <a:cubicBezTo>
                    <a:pt x="273317" y="476230"/>
                    <a:pt x="284539" y="517478"/>
                    <a:pt x="292021" y="566226"/>
                  </a:cubicBezTo>
                  <a:cubicBezTo>
                    <a:pt x="306985" y="611224"/>
                    <a:pt x="314466" y="659972"/>
                    <a:pt x="321948" y="708720"/>
                  </a:cubicBezTo>
                  <a:cubicBezTo>
                    <a:pt x="333170" y="757468"/>
                    <a:pt x="340652" y="809965"/>
                    <a:pt x="344393" y="862463"/>
                  </a:cubicBezTo>
                  <a:cubicBezTo>
                    <a:pt x="351875" y="918711"/>
                    <a:pt x="355615" y="974958"/>
                    <a:pt x="359356" y="1031206"/>
                  </a:cubicBezTo>
                  <a:cubicBezTo>
                    <a:pt x="363097" y="1087453"/>
                    <a:pt x="363097" y="1143701"/>
                    <a:pt x="359356" y="1203698"/>
                  </a:cubicBezTo>
                  <a:cubicBezTo>
                    <a:pt x="359356" y="1319944"/>
                    <a:pt x="344393" y="1443688"/>
                    <a:pt x="329430" y="1563683"/>
                  </a:cubicBezTo>
                  <a:cubicBezTo>
                    <a:pt x="310725" y="1687428"/>
                    <a:pt x="292021" y="1811172"/>
                    <a:pt x="262094" y="1931167"/>
                  </a:cubicBezTo>
                  <a:cubicBezTo>
                    <a:pt x="232168" y="2051162"/>
                    <a:pt x="202241" y="2171157"/>
                    <a:pt x="172314" y="2287402"/>
                  </a:cubicBezTo>
                  <a:cubicBezTo>
                    <a:pt x="149869" y="2407397"/>
                    <a:pt x="127424" y="2519892"/>
                    <a:pt x="116202" y="2632387"/>
                  </a:cubicBezTo>
                  <a:cubicBezTo>
                    <a:pt x="108720" y="2688635"/>
                    <a:pt x="108720" y="2744883"/>
                    <a:pt x="104979" y="2801130"/>
                  </a:cubicBezTo>
                  <a:cubicBezTo>
                    <a:pt x="104979" y="2827379"/>
                    <a:pt x="101238" y="2853628"/>
                    <a:pt x="101238" y="2879877"/>
                  </a:cubicBezTo>
                  <a:cubicBezTo>
                    <a:pt x="101238" y="2906126"/>
                    <a:pt x="101238" y="2932375"/>
                    <a:pt x="104979" y="2958623"/>
                  </a:cubicBezTo>
                  <a:cubicBezTo>
                    <a:pt x="104979" y="2984872"/>
                    <a:pt x="104979" y="3011121"/>
                    <a:pt x="104979" y="3033620"/>
                  </a:cubicBezTo>
                  <a:cubicBezTo>
                    <a:pt x="108720" y="3059869"/>
                    <a:pt x="112461" y="3086118"/>
                    <a:pt x="112461" y="3108617"/>
                  </a:cubicBezTo>
                  <a:cubicBezTo>
                    <a:pt x="116202" y="3134866"/>
                    <a:pt x="119942" y="3157365"/>
                    <a:pt x="119942" y="3179864"/>
                  </a:cubicBezTo>
                  <a:cubicBezTo>
                    <a:pt x="127424" y="3202363"/>
                    <a:pt x="131165" y="3224862"/>
                    <a:pt x="134906" y="3247361"/>
                  </a:cubicBezTo>
                  <a:cubicBezTo>
                    <a:pt x="142387" y="3292359"/>
                    <a:pt x="157351" y="3333607"/>
                    <a:pt x="168573" y="3374856"/>
                  </a:cubicBezTo>
                  <a:cubicBezTo>
                    <a:pt x="176055" y="3412354"/>
                    <a:pt x="194759" y="3449852"/>
                    <a:pt x="205982" y="3483601"/>
                  </a:cubicBezTo>
                  <a:cubicBezTo>
                    <a:pt x="220945" y="3517349"/>
                    <a:pt x="235909" y="3547348"/>
                    <a:pt x="250872" y="3577347"/>
                  </a:cubicBezTo>
                  <a:cubicBezTo>
                    <a:pt x="265835" y="3603596"/>
                    <a:pt x="280799" y="3629845"/>
                    <a:pt x="295762" y="3652344"/>
                  </a:cubicBezTo>
                  <a:cubicBezTo>
                    <a:pt x="329430" y="3693592"/>
                    <a:pt x="355615" y="3727340"/>
                    <a:pt x="374320" y="3746090"/>
                  </a:cubicBezTo>
                  <a:cubicBezTo>
                    <a:pt x="396765" y="3764839"/>
                    <a:pt x="407987" y="3776088"/>
                    <a:pt x="407987" y="3776088"/>
                  </a:cubicBezTo>
                  <a:lnTo>
                    <a:pt x="405829" y="3778251"/>
                  </a:lnTo>
                  <a:cubicBezTo>
                    <a:pt x="407957" y="3780428"/>
                    <a:pt x="392996" y="3787935"/>
                    <a:pt x="374300" y="3810412"/>
                  </a:cubicBezTo>
                  <a:cubicBezTo>
                    <a:pt x="351842" y="3825411"/>
                    <a:pt x="321898" y="3859160"/>
                    <a:pt x="288211" y="3900408"/>
                  </a:cubicBezTo>
                  <a:cubicBezTo>
                    <a:pt x="269496" y="3919157"/>
                    <a:pt x="254524" y="3945406"/>
                    <a:pt x="235809" y="3971655"/>
                  </a:cubicBezTo>
                  <a:cubicBezTo>
                    <a:pt x="220837" y="4001653"/>
                    <a:pt x="202122" y="4031652"/>
                    <a:pt x="187150" y="4065401"/>
                  </a:cubicBezTo>
                  <a:cubicBezTo>
                    <a:pt x="153463" y="4132898"/>
                    <a:pt x="123519" y="4211645"/>
                    <a:pt x="104804" y="4301641"/>
                  </a:cubicBezTo>
                  <a:cubicBezTo>
                    <a:pt x="97318" y="4324140"/>
                    <a:pt x="93575" y="4346639"/>
                    <a:pt x="86089" y="4369138"/>
                  </a:cubicBezTo>
                  <a:cubicBezTo>
                    <a:pt x="82346" y="4395387"/>
                    <a:pt x="78603" y="4417886"/>
                    <a:pt x="78603" y="4444135"/>
                  </a:cubicBezTo>
                  <a:cubicBezTo>
                    <a:pt x="74860" y="4466634"/>
                    <a:pt x="71117" y="4492882"/>
                    <a:pt x="67374" y="4519131"/>
                  </a:cubicBezTo>
                  <a:cubicBezTo>
                    <a:pt x="63631" y="4541630"/>
                    <a:pt x="63631" y="4567879"/>
                    <a:pt x="59888" y="4594128"/>
                  </a:cubicBezTo>
                  <a:cubicBezTo>
                    <a:pt x="59888" y="4620377"/>
                    <a:pt x="59888" y="4650376"/>
                    <a:pt x="56145" y="4676625"/>
                  </a:cubicBezTo>
                  <a:cubicBezTo>
                    <a:pt x="56145" y="4702874"/>
                    <a:pt x="59888" y="4729122"/>
                    <a:pt x="59888" y="4759121"/>
                  </a:cubicBezTo>
                  <a:cubicBezTo>
                    <a:pt x="59888" y="4815369"/>
                    <a:pt x="59888" y="4871616"/>
                    <a:pt x="67374" y="4927864"/>
                  </a:cubicBezTo>
                  <a:cubicBezTo>
                    <a:pt x="78603" y="5044109"/>
                    <a:pt x="101061" y="5160354"/>
                    <a:pt x="119776" y="5280349"/>
                  </a:cubicBezTo>
                  <a:cubicBezTo>
                    <a:pt x="149720" y="5396594"/>
                    <a:pt x="175921" y="5516589"/>
                    <a:pt x="205865" y="5636584"/>
                  </a:cubicBezTo>
                  <a:cubicBezTo>
                    <a:pt x="239552" y="5756578"/>
                    <a:pt x="258267" y="5880323"/>
                    <a:pt x="276982" y="6000318"/>
                  </a:cubicBezTo>
                  <a:cubicBezTo>
                    <a:pt x="291954" y="6120313"/>
                    <a:pt x="306926" y="6240308"/>
                    <a:pt x="310669" y="6356553"/>
                  </a:cubicBezTo>
                  <a:cubicBezTo>
                    <a:pt x="314412" y="6412800"/>
                    <a:pt x="314412" y="6469048"/>
                    <a:pt x="310669" y="6525295"/>
                  </a:cubicBezTo>
                  <a:cubicBezTo>
                    <a:pt x="310669" y="6581543"/>
                    <a:pt x="310669" y="6637791"/>
                    <a:pt x="303183" y="6690288"/>
                  </a:cubicBezTo>
                  <a:cubicBezTo>
                    <a:pt x="299440" y="6742786"/>
                    <a:pt x="295697" y="6795284"/>
                    <a:pt x="288211" y="6844032"/>
                  </a:cubicBezTo>
                  <a:cubicBezTo>
                    <a:pt x="280725" y="6892780"/>
                    <a:pt x="273239" y="6941528"/>
                    <a:pt x="262010" y="6986526"/>
                  </a:cubicBezTo>
                  <a:cubicBezTo>
                    <a:pt x="254524" y="7031524"/>
                    <a:pt x="243295" y="7072772"/>
                    <a:pt x="232066" y="7114020"/>
                  </a:cubicBezTo>
                  <a:cubicBezTo>
                    <a:pt x="220837" y="7155268"/>
                    <a:pt x="209608" y="7192767"/>
                    <a:pt x="194636" y="7230265"/>
                  </a:cubicBezTo>
                  <a:cubicBezTo>
                    <a:pt x="172178" y="7301512"/>
                    <a:pt x="145977" y="7361510"/>
                    <a:pt x="119776" y="7410257"/>
                  </a:cubicBezTo>
                  <a:cubicBezTo>
                    <a:pt x="74860" y="7507753"/>
                    <a:pt x="37430" y="7556501"/>
                    <a:pt x="37430" y="7556501"/>
                  </a:cubicBezTo>
                  <a:lnTo>
                    <a:pt x="29944" y="7552751"/>
                  </a:lnTo>
                  <a:cubicBezTo>
                    <a:pt x="29977" y="7552699"/>
                    <a:pt x="63652" y="7500205"/>
                    <a:pt x="104804" y="7402758"/>
                  </a:cubicBezTo>
                  <a:cubicBezTo>
                    <a:pt x="123519" y="7354010"/>
                    <a:pt x="149720" y="7290263"/>
                    <a:pt x="168435" y="7219016"/>
                  </a:cubicBezTo>
                  <a:cubicBezTo>
                    <a:pt x="179664" y="7185267"/>
                    <a:pt x="187150" y="7147769"/>
                    <a:pt x="194636" y="7106520"/>
                  </a:cubicBezTo>
                  <a:cubicBezTo>
                    <a:pt x="205865" y="7065272"/>
                    <a:pt x="213351" y="7024024"/>
                    <a:pt x="220837" y="6979026"/>
                  </a:cubicBezTo>
                  <a:cubicBezTo>
                    <a:pt x="232066" y="6934028"/>
                    <a:pt x="235809" y="6885280"/>
                    <a:pt x="239552" y="6836532"/>
                  </a:cubicBezTo>
                  <a:cubicBezTo>
                    <a:pt x="247038" y="6787784"/>
                    <a:pt x="250781" y="6739036"/>
                    <a:pt x="250781" y="6686538"/>
                  </a:cubicBezTo>
                  <a:cubicBezTo>
                    <a:pt x="254524" y="6634041"/>
                    <a:pt x="258267" y="6581543"/>
                    <a:pt x="254524" y="6525295"/>
                  </a:cubicBezTo>
                  <a:cubicBezTo>
                    <a:pt x="254524" y="6469048"/>
                    <a:pt x="254524" y="6416550"/>
                    <a:pt x="250781" y="6356553"/>
                  </a:cubicBezTo>
                  <a:cubicBezTo>
                    <a:pt x="247038" y="6244057"/>
                    <a:pt x="228323" y="6127812"/>
                    <a:pt x="213351" y="6007818"/>
                  </a:cubicBezTo>
                  <a:cubicBezTo>
                    <a:pt x="190893" y="5891573"/>
                    <a:pt x="172178" y="5771578"/>
                    <a:pt x="138491" y="5655333"/>
                  </a:cubicBezTo>
                  <a:cubicBezTo>
                    <a:pt x="112290" y="5535338"/>
                    <a:pt x="82346" y="5415343"/>
                    <a:pt x="56145" y="5295348"/>
                  </a:cubicBezTo>
                  <a:cubicBezTo>
                    <a:pt x="37430" y="5171603"/>
                    <a:pt x="14972" y="5051609"/>
                    <a:pt x="7486" y="4931614"/>
                  </a:cubicBezTo>
                  <a:cubicBezTo>
                    <a:pt x="0" y="4875366"/>
                    <a:pt x="0" y="4815369"/>
                    <a:pt x="0" y="4759121"/>
                  </a:cubicBezTo>
                  <a:cubicBezTo>
                    <a:pt x="3743" y="4732872"/>
                    <a:pt x="3743" y="4702874"/>
                    <a:pt x="3743" y="4676625"/>
                  </a:cubicBezTo>
                  <a:cubicBezTo>
                    <a:pt x="3743" y="4646626"/>
                    <a:pt x="7486" y="4620377"/>
                    <a:pt x="11229" y="4594128"/>
                  </a:cubicBezTo>
                  <a:cubicBezTo>
                    <a:pt x="11229" y="4564129"/>
                    <a:pt x="14972" y="4537881"/>
                    <a:pt x="18715" y="4511632"/>
                  </a:cubicBezTo>
                  <a:cubicBezTo>
                    <a:pt x="22458" y="4485383"/>
                    <a:pt x="26201" y="4462884"/>
                    <a:pt x="29944" y="4436635"/>
                  </a:cubicBezTo>
                  <a:cubicBezTo>
                    <a:pt x="33687" y="4410386"/>
                    <a:pt x="41173" y="4384137"/>
                    <a:pt x="44916" y="4361638"/>
                  </a:cubicBezTo>
                  <a:cubicBezTo>
                    <a:pt x="52402" y="4339139"/>
                    <a:pt x="56145" y="4312890"/>
                    <a:pt x="63631" y="4290391"/>
                  </a:cubicBezTo>
                  <a:cubicBezTo>
                    <a:pt x="86089" y="4200395"/>
                    <a:pt x="123519" y="4117899"/>
                    <a:pt x="160949" y="4050401"/>
                  </a:cubicBezTo>
                  <a:cubicBezTo>
                    <a:pt x="175921" y="4016653"/>
                    <a:pt x="198379" y="3986654"/>
                    <a:pt x="217094" y="3960405"/>
                  </a:cubicBezTo>
                  <a:cubicBezTo>
                    <a:pt x="235809" y="3934156"/>
                    <a:pt x="254524" y="3907908"/>
                    <a:pt x="273239" y="3889158"/>
                  </a:cubicBezTo>
                  <a:cubicBezTo>
                    <a:pt x="338780" y="3816931"/>
                    <a:pt x="389976" y="3784945"/>
                    <a:pt x="401744" y="3778166"/>
                  </a:cubicBezTo>
                  <a:cubicBezTo>
                    <a:pt x="390045" y="3770641"/>
                    <a:pt x="339718" y="3735779"/>
                    <a:pt x="280799" y="3663593"/>
                  </a:cubicBezTo>
                  <a:cubicBezTo>
                    <a:pt x="265835" y="3641094"/>
                    <a:pt x="247131" y="3614845"/>
                    <a:pt x="228427" y="3588596"/>
                  </a:cubicBezTo>
                  <a:cubicBezTo>
                    <a:pt x="213463" y="3558598"/>
                    <a:pt x="194759" y="3532349"/>
                    <a:pt x="179796" y="3494850"/>
                  </a:cubicBezTo>
                  <a:cubicBezTo>
                    <a:pt x="146128" y="3427353"/>
                    <a:pt x="116202" y="3348607"/>
                    <a:pt x="93757" y="3258611"/>
                  </a:cubicBezTo>
                  <a:cubicBezTo>
                    <a:pt x="90016" y="3236111"/>
                    <a:pt x="82534" y="3213612"/>
                    <a:pt x="78793" y="3187364"/>
                  </a:cubicBezTo>
                  <a:cubicBezTo>
                    <a:pt x="75052" y="3164865"/>
                    <a:pt x="71312" y="3142366"/>
                    <a:pt x="67571" y="3116117"/>
                  </a:cubicBezTo>
                  <a:cubicBezTo>
                    <a:pt x="63830" y="3089868"/>
                    <a:pt x="60089" y="3067369"/>
                    <a:pt x="56348" y="3041120"/>
                  </a:cubicBezTo>
                  <a:cubicBezTo>
                    <a:pt x="56348" y="3014871"/>
                    <a:pt x="52607" y="2988622"/>
                    <a:pt x="52607" y="2962373"/>
                  </a:cubicBezTo>
                  <a:cubicBezTo>
                    <a:pt x="48866" y="2936124"/>
                    <a:pt x="48866" y="2909875"/>
                    <a:pt x="45126" y="2879877"/>
                  </a:cubicBezTo>
                  <a:cubicBezTo>
                    <a:pt x="48866" y="2853628"/>
                    <a:pt x="48866" y="2827379"/>
                    <a:pt x="48866" y="2797380"/>
                  </a:cubicBezTo>
                  <a:cubicBezTo>
                    <a:pt x="48866" y="2741133"/>
                    <a:pt x="48866" y="2684885"/>
                    <a:pt x="56348" y="2628638"/>
                  </a:cubicBezTo>
                  <a:cubicBezTo>
                    <a:pt x="63830" y="2512392"/>
                    <a:pt x="86275" y="2392398"/>
                    <a:pt x="108720" y="2272403"/>
                  </a:cubicBezTo>
                  <a:cubicBezTo>
                    <a:pt x="134906" y="2156158"/>
                    <a:pt x="164833" y="2036163"/>
                    <a:pt x="194759" y="1916168"/>
                  </a:cubicBezTo>
                  <a:cubicBezTo>
                    <a:pt x="224686" y="1796173"/>
                    <a:pt x="243390" y="1676178"/>
                    <a:pt x="265835" y="1556183"/>
                  </a:cubicBezTo>
                  <a:cubicBezTo>
                    <a:pt x="280799" y="1436189"/>
                    <a:pt x="295762" y="1316194"/>
                    <a:pt x="299503" y="1199949"/>
                  </a:cubicBezTo>
                  <a:cubicBezTo>
                    <a:pt x="303244" y="1143701"/>
                    <a:pt x="303244" y="1087453"/>
                    <a:pt x="299503" y="1031206"/>
                  </a:cubicBezTo>
                  <a:cubicBezTo>
                    <a:pt x="303244" y="974958"/>
                    <a:pt x="299503" y="922461"/>
                    <a:pt x="292021" y="869963"/>
                  </a:cubicBezTo>
                  <a:cubicBezTo>
                    <a:pt x="292021" y="813715"/>
                    <a:pt x="284539" y="764967"/>
                    <a:pt x="277058" y="716219"/>
                  </a:cubicBezTo>
                  <a:cubicBezTo>
                    <a:pt x="269576" y="667471"/>
                    <a:pt x="262094" y="618724"/>
                    <a:pt x="254613" y="573726"/>
                  </a:cubicBezTo>
                  <a:cubicBezTo>
                    <a:pt x="243390" y="528727"/>
                    <a:pt x="235909" y="483729"/>
                    <a:pt x="220945" y="442481"/>
                  </a:cubicBezTo>
                  <a:cubicBezTo>
                    <a:pt x="213463" y="404983"/>
                    <a:pt x="202241" y="363734"/>
                    <a:pt x="187278" y="329986"/>
                  </a:cubicBezTo>
                  <a:cubicBezTo>
                    <a:pt x="164833" y="258739"/>
                    <a:pt x="138647" y="198741"/>
                    <a:pt x="116202" y="149994"/>
                  </a:cubicBezTo>
                  <a:cubicBezTo>
                    <a:pt x="67571" y="52498"/>
                    <a:pt x="30162" y="3750"/>
                    <a:pt x="30162" y="3750"/>
                  </a:cubicBezTo>
                  <a:close/>
                </a:path>
              </a:pathLst>
            </a:custGeom>
            <a:solidFill>
              <a:srgbClr val="C00000"/>
            </a:solidFill>
            <a:ln>
              <a:noFill/>
            </a:ln>
          </p:spPr>
          <p:txBody>
            <a:bodyPr vert="horz" wrap="square" lIns="68580" tIns="34290" rIns="68580" bIns="34290" numCol="1" anchor="t" anchorCtr="0" compatLnSpc="1"/>
            <a:lstStyle/>
            <a:p>
              <a:endParaRPr lang="zh-CN" altLang="en-US" sz="1350"/>
            </a:p>
          </p:txBody>
        </p:sp>
        <p:sp>
          <p:nvSpPr>
            <p:cNvPr id="124" name="矩形 123"/>
            <p:cNvSpPr/>
            <p:nvPr/>
          </p:nvSpPr>
          <p:spPr>
            <a:xfrm>
              <a:off x="4820005" y="4032026"/>
              <a:ext cx="1554160" cy="646331"/>
            </a:xfrm>
            <a:prstGeom prst="rect">
              <a:avLst/>
            </a:prstGeom>
          </p:spPr>
          <p:txBody>
            <a:bodyPr wrap="square">
              <a:spAutoFit/>
            </a:bodyPr>
            <a:lstStyle/>
            <a:p>
              <a:r>
                <a:rPr lang="en-US" altLang="zh-CN" sz="3600" b="1" dirty="0">
                  <a:ln>
                    <a:solidFill>
                      <a:srgbClr val="C00000"/>
                    </a:solidFill>
                  </a:ln>
                  <a:solidFill>
                    <a:srgbClr val="FFC000"/>
                  </a:solidFill>
                  <a:latin typeface="微软雅黑" panose="020B0503020204020204" pitchFamily="34" charset="-122"/>
                  <a:ea typeface="微软雅黑" panose="020B0503020204020204" pitchFamily="34" charset="-122"/>
                  <a:cs typeface="Gisha" panose="020B0502040204020203" pitchFamily="34" charset="-79"/>
                </a:rPr>
                <a:t>2953</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人</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25" name="矩形 124"/>
            <p:cNvSpPr/>
            <p:nvPr/>
          </p:nvSpPr>
          <p:spPr>
            <a:xfrm>
              <a:off x="4820004" y="5481415"/>
              <a:ext cx="1676489" cy="646331"/>
            </a:xfrm>
            <a:prstGeom prst="rect">
              <a:avLst/>
            </a:prstGeom>
          </p:spPr>
          <p:txBody>
            <a:bodyPr wrap="square">
              <a:spAutoFit/>
            </a:bodyPr>
            <a:lstStyle/>
            <a:p>
              <a:r>
                <a:rPr lang="en-US" altLang="zh-CN" sz="3600" b="1" dirty="0">
                  <a:ln>
                    <a:solidFill>
                      <a:srgbClr val="C00000"/>
                    </a:solidFill>
                  </a:ln>
                  <a:solidFill>
                    <a:srgbClr val="FFC000"/>
                  </a:solidFill>
                  <a:latin typeface="微软雅黑" panose="020B0503020204020204" pitchFamily="34" charset="-122"/>
                  <a:ea typeface="微软雅黑" panose="020B0503020204020204" pitchFamily="34" charset="-122"/>
                  <a:cs typeface="Gisha" panose="020B0502040204020203" pitchFamily="34" charset="-79"/>
                </a:rPr>
                <a:t>2900</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人</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grpSp>
      <p:grpSp>
        <p:nvGrpSpPr>
          <p:cNvPr id="126" name="Aitds3"/>
          <p:cNvGrpSpPr/>
          <p:nvPr/>
        </p:nvGrpSpPr>
        <p:grpSpPr>
          <a:xfrm>
            <a:off x="6640102" y="4187658"/>
            <a:ext cx="501650" cy="330200"/>
            <a:chOff x="2762976" y="2497837"/>
            <a:chExt cx="501650" cy="330200"/>
          </a:xfrm>
        </p:grpSpPr>
        <p:sp>
          <p:nvSpPr>
            <p:cNvPr id="127" name="Aitds3-1"/>
            <p:cNvSpPr/>
            <p:nvPr/>
          </p:nvSpPr>
          <p:spPr>
            <a:xfrm>
              <a:off x="2762976" y="2497837"/>
              <a:ext cx="165100" cy="330200"/>
            </a:xfrm>
            <a:prstGeom prst="chevron">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cs typeface="+mn-ea"/>
                <a:sym typeface="+mn-lt"/>
              </a:endParaRPr>
            </a:p>
          </p:txBody>
        </p:sp>
        <p:sp>
          <p:nvSpPr>
            <p:cNvPr id="128" name="Aitds3-2"/>
            <p:cNvSpPr/>
            <p:nvPr/>
          </p:nvSpPr>
          <p:spPr>
            <a:xfrm>
              <a:off x="2928076" y="2497837"/>
              <a:ext cx="165100" cy="330200"/>
            </a:xfrm>
            <a:prstGeom prst="chevron">
              <a:avLst/>
            </a:prstGeom>
            <a:solidFill>
              <a:srgbClr val="6A3C7C">
                <a:lumMod val="50000"/>
              </a:srgbClr>
            </a:solidFill>
            <a:ln w="25400" cap="flat" cmpd="sng" algn="ctr">
              <a:solidFill>
                <a:srgbClr val="6A3C7C">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cs typeface="+mn-ea"/>
                <a:sym typeface="+mn-lt"/>
              </a:endParaRPr>
            </a:p>
          </p:txBody>
        </p:sp>
        <p:sp>
          <p:nvSpPr>
            <p:cNvPr id="129" name="Aitds3-3"/>
            <p:cNvSpPr/>
            <p:nvPr/>
          </p:nvSpPr>
          <p:spPr>
            <a:xfrm>
              <a:off x="3099526" y="2497837"/>
              <a:ext cx="165100" cy="330200"/>
            </a:xfrm>
            <a:prstGeom prst="chevron">
              <a:avLst/>
            </a:prstGeom>
            <a:solidFill>
              <a:srgbClr val="000000">
                <a:lumMod val="85000"/>
                <a:lumOff val="15000"/>
              </a:srgbClr>
            </a:solidFill>
            <a:ln w="25400" cap="flat" cmpd="sng" algn="ctr">
              <a:solidFill>
                <a:srgbClr val="E7E6E6">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cs typeface="+mn-ea"/>
                <a:sym typeface="+mn-lt"/>
              </a:endParaRPr>
            </a:p>
          </p:txBody>
        </p:sp>
      </p:grpSp>
      <p:grpSp>
        <p:nvGrpSpPr>
          <p:cNvPr id="130" name="Aitds4"/>
          <p:cNvGrpSpPr/>
          <p:nvPr/>
        </p:nvGrpSpPr>
        <p:grpSpPr bwMode="auto">
          <a:xfrm>
            <a:off x="7148102" y="4074334"/>
            <a:ext cx="3923701" cy="2039736"/>
            <a:chOff x="0" y="190605"/>
            <a:chExt cx="3922477" cy="2037420"/>
          </a:xfrm>
        </p:grpSpPr>
        <p:sp>
          <p:nvSpPr>
            <p:cNvPr id="131" name="Aitds4-1"/>
            <p:cNvSpPr>
              <a:spLocks noChangeArrowheads="1"/>
            </p:cNvSpPr>
            <p:nvPr/>
          </p:nvSpPr>
          <p:spPr bwMode="auto">
            <a:xfrm>
              <a:off x="81384" y="190605"/>
              <a:ext cx="3841093" cy="2037420"/>
            </a:xfrm>
            <a:prstGeom prst="roundRect">
              <a:avLst>
                <a:gd name="adj" fmla="val 8176"/>
              </a:avLst>
            </a:prstGeom>
            <a:noFill/>
            <a:ln w="19050">
              <a:solidFill>
                <a:srgbClr val="F1747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80604020202020204" pitchFamily="34" charset="0"/>
                <a:buNone/>
                <a:defRPr/>
              </a:pPr>
              <a:r>
                <a:rPr kumimoji="0" lang="en-US" altLang="zh-CN" sz="1500" b="1" i="0" u="none" strike="noStrike" kern="0" cap="none" spc="0" normalizeH="0" baseline="0" noProof="0" dirty="0">
                  <a:ln>
                    <a:noFill/>
                  </a:ln>
                  <a:solidFill>
                    <a:srgbClr val="C00000"/>
                  </a:solidFill>
                  <a:effectLst/>
                  <a:uLnTx/>
                  <a:uFillTx/>
                  <a:latin typeface="+mn-lt"/>
                  <a:ea typeface="+mn-ea"/>
                  <a:cs typeface="+mn-ea"/>
                  <a:sym typeface="+mn-lt"/>
                </a:rPr>
                <a:t> </a:t>
              </a:r>
              <a:endParaRPr kumimoji="0" lang="zh-CN" altLang="en-US" sz="1500" b="1" i="0" u="none" strike="noStrike" kern="0" cap="none" spc="0" normalizeH="0" baseline="0" noProof="0" dirty="0">
                <a:ln>
                  <a:noFill/>
                </a:ln>
                <a:solidFill>
                  <a:srgbClr val="C00000"/>
                </a:solidFill>
                <a:effectLst/>
                <a:uLnTx/>
                <a:uFillTx/>
                <a:latin typeface="+mn-lt"/>
                <a:ea typeface="+mn-ea"/>
                <a:cs typeface="+mn-ea"/>
                <a:sym typeface="+mn-lt"/>
              </a:endParaRPr>
            </a:p>
          </p:txBody>
        </p:sp>
        <p:sp>
          <p:nvSpPr>
            <p:cNvPr id="132" name="Aitds4-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zh-CN" sz="1800" b="0" i="0" u="none" strike="noStrike" kern="0" cap="none" spc="0" normalizeH="0" baseline="0" noProof="0" dirty="0">
                <a:ln>
                  <a:noFill/>
                </a:ln>
                <a:solidFill>
                  <a:srgbClr val="000000"/>
                </a:solidFill>
                <a:effectLst/>
                <a:uLnTx/>
                <a:uFillTx/>
                <a:latin typeface="+mn-lt"/>
                <a:ea typeface="+mn-ea"/>
                <a:cs typeface="+mn-ea"/>
                <a:sym typeface="+mn-lt"/>
              </a:endParaRPr>
            </a:p>
          </p:txBody>
        </p:sp>
      </p:grpSp>
      <p:sp>
        <p:nvSpPr>
          <p:cNvPr id="133" name="Aitds3"/>
          <p:cNvSpPr/>
          <p:nvPr/>
        </p:nvSpPr>
        <p:spPr>
          <a:xfrm>
            <a:off x="7317744" y="4084879"/>
            <a:ext cx="3662757" cy="2072875"/>
          </a:xfrm>
          <a:prstGeom prst="rect">
            <a:avLst/>
          </a:prstGeom>
        </p:spPr>
        <p:txBody>
          <a:bodyPr wrap="square">
            <a:spAutoFit/>
          </a:bodyPr>
          <a:lstStyle/>
          <a:p>
            <a:pPr algn="just">
              <a:lnSpc>
                <a:spcPct val="130000"/>
              </a:lnSpc>
            </a:pPr>
            <a:r>
              <a:rPr lang="zh-CN" altLang="en-US" sz="1100" dirty="0">
                <a:latin typeface="微软雅黑" panose="020B0503020204020204" pitchFamily="34" charset="-122"/>
                <a:ea typeface="微软雅黑" panose="020B0503020204020204" pitchFamily="34" charset="-122"/>
                <a:cs typeface="+mn-ea"/>
                <a:sym typeface="+mn-lt"/>
              </a:rPr>
              <a:t>过去一年，在新中国历史上极不平凡。面对突如其来的新冠肺炎疫情、世界经济深度衰退等多重严重冲击，在以习近平同志为核心的党中央坚强领导下，全国各族人民顽强拼搏，疫情防控取得重大战略成果，在全球主要经济体中唯一实现经济正增长，脱贫攻坚战取得全面胜利，决胜全面建成小康社会取得决定性成就，交出一份人民满意、世界瞩目、可以载入史册的答卷。全年发展主要目标任务较好完成，我国改革开放和社会主义现代化建设又取得新的重大进展。</a:t>
            </a:r>
            <a:endParaRPr lang="zh-CN" altLang="en-US" sz="1100" dirty="0">
              <a:solidFill>
                <a:srgbClr val="FF000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1"/>
                                            </p:tgtEl>
                                            <p:attrNameLst>
                                              <p:attrName>ppt_y</p:attrName>
                                            </p:attrNameLst>
                                          </p:cBhvr>
                                          <p:tavLst>
                                            <p:tav tm="0">
                                              <p:val>
                                                <p:strVal val="#ppt_y"/>
                                              </p:val>
                                            </p:tav>
                                            <p:tav tm="100000">
                                              <p:val>
                                                <p:strVal val="#ppt_y"/>
                                              </p:val>
                                            </p:tav>
                                          </p:tavLst>
                                        </p:anim>
                                        <p:anim calcmode="lin" valueType="num">
                                          <p:cBhvr>
                                            <p:cTn id="2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1"/>
                                            </p:tgtEl>
                                          </p:cBhvr>
                                        </p:animEffect>
                                      </p:childTnLst>
                                    </p:cTn>
                                  </p:par>
                                </p:childTnLst>
                              </p:cTn>
                            </p:par>
                            <p:par>
                              <p:cTn id="23" fill="hold">
                                <p:stCondLst>
                                  <p:cond delay="1350"/>
                                </p:stCondLst>
                                <p:childTnLst>
                                  <p:par>
                                    <p:cTn id="24" presetID="22" presetClass="entr" presetSubtype="2"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childTnLst>
                              </p:cTn>
                            </p:par>
                            <p:par>
                              <p:cTn id="27" fill="hold">
                                <p:stCondLst>
                                  <p:cond delay="1850"/>
                                </p:stCondLst>
                                <p:childTnLst>
                                  <p:par>
                                    <p:cTn id="28" presetID="1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ppt_x</p:attrName>
                                            </p:attrNameLst>
                                          </p:cBhvr>
                                          <p:tavLst>
                                            <p:tav tm="0">
                                              <p:val>
                                                <p:strVal val="#ppt_x-#ppt_w*1.125000"/>
                                              </p:val>
                                            </p:tav>
                                            <p:tav tm="100000">
                                              <p:val>
                                                <p:strVal val="#ppt_x"/>
                                              </p:val>
                                            </p:tav>
                                          </p:tavLst>
                                        </p:anim>
                                        <p:animEffect transition="in" filter="wipe(right)">
                                          <p:cBhvr>
                                            <p:cTn id="31" dur="500"/>
                                            <p:tgtEl>
                                              <p:spTgt spid="18"/>
                                            </p:tgtEl>
                                          </p:cBhvr>
                                        </p:animEffect>
                                      </p:childTnLst>
                                    </p:cTn>
                                  </p:par>
                                  <p:par>
                                    <p:cTn id="32" presetID="2" presetClass="entr" presetSubtype="2" fill="hold" grpId="0" nodeType="withEffect" p14:presetBounceEnd="32000">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14:bounceEnd="32000">
                                          <p:cBhvr additive="base">
                                            <p:cTn id="34" dur="500" fill="hold"/>
                                            <p:tgtEl>
                                              <p:spTgt spid="41"/>
                                            </p:tgtEl>
                                            <p:attrNameLst>
                                              <p:attrName>ppt_x</p:attrName>
                                            </p:attrNameLst>
                                          </p:cBhvr>
                                          <p:tavLst>
                                            <p:tav tm="0">
                                              <p:val>
                                                <p:strVal val="1+#ppt_w/2"/>
                                              </p:val>
                                            </p:tav>
                                            <p:tav tm="100000">
                                              <p:val>
                                                <p:strVal val="#ppt_x"/>
                                              </p:val>
                                            </p:tav>
                                          </p:tavLst>
                                        </p:anim>
                                        <p:anim calcmode="lin" valueType="num" p14:bounceEnd="32000">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par>
                              <p:cTn id="36" fill="hold">
                                <p:stCondLst>
                                  <p:cond delay="2350"/>
                                </p:stCondLst>
                                <p:childTnLst>
                                  <p:par>
                                    <p:cTn id="37" presetID="1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ppt_x</p:attrName>
                                            </p:attrNameLst>
                                          </p:cBhvr>
                                          <p:tavLst>
                                            <p:tav tm="0">
                                              <p:val>
                                                <p:strVal val="#ppt_x-#ppt_w*1.125000"/>
                                              </p:val>
                                            </p:tav>
                                            <p:tav tm="100000">
                                              <p:val>
                                                <p:strVal val="#ppt_x"/>
                                              </p:val>
                                            </p:tav>
                                          </p:tavLst>
                                        </p:anim>
                                        <p:animEffect transition="in" filter="wipe(right)">
                                          <p:cBhvr>
                                            <p:cTn id="40" dur="500"/>
                                            <p:tgtEl>
                                              <p:spTgt spid="29"/>
                                            </p:tgtEl>
                                          </p:cBhvr>
                                        </p:animEffect>
                                      </p:childTnLst>
                                    </p:cTn>
                                  </p:par>
                                  <p:par>
                                    <p:cTn id="41" presetID="2" presetClass="entr" presetSubtype="2" fill="hold" grpId="0" nodeType="withEffect" p14:presetBounceEnd="32000">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14:bounceEnd="32000">
                                          <p:cBhvr additive="base">
                                            <p:cTn id="43" dur="500" fill="hold"/>
                                            <p:tgtEl>
                                              <p:spTgt spid="43"/>
                                            </p:tgtEl>
                                            <p:attrNameLst>
                                              <p:attrName>ppt_x</p:attrName>
                                            </p:attrNameLst>
                                          </p:cBhvr>
                                          <p:tavLst>
                                            <p:tav tm="0">
                                              <p:val>
                                                <p:strVal val="1+#ppt_w/2"/>
                                              </p:val>
                                            </p:tav>
                                            <p:tav tm="100000">
                                              <p:val>
                                                <p:strVal val="#ppt_x"/>
                                              </p:val>
                                            </p:tav>
                                          </p:tavLst>
                                        </p:anim>
                                        <p:anim calcmode="lin" valueType="num" p14:bounceEnd="32000">
                                          <p:cBhvr additive="base">
                                            <p:cTn id="44" dur="500" fill="hold"/>
                                            <p:tgtEl>
                                              <p:spTgt spid="43"/>
                                            </p:tgtEl>
                                            <p:attrNameLst>
                                              <p:attrName>ppt_y</p:attrName>
                                            </p:attrNameLst>
                                          </p:cBhvr>
                                          <p:tavLst>
                                            <p:tav tm="0">
                                              <p:val>
                                                <p:strVal val="#ppt_y"/>
                                              </p:val>
                                            </p:tav>
                                            <p:tav tm="100000">
                                              <p:val>
                                                <p:strVal val="#ppt_y"/>
                                              </p:val>
                                            </p:tav>
                                          </p:tavLst>
                                        </p:anim>
                                      </p:childTnLst>
                                    </p:cTn>
                                  </p:par>
                                </p:childTnLst>
                              </p:cTn>
                            </p:par>
                            <p:par>
                              <p:cTn id="45" fill="hold">
                                <p:stCondLst>
                                  <p:cond delay="2850"/>
                                </p:stCondLst>
                                <p:childTnLst>
                                  <p:par>
                                    <p:cTn id="46" presetID="1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p:tgtEl>
                                              <p:spTgt spid="33"/>
                                            </p:tgtEl>
                                            <p:attrNameLst>
                                              <p:attrName>ppt_x</p:attrName>
                                            </p:attrNameLst>
                                          </p:cBhvr>
                                          <p:tavLst>
                                            <p:tav tm="0">
                                              <p:val>
                                                <p:strVal val="#ppt_x-#ppt_w*1.125000"/>
                                              </p:val>
                                            </p:tav>
                                            <p:tav tm="100000">
                                              <p:val>
                                                <p:strVal val="#ppt_x"/>
                                              </p:val>
                                            </p:tav>
                                          </p:tavLst>
                                        </p:anim>
                                        <p:animEffect transition="in" filter="wipe(right)">
                                          <p:cBhvr>
                                            <p:cTn id="49" dur="500"/>
                                            <p:tgtEl>
                                              <p:spTgt spid="33"/>
                                            </p:tgtEl>
                                          </p:cBhvr>
                                        </p:animEffect>
                                      </p:childTnLst>
                                    </p:cTn>
                                  </p:par>
                                  <p:par>
                                    <p:cTn id="50" presetID="2" presetClass="entr" presetSubtype="2" fill="hold" grpId="0" nodeType="withEffect" p14:presetBounceEnd="32000">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14:bounceEnd="32000">
                                          <p:cBhvr additive="base">
                                            <p:cTn id="52" dur="500" fill="hold"/>
                                            <p:tgtEl>
                                              <p:spTgt spid="44"/>
                                            </p:tgtEl>
                                            <p:attrNameLst>
                                              <p:attrName>ppt_x</p:attrName>
                                            </p:attrNameLst>
                                          </p:cBhvr>
                                          <p:tavLst>
                                            <p:tav tm="0">
                                              <p:val>
                                                <p:strVal val="1+#ppt_w/2"/>
                                              </p:val>
                                            </p:tav>
                                            <p:tav tm="100000">
                                              <p:val>
                                                <p:strVal val="#ppt_x"/>
                                              </p:val>
                                            </p:tav>
                                          </p:tavLst>
                                        </p:anim>
                                        <p:anim calcmode="lin" valueType="num" p14:bounceEnd="32000">
                                          <p:cBhvr additive="base">
                                            <p:cTn id="53" dur="500" fill="hold"/>
                                            <p:tgtEl>
                                              <p:spTgt spid="44"/>
                                            </p:tgtEl>
                                            <p:attrNameLst>
                                              <p:attrName>ppt_y</p:attrName>
                                            </p:attrNameLst>
                                          </p:cBhvr>
                                          <p:tavLst>
                                            <p:tav tm="0">
                                              <p:val>
                                                <p:strVal val="#ppt_y"/>
                                              </p:val>
                                            </p:tav>
                                            <p:tav tm="100000">
                                              <p:val>
                                                <p:strVal val="#ppt_y"/>
                                              </p:val>
                                            </p:tav>
                                          </p:tavLst>
                                        </p:anim>
                                      </p:childTnLst>
                                    </p:cTn>
                                  </p:par>
                                </p:childTnLst>
                              </p:cTn>
                            </p:par>
                            <p:par>
                              <p:cTn id="54" fill="hold">
                                <p:stCondLst>
                                  <p:cond delay="3350"/>
                                </p:stCondLst>
                                <p:childTnLst>
                                  <p:par>
                                    <p:cTn id="55" presetID="52"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Scale>
                                          <p:cBhvr>
                                            <p:cTn id="5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6"/>
                                            </p:tgtEl>
                                            <p:attrNameLst>
                                              <p:attrName>ppt_x</p:attrName>
                                              <p:attrName>ppt_y</p:attrName>
                                            </p:attrNameLst>
                                          </p:cBhvr>
                                        </p:animMotion>
                                        <p:animEffect transition="in" filter="fade">
                                          <p:cBhvr>
                                            <p:cTn id="59" dur="1000"/>
                                            <p:tgtEl>
                                              <p:spTgt spid="6"/>
                                            </p:tgtEl>
                                          </p:cBhvr>
                                        </p:animEffect>
                                      </p:childTnLst>
                                    </p:cTn>
                                  </p:par>
                                </p:childTnLst>
                              </p:cTn>
                            </p:par>
                            <p:par>
                              <p:cTn id="60" fill="hold">
                                <p:stCondLst>
                                  <p:cond delay="4350"/>
                                </p:stCondLst>
                                <p:childTnLst>
                                  <p:par>
                                    <p:cTn id="61" presetID="12" presetClass="entr" presetSubtype="8" fill="hold" nodeType="afterEffect">
                                      <p:stCondLst>
                                        <p:cond delay="0"/>
                                      </p:stCondLst>
                                      <p:childTnLst>
                                        <p:set>
                                          <p:cBhvr>
                                            <p:cTn id="62" dur="1" fill="hold">
                                              <p:stCondLst>
                                                <p:cond delay="0"/>
                                              </p:stCondLst>
                                            </p:cTn>
                                            <p:tgtEl>
                                              <p:spTgt spid="126"/>
                                            </p:tgtEl>
                                            <p:attrNameLst>
                                              <p:attrName>style.visibility</p:attrName>
                                            </p:attrNameLst>
                                          </p:cBhvr>
                                          <p:to>
                                            <p:strVal val="visible"/>
                                          </p:to>
                                        </p:set>
                                        <p:anim calcmode="lin" valueType="num">
                                          <p:cBhvr additive="base">
                                            <p:cTn id="63" dur="500"/>
                                            <p:tgtEl>
                                              <p:spTgt spid="126"/>
                                            </p:tgtEl>
                                            <p:attrNameLst>
                                              <p:attrName>ppt_x</p:attrName>
                                            </p:attrNameLst>
                                          </p:cBhvr>
                                          <p:tavLst>
                                            <p:tav tm="0">
                                              <p:val>
                                                <p:strVal val="#ppt_x-#ppt_w*1.125000"/>
                                              </p:val>
                                            </p:tav>
                                            <p:tav tm="100000">
                                              <p:val>
                                                <p:strVal val="#ppt_x"/>
                                              </p:val>
                                            </p:tav>
                                          </p:tavLst>
                                        </p:anim>
                                        <p:animEffect transition="in" filter="wipe(right)">
                                          <p:cBhvr>
                                            <p:cTn id="64" dur="500"/>
                                            <p:tgtEl>
                                              <p:spTgt spid="126"/>
                                            </p:tgtEl>
                                          </p:cBhvr>
                                        </p:animEffect>
                                      </p:childTnLst>
                                    </p:cTn>
                                  </p:par>
                                </p:childTnLst>
                              </p:cTn>
                            </p:par>
                            <p:par>
                              <p:cTn id="65" fill="hold">
                                <p:stCondLst>
                                  <p:cond delay="4850"/>
                                </p:stCondLst>
                                <p:childTnLst>
                                  <p:par>
                                    <p:cTn id="66" presetID="22" presetClass="entr" presetSubtype="8" fill="hold" nodeType="afterEffect">
                                      <p:stCondLst>
                                        <p:cond delay="0"/>
                                      </p:stCondLst>
                                      <p:childTnLst>
                                        <p:set>
                                          <p:cBhvr>
                                            <p:cTn id="67" dur="1" fill="hold">
                                              <p:stCondLst>
                                                <p:cond delay="0"/>
                                              </p:stCondLst>
                                            </p:cTn>
                                            <p:tgtEl>
                                              <p:spTgt spid="130"/>
                                            </p:tgtEl>
                                            <p:attrNameLst>
                                              <p:attrName>style.visibility</p:attrName>
                                            </p:attrNameLst>
                                          </p:cBhvr>
                                          <p:to>
                                            <p:strVal val="visible"/>
                                          </p:to>
                                        </p:set>
                                        <p:animEffect transition="in" filter="wipe(left)">
                                          <p:cBhvr>
                                            <p:cTn id="68" dur="500"/>
                                            <p:tgtEl>
                                              <p:spTgt spid="130"/>
                                            </p:tgtEl>
                                          </p:cBhvr>
                                        </p:animEffect>
                                      </p:childTnLst>
                                    </p:cTn>
                                  </p:par>
                                </p:childTnLst>
                              </p:cTn>
                            </p:par>
                            <p:par>
                              <p:cTn id="69" fill="hold">
                                <p:stCondLst>
                                  <p:cond delay="5350"/>
                                </p:stCondLst>
                                <p:childTnLst>
                                  <p:par>
                                    <p:cTn id="70" presetID="22" presetClass="entr" presetSubtype="1" fill="hold" grpId="0" nodeType="afterEffect">
                                      <p:stCondLst>
                                        <p:cond delay="0"/>
                                      </p:stCondLst>
                                      <p:childTnLst>
                                        <p:set>
                                          <p:cBhvr>
                                            <p:cTn id="71" dur="1" fill="hold">
                                              <p:stCondLst>
                                                <p:cond delay="0"/>
                                              </p:stCondLst>
                                            </p:cTn>
                                            <p:tgtEl>
                                              <p:spTgt spid="133"/>
                                            </p:tgtEl>
                                            <p:attrNameLst>
                                              <p:attrName>style.visibility</p:attrName>
                                            </p:attrNameLst>
                                          </p:cBhvr>
                                          <p:to>
                                            <p:strVal val="visible"/>
                                          </p:to>
                                        </p:set>
                                        <p:animEffect transition="in" filter="wipe(up)">
                                          <p:cBhvr>
                                            <p:cTn id="7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p:bldP spid="41" grpId="0" animBg="1"/>
          <p:bldP spid="43" grpId="0" animBg="1"/>
          <p:bldP spid="44" grpId="0" animBg="1"/>
          <p:bldP spid="1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1"/>
                                            </p:tgtEl>
                                            <p:attrNameLst>
                                              <p:attrName>ppt_y</p:attrName>
                                            </p:attrNameLst>
                                          </p:cBhvr>
                                          <p:tavLst>
                                            <p:tav tm="0">
                                              <p:val>
                                                <p:strVal val="#ppt_y"/>
                                              </p:val>
                                            </p:tav>
                                            <p:tav tm="100000">
                                              <p:val>
                                                <p:strVal val="#ppt_y"/>
                                              </p:val>
                                            </p:tav>
                                          </p:tavLst>
                                        </p:anim>
                                        <p:anim calcmode="lin" valueType="num">
                                          <p:cBhvr>
                                            <p:cTn id="2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1"/>
                                            </p:tgtEl>
                                          </p:cBhvr>
                                        </p:animEffect>
                                      </p:childTnLst>
                                    </p:cTn>
                                  </p:par>
                                </p:childTnLst>
                              </p:cTn>
                            </p:par>
                            <p:par>
                              <p:cTn id="23" fill="hold">
                                <p:stCondLst>
                                  <p:cond delay="1350"/>
                                </p:stCondLst>
                                <p:childTnLst>
                                  <p:par>
                                    <p:cTn id="24" presetID="22" presetClass="entr" presetSubtype="2"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childTnLst>
                              </p:cTn>
                            </p:par>
                            <p:par>
                              <p:cTn id="27" fill="hold">
                                <p:stCondLst>
                                  <p:cond delay="1850"/>
                                </p:stCondLst>
                                <p:childTnLst>
                                  <p:par>
                                    <p:cTn id="28" presetID="1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ppt_x</p:attrName>
                                            </p:attrNameLst>
                                          </p:cBhvr>
                                          <p:tavLst>
                                            <p:tav tm="0">
                                              <p:val>
                                                <p:strVal val="#ppt_x-#ppt_w*1.125000"/>
                                              </p:val>
                                            </p:tav>
                                            <p:tav tm="100000">
                                              <p:val>
                                                <p:strVal val="#ppt_x"/>
                                              </p:val>
                                            </p:tav>
                                          </p:tavLst>
                                        </p:anim>
                                        <p:animEffect transition="in" filter="wipe(right)">
                                          <p:cBhvr>
                                            <p:cTn id="31" dur="500"/>
                                            <p:tgtEl>
                                              <p:spTgt spid="18"/>
                                            </p:tgtEl>
                                          </p:cBhvr>
                                        </p:animEffect>
                                      </p:childTnLst>
                                    </p:cTn>
                                  </p:par>
                                  <p:par>
                                    <p:cTn id="32" presetID="2" presetClass="entr" presetSubtype="2"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1+#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par>
                              <p:cTn id="36" fill="hold">
                                <p:stCondLst>
                                  <p:cond delay="2350"/>
                                </p:stCondLst>
                                <p:childTnLst>
                                  <p:par>
                                    <p:cTn id="37" presetID="1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ppt_x</p:attrName>
                                            </p:attrNameLst>
                                          </p:cBhvr>
                                          <p:tavLst>
                                            <p:tav tm="0">
                                              <p:val>
                                                <p:strVal val="#ppt_x-#ppt_w*1.125000"/>
                                              </p:val>
                                            </p:tav>
                                            <p:tav tm="100000">
                                              <p:val>
                                                <p:strVal val="#ppt_x"/>
                                              </p:val>
                                            </p:tav>
                                          </p:tavLst>
                                        </p:anim>
                                        <p:animEffect transition="in" filter="wipe(right)">
                                          <p:cBhvr>
                                            <p:cTn id="40" dur="500"/>
                                            <p:tgtEl>
                                              <p:spTgt spid="29"/>
                                            </p:tgtEl>
                                          </p:cBhvr>
                                        </p:animEffect>
                                      </p:childTnLst>
                                    </p:cTn>
                                  </p:par>
                                  <p:par>
                                    <p:cTn id="41" presetID="2" presetClass="entr" presetSubtype="2"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childTnLst>
                              </p:cTn>
                            </p:par>
                            <p:par>
                              <p:cTn id="45" fill="hold">
                                <p:stCondLst>
                                  <p:cond delay="2850"/>
                                </p:stCondLst>
                                <p:childTnLst>
                                  <p:par>
                                    <p:cTn id="46" presetID="1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p:tgtEl>
                                              <p:spTgt spid="33"/>
                                            </p:tgtEl>
                                            <p:attrNameLst>
                                              <p:attrName>ppt_x</p:attrName>
                                            </p:attrNameLst>
                                          </p:cBhvr>
                                          <p:tavLst>
                                            <p:tav tm="0">
                                              <p:val>
                                                <p:strVal val="#ppt_x-#ppt_w*1.125000"/>
                                              </p:val>
                                            </p:tav>
                                            <p:tav tm="100000">
                                              <p:val>
                                                <p:strVal val="#ppt_x"/>
                                              </p:val>
                                            </p:tav>
                                          </p:tavLst>
                                        </p:anim>
                                        <p:animEffect transition="in" filter="wipe(right)">
                                          <p:cBhvr>
                                            <p:cTn id="49" dur="500"/>
                                            <p:tgtEl>
                                              <p:spTgt spid="33"/>
                                            </p:tgtEl>
                                          </p:cBhvr>
                                        </p:animEffect>
                                      </p:childTnLst>
                                    </p:cTn>
                                  </p:par>
                                  <p:par>
                                    <p:cTn id="50" presetID="2" presetClass="entr" presetSubtype="2"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1+#ppt_w/2"/>
                                              </p:val>
                                            </p:tav>
                                            <p:tav tm="100000">
                                              <p:val>
                                                <p:strVal val="#ppt_x"/>
                                              </p:val>
                                            </p:tav>
                                          </p:tavLst>
                                        </p:anim>
                                        <p:anim calcmode="lin" valueType="num">
                                          <p:cBhvr additive="base">
                                            <p:cTn id="53" dur="500" fill="hold"/>
                                            <p:tgtEl>
                                              <p:spTgt spid="44"/>
                                            </p:tgtEl>
                                            <p:attrNameLst>
                                              <p:attrName>ppt_y</p:attrName>
                                            </p:attrNameLst>
                                          </p:cBhvr>
                                          <p:tavLst>
                                            <p:tav tm="0">
                                              <p:val>
                                                <p:strVal val="#ppt_y"/>
                                              </p:val>
                                            </p:tav>
                                            <p:tav tm="100000">
                                              <p:val>
                                                <p:strVal val="#ppt_y"/>
                                              </p:val>
                                            </p:tav>
                                          </p:tavLst>
                                        </p:anim>
                                      </p:childTnLst>
                                    </p:cTn>
                                  </p:par>
                                </p:childTnLst>
                              </p:cTn>
                            </p:par>
                            <p:par>
                              <p:cTn id="54" fill="hold">
                                <p:stCondLst>
                                  <p:cond delay="3350"/>
                                </p:stCondLst>
                                <p:childTnLst>
                                  <p:par>
                                    <p:cTn id="55" presetID="52"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Scale>
                                          <p:cBhvr>
                                            <p:cTn id="5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6"/>
                                            </p:tgtEl>
                                            <p:attrNameLst>
                                              <p:attrName>ppt_x</p:attrName>
                                              <p:attrName>ppt_y</p:attrName>
                                            </p:attrNameLst>
                                          </p:cBhvr>
                                        </p:animMotion>
                                        <p:animEffect transition="in" filter="fade">
                                          <p:cBhvr>
                                            <p:cTn id="59" dur="1000"/>
                                            <p:tgtEl>
                                              <p:spTgt spid="6"/>
                                            </p:tgtEl>
                                          </p:cBhvr>
                                        </p:animEffect>
                                      </p:childTnLst>
                                    </p:cTn>
                                  </p:par>
                                </p:childTnLst>
                              </p:cTn>
                            </p:par>
                            <p:par>
                              <p:cTn id="60" fill="hold">
                                <p:stCondLst>
                                  <p:cond delay="4350"/>
                                </p:stCondLst>
                                <p:childTnLst>
                                  <p:par>
                                    <p:cTn id="61" presetID="12" presetClass="entr" presetSubtype="8" fill="hold" nodeType="afterEffect">
                                      <p:stCondLst>
                                        <p:cond delay="0"/>
                                      </p:stCondLst>
                                      <p:childTnLst>
                                        <p:set>
                                          <p:cBhvr>
                                            <p:cTn id="62" dur="1" fill="hold">
                                              <p:stCondLst>
                                                <p:cond delay="0"/>
                                              </p:stCondLst>
                                            </p:cTn>
                                            <p:tgtEl>
                                              <p:spTgt spid="126"/>
                                            </p:tgtEl>
                                            <p:attrNameLst>
                                              <p:attrName>style.visibility</p:attrName>
                                            </p:attrNameLst>
                                          </p:cBhvr>
                                          <p:to>
                                            <p:strVal val="visible"/>
                                          </p:to>
                                        </p:set>
                                        <p:anim calcmode="lin" valueType="num">
                                          <p:cBhvr additive="base">
                                            <p:cTn id="63" dur="500"/>
                                            <p:tgtEl>
                                              <p:spTgt spid="126"/>
                                            </p:tgtEl>
                                            <p:attrNameLst>
                                              <p:attrName>ppt_x</p:attrName>
                                            </p:attrNameLst>
                                          </p:cBhvr>
                                          <p:tavLst>
                                            <p:tav tm="0">
                                              <p:val>
                                                <p:strVal val="#ppt_x-#ppt_w*1.125000"/>
                                              </p:val>
                                            </p:tav>
                                            <p:tav tm="100000">
                                              <p:val>
                                                <p:strVal val="#ppt_x"/>
                                              </p:val>
                                            </p:tav>
                                          </p:tavLst>
                                        </p:anim>
                                        <p:animEffect transition="in" filter="wipe(right)">
                                          <p:cBhvr>
                                            <p:cTn id="64" dur="500"/>
                                            <p:tgtEl>
                                              <p:spTgt spid="126"/>
                                            </p:tgtEl>
                                          </p:cBhvr>
                                        </p:animEffect>
                                      </p:childTnLst>
                                    </p:cTn>
                                  </p:par>
                                </p:childTnLst>
                              </p:cTn>
                            </p:par>
                            <p:par>
                              <p:cTn id="65" fill="hold">
                                <p:stCondLst>
                                  <p:cond delay="4850"/>
                                </p:stCondLst>
                                <p:childTnLst>
                                  <p:par>
                                    <p:cTn id="66" presetID="22" presetClass="entr" presetSubtype="8" fill="hold" nodeType="afterEffect">
                                      <p:stCondLst>
                                        <p:cond delay="0"/>
                                      </p:stCondLst>
                                      <p:childTnLst>
                                        <p:set>
                                          <p:cBhvr>
                                            <p:cTn id="67" dur="1" fill="hold">
                                              <p:stCondLst>
                                                <p:cond delay="0"/>
                                              </p:stCondLst>
                                            </p:cTn>
                                            <p:tgtEl>
                                              <p:spTgt spid="130"/>
                                            </p:tgtEl>
                                            <p:attrNameLst>
                                              <p:attrName>style.visibility</p:attrName>
                                            </p:attrNameLst>
                                          </p:cBhvr>
                                          <p:to>
                                            <p:strVal val="visible"/>
                                          </p:to>
                                        </p:set>
                                        <p:animEffect transition="in" filter="wipe(left)">
                                          <p:cBhvr>
                                            <p:cTn id="68" dur="500"/>
                                            <p:tgtEl>
                                              <p:spTgt spid="130"/>
                                            </p:tgtEl>
                                          </p:cBhvr>
                                        </p:animEffect>
                                      </p:childTnLst>
                                    </p:cTn>
                                  </p:par>
                                </p:childTnLst>
                              </p:cTn>
                            </p:par>
                            <p:par>
                              <p:cTn id="69" fill="hold">
                                <p:stCondLst>
                                  <p:cond delay="5350"/>
                                </p:stCondLst>
                                <p:childTnLst>
                                  <p:par>
                                    <p:cTn id="70" presetID="22" presetClass="entr" presetSubtype="1" fill="hold" grpId="0" nodeType="afterEffect">
                                      <p:stCondLst>
                                        <p:cond delay="0"/>
                                      </p:stCondLst>
                                      <p:childTnLst>
                                        <p:set>
                                          <p:cBhvr>
                                            <p:cTn id="71" dur="1" fill="hold">
                                              <p:stCondLst>
                                                <p:cond delay="0"/>
                                              </p:stCondLst>
                                            </p:cTn>
                                            <p:tgtEl>
                                              <p:spTgt spid="133"/>
                                            </p:tgtEl>
                                            <p:attrNameLst>
                                              <p:attrName>style.visibility</p:attrName>
                                            </p:attrNameLst>
                                          </p:cBhvr>
                                          <p:to>
                                            <p:strVal val="visible"/>
                                          </p:to>
                                        </p:set>
                                        <p:animEffect transition="in" filter="wipe(up)">
                                          <p:cBhvr>
                                            <p:cTn id="7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p:bldP spid="41" grpId="0" animBg="1"/>
          <p:bldP spid="43" grpId="0" animBg="1"/>
          <p:bldP spid="44" grpId="0" animBg="1"/>
          <p:bldP spid="13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9262949" y="-990522"/>
            <a:ext cx="1411555" cy="582539"/>
          </a:xfrm>
          <a:prstGeom prst="rect">
            <a:avLst/>
          </a:prstGeom>
          <a:noFill/>
        </p:spPr>
        <p:txBody>
          <a:bodyPr wrap="none" lIns="89352" tIns="44676" rIns="89352" bIns="44676" rtlCol="0">
            <a:spAutoFit/>
          </a:bodyPr>
          <a:lstStyle/>
          <a:p>
            <a:r>
              <a:rPr lang="zh-CN" altLang="en-US" sz="32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延迟符</a:t>
            </a:r>
          </a:p>
        </p:txBody>
      </p:sp>
      <p:sp>
        <p:nvSpPr>
          <p:cNvPr id="10" name="Aitds8"/>
          <p:cNvSpPr>
            <a:spLocks noChangeArrowheads="1"/>
          </p:cNvSpPr>
          <p:nvPr/>
        </p:nvSpPr>
        <p:spPr bwMode="auto">
          <a:xfrm>
            <a:off x="2595566" y="2137439"/>
            <a:ext cx="868983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审查</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2020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年国民经济和社会发展计划执行情况与</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2021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年国民经济和社会发展计划草案的报告、</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2021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年国民经济和社会发展计划草案</a:t>
            </a:r>
          </a:p>
        </p:txBody>
      </p:sp>
      <p:sp>
        <p:nvSpPr>
          <p:cNvPr id="11" name="Aitds9"/>
          <p:cNvSpPr/>
          <p:nvPr/>
        </p:nvSpPr>
        <p:spPr>
          <a:xfrm>
            <a:off x="2141952" y="2079541"/>
            <a:ext cx="9299522"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12" name="Aitds10"/>
          <p:cNvGrpSpPr/>
          <p:nvPr/>
        </p:nvGrpSpPr>
        <p:grpSpPr>
          <a:xfrm>
            <a:off x="1800733" y="2042751"/>
            <a:ext cx="657499" cy="657499"/>
            <a:chOff x="1417067" y="4277724"/>
            <a:chExt cx="657499" cy="657499"/>
          </a:xfrm>
        </p:grpSpPr>
        <p:grpSp>
          <p:nvGrpSpPr>
            <p:cNvPr id="13" name="组合 1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5"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16"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14"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7" name="Aitds11"/>
          <p:cNvSpPr>
            <a:spLocks noChangeArrowheads="1"/>
          </p:cNvSpPr>
          <p:nvPr/>
        </p:nvSpPr>
        <p:spPr bwMode="auto">
          <a:xfrm>
            <a:off x="2606199" y="2936855"/>
            <a:ext cx="8845908"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500" dirty="0">
                <a:latin typeface="微软雅黑" panose="020B0503020204020204" pitchFamily="34" charset="-122"/>
                <a:ea typeface="微软雅黑" panose="020B0503020204020204" pitchFamily="34" charset="-122"/>
                <a:sym typeface="微软雅黑" panose="020B0503020204020204" pitchFamily="34" charset="-122"/>
              </a:rPr>
              <a:t>审查</a:t>
            </a:r>
            <a:r>
              <a:rPr lang="en-US" altLang="zh-CN" sz="1500" dirty="0">
                <a:latin typeface="微软雅黑" panose="020B0503020204020204" pitchFamily="34" charset="-122"/>
                <a:ea typeface="微软雅黑" panose="020B0503020204020204" pitchFamily="34" charset="-122"/>
                <a:sym typeface="微软雅黑" panose="020B0503020204020204" pitchFamily="34" charset="-122"/>
              </a:rPr>
              <a:t>2020</a:t>
            </a:r>
            <a:r>
              <a:rPr lang="zh-CN" altLang="en-US" sz="1500" dirty="0">
                <a:latin typeface="微软雅黑" panose="020B0503020204020204" pitchFamily="34" charset="-122"/>
                <a:ea typeface="微软雅黑" panose="020B0503020204020204" pitchFamily="34" charset="-122"/>
                <a:sym typeface="微软雅黑" panose="020B0503020204020204" pitchFamily="34" charset="-122"/>
              </a:rPr>
              <a:t>年中央和地方预算执行情况与</a:t>
            </a:r>
            <a:r>
              <a:rPr lang="en-US" altLang="zh-CN" sz="1500" dirty="0">
                <a:latin typeface="微软雅黑" panose="020B0503020204020204" pitchFamily="34" charset="-122"/>
                <a:ea typeface="微软雅黑" panose="020B0503020204020204" pitchFamily="34" charset="-122"/>
                <a:sym typeface="微软雅黑" panose="020B0503020204020204" pitchFamily="34" charset="-122"/>
              </a:rPr>
              <a:t>2021</a:t>
            </a:r>
            <a:r>
              <a:rPr lang="zh-CN" altLang="en-US" sz="1500" dirty="0">
                <a:latin typeface="微软雅黑" panose="020B0503020204020204" pitchFamily="34" charset="-122"/>
                <a:ea typeface="微软雅黑" panose="020B0503020204020204" pitchFamily="34" charset="-122"/>
                <a:sym typeface="微软雅黑" panose="020B0503020204020204" pitchFamily="34" charset="-122"/>
              </a:rPr>
              <a:t>年中央和地方预算草案的报告、</a:t>
            </a:r>
            <a:r>
              <a:rPr lang="en-US" altLang="zh-CN" sz="1500" dirty="0">
                <a:latin typeface="微软雅黑" panose="020B0503020204020204" pitchFamily="34" charset="-122"/>
                <a:ea typeface="微软雅黑" panose="020B0503020204020204" pitchFamily="34" charset="-122"/>
                <a:sym typeface="微软雅黑" panose="020B0503020204020204" pitchFamily="34" charset="-122"/>
              </a:rPr>
              <a:t>2021</a:t>
            </a:r>
            <a:r>
              <a:rPr lang="zh-CN" altLang="en-US" sz="1500" dirty="0">
                <a:latin typeface="微软雅黑" panose="020B0503020204020204" pitchFamily="34" charset="-122"/>
                <a:ea typeface="微软雅黑" panose="020B0503020204020204" pitchFamily="34" charset="-122"/>
                <a:sym typeface="微软雅黑" panose="020B0503020204020204" pitchFamily="34" charset="-122"/>
              </a:rPr>
              <a:t>年中央和地方预算草案</a:t>
            </a:r>
          </a:p>
        </p:txBody>
      </p:sp>
      <p:sp>
        <p:nvSpPr>
          <p:cNvPr id="18" name="Aitds12"/>
          <p:cNvSpPr/>
          <p:nvPr/>
        </p:nvSpPr>
        <p:spPr>
          <a:xfrm>
            <a:off x="2141952" y="2834264"/>
            <a:ext cx="9299522" cy="442276"/>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19" name="Aitds13"/>
          <p:cNvGrpSpPr/>
          <p:nvPr/>
        </p:nvGrpSpPr>
        <p:grpSpPr>
          <a:xfrm>
            <a:off x="1800733" y="2720897"/>
            <a:ext cx="657499" cy="657499"/>
            <a:chOff x="1417067" y="4277724"/>
            <a:chExt cx="657499" cy="657499"/>
          </a:xfrm>
        </p:grpSpPr>
        <p:grpSp>
          <p:nvGrpSpPr>
            <p:cNvPr id="20" name="组合 1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2" name="Aitds13-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23" name="Aitds13-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21" name="Aitds13-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Aitds14"/>
          <p:cNvSpPr>
            <a:spLocks noChangeArrowheads="1"/>
          </p:cNvSpPr>
          <p:nvPr/>
        </p:nvSpPr>
        <p:spPr bwMode="auto">
          <a:xfrm>
            <a:off x="2595566" y="3498430"/>
            <a:ext cx="868983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审议全国人民代表大会常务委员会关于提请审议</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中华人民共和国全国人民代表大会组织法（修正草案）</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的议案</a:t>
            </a:r>
          </a:p>
        </p:txBody>
      </p:sp>
      <p:sp>
        <p:nvSpPr>
          <p:cNvPr id="25" name="Aitds15"/>
          <p:cNvSpPr/>
          <p:nvPr/>
        </p:nvSpPr>
        <p:spPr>
          <a:xfrm>
            <a:off x="2141952" y="3436979"/>
            <a:ext cx="9299522" cy="626858"/>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26" name="Aitds16"/>
          <p:cNvGrpSpPr/>
          <p:nvPr/>
        </p:nvGrpSpPr>
        <p:grpSpPr>
          <a:xfrm>
            <a:off x="1800733" y="3415903"/>
            <a:ext cx="657499" cy="657499"/>
            <a:chOff x="1417067" y="4277724"/>
            <a:chExt cx="657499" cy="657499"/>
          </a:xfrm>
        </p:grpSpPr>
        <p:grpSp>
          <p:nvGrpSpPr>
            <p:cNvPr id="27" name="组合 2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9" name="Aitds16-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30" name="Aitds16-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28" name="Aitds16-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Aitds8"/>
          <p:cNvSpPr>
            <a:spLocks noChangeArrowheads="1"/>
          </p:cNvSpPr>
          <p:nvPr/>
        </p:nvSpPr>
        <p:spPr bwMode="auto">
          <a:xfrm>
            <a:off x="2595566" y="4258571"/>
            <a:ext cx="868983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审议全国人民代表大会常务委员会关于提请审议</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中华人民共和国全国人民代表大会议事规则（修正草案）</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的议案</a:t>
            </a:r>
          </a:p>
        </p:txBody>
      </p:sp>
      <p:sp>
        <p:nvSpPr>
          <p:cNvPr id="32" name="Aitds9"/>
          <p:cNvSpPr/>
          <p:nvPr/>
        </p:nvSpPr>
        <p:spPr>
          <a:xfrm>
            <a:off x="2141952" y="4221940"/>
            <a:ext cx="931015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33" name="Aitds10"/>
          <p:cNvGrpSpPr/>
          <p:nvPr/>
        </p:nvGrpSpPr>
        <p:grpSpPr>
          <a:xfrm>
            <a:off x="1800733" y="4185150"/>
            <a:ext cx="657499" cy="657499"/>
            <a:chOff x="1417067" y="4277724"/>
            <a:chExt cx="657499" cy="657499"/>
          </a:xfrm>
        </p:grpSpPr>
        <p:grpSp>
          <p:nvGrpSpPr>
            <p:cNvPr id="34" name="组合 3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3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3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6</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0" name="Aitds8"/>
          <p:cNvSpPr>
            <a:spLocks noChangeArrowheads="1"/>
          </p:cNvSpPr>
          <p:nvPr/>
        </p:nvSpPr>
        <p:spPr bwMode="auto">
          <a:xfrm>
            <a:off x="5690622" y="5913211"/>
            <a:ext cx="2397268" cy="23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500" dirty="0">
                <a:latin typeface="微软雅黑" panose="020B0503020204020204" pitchFamily="34" charset="-122"/>
                <a:ea typeface="微软雅黑" panose="020B0503020204020204" pitchFamily="34" charset="-122"/>
                <a:sym typeface="微软雅黑" panose="020B0503020204020204" pitchFamily="34" charset="-122"/>
              </a:rPr>
              <a:t>审议最高人民法院工作报告</a:t>
            </a:r>
          </a:p>
        </p:txBody>
      </p:sp>
      <p:sp>
        <p:nvSpPr>
          <p:cNvPr id="61" name="Aitds9"/>
          <p:cNvSpPr/>
          <p:nvPr/>
        </p:nvSpPr>
        <p:spPr>
          <a:xfrm>
            <a:off x="5300807" y="5748987"/>
            <a:ext cx="2767518"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62" name="Aitds10"/>
          <p:cNvGrpSpPr/>
          <p:nvPr/>
        </p:nvGrpSpPr>
        <p:grpSpPr>
          <a:xfrm>
            <a:off x="4959587" y="5712197"/>
            <a:ext cx="657499" cy="657499"/>
            <a:chOff x="1417067" y="4277724"/>
            <a:chExt cx="657499" cy="657499"/>
          </a:xfrm>
        </p:grpSpPr>
        <p:grpSp>
          <p:nvGrpSpPr>
            <p:cNvPr id="63" name="组合 6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5"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66"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64"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7" name="Aitds8"/>
          <p:cNvSpPr>
            <a:spLocks noChangeArrowheads="1"/>
          </p:cNvSpPr>
          <p:nvPr/>
        </p:nvSpPr>
        <p:spPr bwMode="auto">
          <a:xfrm>
            <a:off x="8889306" y="5918371"/>
            <a:ext cx="2557246" cy="230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500" dirty="0">
                <a:latin typeface="微软雅黑" panose="020B0503020204020204" pitchFamily="34" charset="-122"/>
                <a:ea typeface="微软雅黑" panose="020B0503020204020204" pitchFamily="34" charset="-122"/>
                <a:sym typeface="微软雅黑" panose="020B0503020204020204" pitchFamily="34" charset="-122"/>
              </a:rPr>
              <a:t>审议最高人民检察院工作报告</a:t>
            </a:r>
          </a:p>
        </p:txBody>
      </p:sp>
      <p:sp>
        <p:nvSpPr>
          <p:cNvPr id="68" name="Aitds9"/>
          <p:cNvSpPr/>
          <p:nvPr/>
        </p:nvSpPr>
        <p:spPr>
          <a:xfrm>
            <a:off x="8510124" y="5754146"/>
            <a:ext cx="2902867"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69" name="Aitds10"/>
          <p:cNvGrpSpPr/>
          <p:nvPr/>
        </p:nvGrpSpPr>
        <p:grpSpPr>
          <a:xfrm>
            <a:off x="8168904" y="5717356"/>
            <a:ext cx="657499" cy="657499"/>
            <a:chOff x="1417067" y="4277724"/>
            <a:chExt cx="657499" cy="657499"/>
          </a:xfrm>
        </p:grpSpPr>
        <p:grpSp>
          <p:nvGrpSpPr>
            <p:cNvPr id="70" name="组合 6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72"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73"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71"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10</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Aitds8"/>
          <p:cNvSpPr>
            <a:spLocks noChangeArrowheads="1"/>
          </p:cNvSpPr>
          <p:nvPr/>
        </p:nvSpPr>
        <p:spPr bwMode="auto">
          <a:xfrm>
            <a:off x="2595566" y="1504540"/>
            <a:ext cx="367764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审议政府工作报告</a:t>
            </a:r>
          </a:p>
        </p:txBody>
      </p:sp>
      <p:sp>
        <p:nvSpPr>
          <p:cNvPr id="75" name="Aitds9"/>
          <p:cNvSpPr/>
          <p:nvPr/>
        </p:nvSpPr>
        <p:spPr>
          <a:xfrm>
            <a:off x="2141952" y="1340315"/>
            <a:ext cx="433327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76" name="Aitds10"/>
          <p:cNvGrpSpPr/>
          <p:nvPr/>
        </p:nvGrpSpPr>
        <p:grpSpPr>
          <a:xfrm>
            <a:off x="1800733" y="1303525"/>
            <a:ext cx="657499" cy="657499"/>
            <a:chOff x="1417067" y="4277724"/>
            <a:chExt cx="657499" cy="657499"/>
          </a:xfrm>
        </p:grpSpPr>
        <p:grpSp>
          <p:nvGrpSpPr>
            <p:cNvPr id="77" name="组合 7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79"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80"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78"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1" name="Aitds8"/>
          <p:cNvSpPr>
            <a:spLocks noChangeArrowheads="1"/>
          </p:cNvSpPr>
          <p:nvPr/>
        </p:nvSpPr>
        <p:spPr bwMode="auto">
          <a:xfrm>
            <a:off x="7513724" y="1414004"/>
            <a:ext cx="3677642"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审查国民经济和社会发展第十四个五年规划和</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2035</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年远景目标纲要草案</a:t>
            </a:r>
          </a:p>
        </p:txBody>
      </p:sp>
      <p:sp>
        <p:nvSpPr>
          <p:cNvPr id="82" name="Aitds9"/>
          <p:cNvSpPr/>
          <p:nvPr/>
        </p:nvSpPr>
        <p:spPr>
          <a:xfrm>
            <a:off x="7060110" y="1345474"/>
            <a:ext cx="433327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83" name="Aitds10"/>
          <p:cNvGrpSpPr/>
          <p:nvPr/>
        </p:nvGrpSpPr>
        <p:grpSpPr>
          <a:xfrm>
            <a:off x="6718891" y="1308684"/>
            <a:ext cx="657499" cy="657499"/>
            <a:chOff x="1417067" y="4277724"/>
            <a:chExt cx="657499" cy="657499"/>
          </a:xfrm>
        </p:grpSpPr>
        <p:grpSp>
          <p:nvGrpSpPr>
            <p:cNvPr id="84" name="组合 8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86"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87"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85"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9" name="组合 88"/>
          <p:cNvGrpSpPr/>
          <p:nvPr/>
        </p:nvGrpSpPr>
        <p:grpSpPr>
          <a:xfrm>
            <a:off x="-1" y="1899735"/>
            <a:ext cx="1318437" cy="3837888"/>
            <a:chOff x="-1" y="1899735"/>
            <a:chExt cx="1318437" cy="3837888"/>
          </a:xfrm>
        </p:grpSpPr>
        <p:sp>
          <p:nvSpPr>
            <p:cNvPr id="2" name="梯形 1"/>
            <p:cNvSpPr/>
            <p:nvPr/>
          </p:nvSpPr>
          <p:spPr>
            <a:xfrm rot="5400000">
              <a:off x="-1259726" y="3159460"/>
              <a:ext cx="3837888" cy="1318437"/>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407580" y="2168217"/>
              <a:ext cx="503276" cy="3231654"/>
            </a:xfrm>
            <a:prstGeom prst="rect">
              <a:avLst/>
            </a:prstGeom>
          </p:spPr>
          <p:txBody>
            <a:bodyPr wrap="square">
              <a:spAutoFit/>
            </a:bodyPr>
            <a:lstStyle/>
            <a:p>
              <a:r>
                <a:rPr lang="zh-CN" altLang="en-US" sz="3400" dirty="0">
                  <a:solidFill>
                    <a:schemeClr val="bg1"/>
                  </a:solidFill>
                  <a:latin typeface="字魂35号-经典雅黑" panose="00000500000000000000" pitchFamily="2" charset="-122"/>
                  <a:ea typeface="字魂35号-经典雅黑" panose="00000500000000000000" pitchFamily="2" charset="-122"/>
                </a:rPr>
                <a:t>人大会</a:t>
              </a:r>
              <a:endParaRPr lang="en-US" altLang="zh-CN" sz="3400" dirty="0">
                <a:solidFill>
                  <a:schemeClr val="bg1"/>
                </a:solidFill>
                <a:latin typeface="字魂35号-经典雅黑" panose="00000500000000000000" pitchFamily="2" charset="-122"/>
                <a:ea typeface="字魂35号-经典雅黑" panose="00000500000000000000" pitchFamily="2" charset="-122"/>
              </a:endParaRPr>
            </a:p>
            <a:p>
              <a:r>
                <a:rPr lang="zh-CN" altLang="en-US" sz="3400" dirty="0">
                  <a:solidFill>
                    <a:schemeClr val="bg1"/>
                  </a:solidFill>
                  <a:latin typeface="字魂35号-经典雅黑" panose="00000500000000000000" pitchFamily="2" charset="-122"/>
                  <a:ea typeface="字魂35号-经典雅黑" panose="00000500000000000000" pitchFamily="2" charset="-122"/>
                </a:rPr>
                <a:t>议</a:t>
              </a:r>
              <a:endParaRPr lang="en-US" altLang="zh-CN" sz="3400" dirty="0">
                <a:solidFill>
                  <a:schemeClr val="bg1"/>
                </a:solidFill>
                <a:latin typeface="字魂35号-经典雅黑" panose="00000500000000000000" pitchFamily="2" charset="-122"/>
                <a:ea typeface="字魂35号-经典雅黑" panose="00000500000000000000" pitchFamily="2" charset="-122"/>
              </a:endParaRPr>
            </a:p>
            <a:p>
              <a:r>
                <a:rPr lang="zh-CN" altLang="en-US" sz="3400" dirty="0">
                  <a:solidFill>
                    <a:schemeClr val="bg1"/>
                  </a:solidFill>
                  <a:latin typeface="字魂35号-经典雅黑" panose="00000500000000000000" pitchFamily="2" charset="-122"/>
                  <a:ea typeface="字魂35号-经典雅黑" panose="00000500000000000000" pitchFamily="2" charset="-122"/>
                </a:rPr>
                <a:t>议程</a:t>
              </a:r>
            </a:p>
          </p:txBody>
        </p:sp>
      </p:grpSp>
      <p:sp>
        <p:nvSpPr>
          <p:cNvPr id="90" name="Aitds8"/>
          <p:cNvSpPr>
            <a:spLocks noChangeArrowheads="1"/>
          </p:cNvSpPr>
          <p:nvPr/>
        </p:nvSpPr>
        <p:spPr bwMode="auto">
          <a:xfrm>
            <a:off x="2603869" y="5780144"/>
            <a:ext cx="2062677"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审议全国人民代表大会常务委员会工作报告</a:t>
            </a:r>
          </a:p>
        </p:txBody>
      </p:sp>
      <p:sp>
        <p:nvSpPr>
          <p:cNvPr id="91" name="Aitds9"/>
          <p:cNvSpPr/>
          <p:nvPr/>
        </p:nvSpPr>
        <p:spPr>
          <a:xfrm>
            <a:off x="2150255" y="5722246"/>
            <a:ext cx="2675779"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92" name="Aitds10"/>
          <p:cNvGrpSpPr/>
          <p:nvPr/>
        </p:nvGrpSpPr>
        <p:grpSpPr>
          <a:xfrm>
            <a:off x="1809036" y="5685456"/>
            <a:ext cx="657499" cy="657499"/>
            <a:chOff x="1417067" y="4277724"/>
            <a:chExt cx="657499" cy="657499"/>
          </a:xfrm>
        </p:grpSpPr>
        <p:grpSp>
          <p:nvGrpSpPr>
            <p:cNvPr id="93" name="组合 9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95"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96"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94"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8</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7" name="Aitds8"/>
          <p:cNvSpPr>
            <a:spLocks noChangeArrowheads="1"/>
          </p:cNvSpPr>
          <p:nvPr/>
        </p:nvSpPr>
        <p:spPr bwMode="auto">
          <a:xfrm>
            <a:off x="2584933" y="5008023"/>
            <a:ext cx="868983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审议全国人民代表大会常务委员会关于提请审议</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全国人民代表大会关于完善香港特别行政区选举制度的决定（草案）</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的议案</a:t>
            </a:r>
          </a:p>
        </p:txBody>
      </p:sp>
      <p:sp>
        <p:nvSpPr>
          <p:cNvPr id="98" name="Aitds9"/>
          <p:cNvSpPr/>
          <p:nvPr/>
        </p:nvSpPr>
        <p:spPr>
          <a:xfrm>
            <a:off x="2131319" y="4971392"/>
            <a:ext cx="9310155" cy="583651"/>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nvGrpSpPr>
          <p:cNvPr id="99" name="Aitds10"/>
          <p:cNvGrpSpPr/>
          <p:nvPr/>
        </p:nvGrpSpPr>
        <p:grpSpPr>
          <a:xfrm>
            <a:off x="1790100" y="4934602"/>
            <a:ext cx="657499" cy="657499"/>
            <a:chOff x="1417067" y="4277724"/>
            <a:chExt cx="657499" cy="657499"/>
          </a:xfrm>
        </p:grpSpPr>
        <p:grpSp>
          <p:nvGrpSpPr>
            <p:cNvPr id="100" name="组合 9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02" name="Aitds10-1"/>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sp>
            <p:nvSpPr>
              <p:cNvPr id="103" name="Aitds10-2"/>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EB0"/>
                  </a:solidFill>
                  <a:effectLst/>
                  <a:uLnTx/>
                  <a:uFillTx/>
                  <a:latin typeface="微软雅黑" panose="020B0503020204020204" pitchFamily="34" charset="-122"/>
                  <a:ea typeface="微软雅黑" panose="020B0503020204020204" pitchFamily="34" charset="-122"/>
                </a:endParaRPr>
              </a:p>
            </p:txBody>
          </p:sp>
        </p:grpSp>
        <p:sp>
          <p:nvSpPr>
            <p:cNvPr id="101" name="Aitds10-3"/>
            <p:cNvSpPr>
              <a:spLocks noChangeArrowheads="1"/>
            </p:cNvSpPr>
            <p:nvPr/>
          </p:nvSpPr>
          <p:spPr bwMode="auto">
            <a:xfrm>
              <a:off x="1517646" y="4452585"/>
              <a:ext cx="4563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7</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Effect transition="in" filter="fade">
                                      <p:cBhvr>
                                        <p:cTn id="14" dur="500"/>
                                        <p:tgtEl>
                                          <p:spTgt spid="7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wipe(left)">
                                      <p:cBhvr>
                                        <p:cTn id="18" dur="500"/>
                                        <p:tgtEl>
                                          <p:spTgt spid="75"/>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p:cTn id="22" dur="500" fill="hold"/>
                                        <p:tgtEl>
                                          <p:spTgt spid="74"/>
                                        </p:tgtEl>
                                        <p:attrNameLst>
                                          <p:attrName>ppt_w</p:attrName>
                                        </p:attrNameLst>
                                      </p:cBhvr>
                                      <p:tavLst>
                                        <p:tav tm="0">
                                          <p:val>
                                            <p:fltVal val="0"/>
                                          </p:val>
                                        </p:tav>
                                        <p:tav tm="100000">
                                          <p:val>
                                            <p:strVal val="#ppt_w"/>
                                          </p:val>
                                        </p:tav>
                                      </p:tavLst>
                                    </p:anim>
                                    <p:anim calcmode="lin" valueType="num">
                                      <p:cBhvr>
                                        <p:cTn id="23" dur="500" fill="hold"/>
                                        <p:tgtEl>
                                          <p:spTgt spid="74"/>
                                        </p:tgtEl>
                                        <p:attrNameLst>
                                          <p:attrName>ppt_h</p:attrName>
                                        </p:attrNameLst>
                                      </p:cBhvr>
                                      <p:tavLst>
                                        <p:tav tm="0">
                                          <p:val>
                                            <p:fltVal val="0"/>
                                          </p:val>
                                        </p:tav>
                                        <p:tav tm="100000">
                                          <p:val>
                                            <p:strVal val="#ppt_h"/>
                                          </p:val>
                                        </p:tav>
                                      </p:tavLst>
                                    </p:anim>
                                    <p:animEffect transition="in" filter="fade">
                                      <p:cBhvr>
                                        <p:cTn id="24" dur="500"/>
                                        <p:tgtEl>
                                          <p:spTgt spid="74"/>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cBhvr>
                                        <p:cTn id="28" dur="500" fill="hold"/>
                                        <p:tgtEl>
                                          <p:spTgt spid="83"/>
                                        </p:tgtEl>
                                        <p:attrNameLst>
                                          <p:attrName>ppt_w</p:attrName>
                                        </p:attrNameLst>
                                      </p:cBhvr>
                                      <p:tavLst>
                                        <p:tav tm="0">
                                          <p:val>
                                            <p:fltVal val="0"/>
                                          </p:val>
                                        </p:tav>
                                        <p:tav tm="100000">
                                          <p:val>
                                            <p:strVal val="#ppt_w"/>
                                          </p:val>
                                        </p:tav>
                                      </p:tavLst>
                                    </p:anim>
                                    <p:anim calcmode="lin" valueType="num">
                                      <p:cBhvr>
                                        <p:cTn id="29" dur="500" fill="hold"/>
                                        <p:tgtEl>
                                          <p:spTgt spid="83"/>
                                        </p:tgtEl>
                                        <p:attrNameLst>
                                          <p:attrName>ppt_h</p:attrName>
                                        </p:attrNameLst>
                                      </p:cBhvr>
                                      <p:tavLst>
                                        <p:tav tm="0">
                                          <p:val>
                                            <p:fltVal val="0"/>
                                          </p:val>
                                        </p:tav>
                                        <p:tav tm="100000">
                                          <p:val>
                                            <p:strVal val="#ppt_h"/>
                                          </p:val>
                                        </p:tav>
                                      </p:tavLst>
                                    </p:anim>
                                    <p:animEffect transition="in" filter="fade">
                                      <p:cBhvr>
                                        <p:cTn id="30" dur="500"/>
                                        <p:tgtEl>
                                          <p:spTgt spid="83"/>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wipe(left)">
                                      <p:cBhvr>
                                        <p:cTn id="34" dur="500"/>
                                        <p:tgtEl>
                                          <p:spTgt spid="8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81"/>
                                        </p:tgtEl>
                                        <p:attrNameLst>
                                          <p:attrName>style.visibility</p:attrName>
                                        </p:attrNameLst>
                                      </p:cBhvr>
                                      <p:to>
                                        <p:strVal val="visible"/>
                                      </p:to>
                                    </p:set>
                                    <p:anim calcmode="lin" valueType="num">
                                      <p:cBhvr>
                                        <p:cTn id="38" dur="500" fill="hold"/>
                                        <p:tgtEl>
                                          <p:spTgt spid="81"/>
                                        </p:tgtEl>
                                        <p:attrNameLst>
                                          <p:attrName>ppt_w</p:attrName>
                                        </p:attrNameLst>
                                      </p:cBhvr>
                                      <p:tavLst>
                                        <p:tav tm="0">
                                          <p:val>
                                            <p:fltVal val="0"/>
                                          </p:val>
                                        </p:tav>
                                        <p:tav tm="100000">
                                          <p:val>
                                            <p:strVal val="#ppt_w"/>
                                          </p:val>
                                        </p:tav>
                                      </p:tavLst>
                                    </p:anim>
                                    <p:anim calcmode="lin" valueType="num">
                                      <p:cBhvr>
                                        <p:cTn id="39" dur="500" fill="hold"/>
                                        <p:tgtEl>
                                          <p:spTgt spid="81"/>
                                        </p:tgtEl>
                                        <p:attrNameLst>
                                          <p:attrName>ppt_h</p:attrName>
                                        </p:attrNameLst>
                                      </p:cBhvr>
                                      <p:tavLst>
                                        <p:tav tm="0">
                                          <p:val>
                                            <p:fltVal val="0"/>
                                          </p:val>
                                        </p:tav>
                                        <p:tav tm="100000">
                                          <p:val>
                                            <p:strVal val="#ppt_h"/>
                                          </p:val>
                                        </p:tav>
                                      </p:tavLst>
                                    </p:anim>
                                    <p:animEffect transition="in" filter="fade">
                                      <p:cBhvr>
                                        <p:cTn id="40" dur="500"/>
                                        <p:tgtEl>
                                          <p:spTgt spid="81"/>
                                        </p:tgtEl>
                                      </p:cBhvr>
                                    </p:animEffect>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par>
                          <p:cTn id="57" fill="hold">
                            <p:stCondLst>
                              <p:cond delay="5000"/>
                            </p:stCondLst>
                            <p:childTnLst>
                              <p:par>
                                <p:cTn id="58" presetID="53" presetClass="entr" presetSubtype="1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par>
                          <p:cTn id="67" fill="hold">
                            <p:stCondLst>
                              <p:cond delay="6000"/>
                            </p:stCondLst>
                            <p:childTnLst>
                              <p:par>
                                <p:cTn id="68" presetID="53" presetClass="entr" presetSubtype="16"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childTnLst>
                          </p:cTn>
                        </p:par>
                        <p:par>
                          <p:cTn id="73" fill="hold">
                            <p:stCondLst>
                              <p:cond delay="6500"/>
                            </p:stCondLst>
                            <p:childTnLst>
                              <p:par>
                                <p:cTn id="74" presetID="53" presetClass="entr" presetSubtype="16"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childTnLst>
                          </p:cTn>
                        </p:par>
                        <p:par>
                          <p:cTn id="79" fill="hold">
                            <p:stCondLst>
                              <p:cond delay="7000"/>
                            </p:stCondLst>
                            <p:childTnLst>
                              <p:par>
                                <p:cTn id="80" presetID="22" presetClass="entr" presetSubtype="8"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left)">
                                      <p:cBhvr>
                                        <p:cTn id="82" dur="500"/>
                                        <p:tgtEl>
                                          <p:spTgt spid="25"/>
                                        </p:tgtEl>
                                      </p:cBhvr>
                                    </p:animEffect>
                                  </p:childTnLst>
                                </p:cTn>
                              </p:par>
                            </p:childTnLst>
                          </p:cTn>
                        </p:par>
                        <p:par>
                          <p:cTn id="83" fill="hold">
                            <p:stCondLst>
                              <p:cond delay="7500"/>
                            </p:stCondLst>
                            <p:childTnLst>
                              <p:par>
                                <p:cTn id="84" presetID="53" presetClass="entr" presetSubtype="16"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childTnLst>
                          </p:cTn>
                        </p:par>
                        <p:par>
                          <p:cTn id="89" fill="hold">
                            <p:stCondLst>
                              <p:cond delay="8000"/>
                            </p:stCondLst>
                            <p:childTnLst>
                              <p:par>
                                <p:cTn id="90" presetID="53" presetClass="entr" presetSubtype="16" fill="hold" nodeType="after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500" fill="hold"/>
                                        <p:tgtEl>
                                          <p:spTgt spid="33"/>
                                        </p:tgtEl>
                                        <p:attrNameLst>
                                          <p:attrName>ppt_w</p:attrName>
                                        </p:attrNameLst>
                                      </p:cBhvr>
                                      <p:tavLst>
                                        <p:tav tm="0">
                                          <p:val>
                                            <p:fltVal val="0"/>
                                          </p:val>
                                        </p:tav>
                                        <p:tav tm="100000">
                                          <p:val>
                                            <p:strVal val="#ppt_w"/>
                                          </p:val>
                                        </p:tav>
                                      </p:tavLst>
                                    </p:anim>
                                    <p:anim calcmode="lin" valueType="num">
                                      <p:cBhvr>
                                        <p:cTn id="93" dur="500" fill="hold"/>
                                        <p:tgtEl>
                                          <p:spTgt spid="33"/>
                                        </p:tgtEl>
                                        <p:attrNameLst>
                                          <p:attrName>ppt_h</p:attrName>
                                        </p:attrNameLst>
                                      </p:cBhvr>
                                      <p:tavLst>
                                        <p:tav tm="0">
                                          <p:val>
                                            <p:fltVal val="0"/>
                                          </p:val>
                                        </p:tav>
                                        <p:tav tm="100000">
                                          <p:val>
                                            <p:strVal val="#ppt_h"/>
                                          </p:val>
                                        </p:tav>
                                      </p:tavLst>
                                    </p:anim>
                                    <p:animEffect transition="in" filter="fade">
                                      <p:cBhvr>
                                        <p:cTn id="94" dur="500"/>
                                        <p:tgtEl>
                                          <p:spTgt spid="33"/>
                                        </p:tgtEl>
                                      </p:cBhvr>
                                    </p:animEffect>
                                  </p:childTnLst>
                                </p:cTn>
                              </p:par>
                            </p:childTnLst>
                          </p:cTn>
                        </p:par>
                        <p:par>
                          <p:cTn id="95" fill="hold">
                            <p:stCondLst>
                              <p:cond delay="8500"/>
                            </p:stCondLst>
                            <p:childTnLst>
                              <p:par>
                                <p:cTn id="96" presetID="22" presetClass="entr" presetSubtype="8"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left)">
                                      <p:cBhvr>
                                        <p:cTn id="98" dur="500"/>
                                        <p:tgtEl>
                                          <p:spTgt spid="32"/>
                                        </p:tgtEl>
                                      </p:cBhvr>
                                    </p:animEffect>
                                  </p:childTnLst>
                                </p:cTn>
                              </p:par>
                            </p:childTnLst>
                          </p:cTn>
                        </p:par>
                        <p:par>
                          <p:cTn id="99" fill="hold">
                            <p:stCondLst>
                              <p:cond delay="9000"/>
                            </p:stCondLst>
                            <p:childTnLst>
                              <p:par>
                                <p:cTn id="100" presetID="53" presetClass="entr" presetSubtype="16" fill="hold" grpId="0" nodeType="after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childTnLst>
                                </p:cTn>
                              </p:par>
                            </p:childTnLst>
                          </p:cTn>
                        </p:par>
                        <p:par>
                          <p:cTn id="105" fill="hold">
                            <p:stCondLst>
                              <p:cond delay="9500"/>
                            </p:stCondLst>
                            <p:childTnLst>
                              <p:par>
                                <p:cTn id="106" presetID="53" presetClass="entr" presetSubtype="16" fill="hold" nodeType="afterEffect">
                                  <p:stCondLst>
                                    <p:cond delay="0"/>
                                  </p:stCondLst>
                                  <p:childTnLst>
                                    <p:set>
                                      <p:cBhvr>
                                        <p:cTn id="107" dur="1" fill="hold">
                                          <p:stCondLst>
                                            <p:cond delay="0"/>
                                          </p:stCondLst>
                                        </p:cTn>
                                        <p:tgtEl>
                                          <p:spTgt spid="99"/>
                                        </p:tgtEl>
                                        <p:attrNameLst>
                                          <p:attrName>style.visibility</p:attrName>
                                        </p:attrNameLst>
                                      </p:cBhvr>
                                      <p:to>
                                        <p:strVal val="visible"/>
                                      </p:to>
                                    </p:set>
                                    <p:anim calcmode="lin" valueType="num">
                                      <p:cBhvr>
                                        <p:cTn id="108" dur="500" fill="hold"/>
                                        <p:tgtEl>
                                          <p:spTgt spid="99"/>
                                        </p:tgtEl>
                                        <p:attrNameLst>
                                          <p:attrName>ppt_w</p:attrName>
                                        </p:attrNameLst>
                                      </p:cBhvr>
                                      <p:tavLst>
                                        <p:tav tm="0">
                                          <p:val>
                                            <p:fltVal val="0"/>
                                          </p:val>
                                        </p:tav>
                                        <p:tav tm="100000">
                                          <p:val>
                                            <p:strVal val="#ppt_w"/>
                                          </p:val>
                                        </p:tav>
                                      </p:tavLst>
                                    </p:anim>
                                    <p:anim calcmode="lin" valueType="num">
                                      <p:cBhvr>
                                        <p:cTn id="109" dur="500" fill="hold"/>
                                        <p:tgtEl>
                                          <p:spTgt spid="99"/>
                                        </p:tgtEl>
                                        <p:attrNameLst>
                                          <p:attrName>ppt_h</p:attrName>
                                        </p:attrNameLst>
                                      </p:cBhvr>
                                      <p:tavLst>
                                        <p:tav tm="0">
                                          <p:val>
                                            <p:fltVal val="0"/>
                                          </p:val>
                                        </p:tav>
                                        <p:tav tm="100000">
                                          <p:val>
                                            <p:strVal val="#ppt_h"/>
                                          </p:val>
                                        </p:tav>
                                      </p:tavLst>
                                    </p:anim>
                                    <p:animEffect transition="in" filter="fade">
                                      <p:cBhvr>
                                        <p:cTn id="110" dur="500"/>
                                        <p:tgtEl>
                                          <p:spTgt spid="99"/>
                                        </p:tgtEl>
                                      </p:cBhvr>
                                    </p:animEffect>
                                  </p:childTnLst>
                                </p:cTn>
                              </p:par>
                            </p:childTnLst>
                          </p:cTn>
                        </p:par>
                        <p:par>
                          <p:cTn id="111" fill="hold">
                            <p:stCondLst>
                              <p:cond delay="10000"/>
                            </p:stCondLst>
                            <p:childTnLst>
                              <p:par>
                                <p:cTn id="112" presetID="22" presetClass="entr" presetSubtype="8" fill="hold" grpId="0" nodeType="after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wipe(left)">
                                      <p:cBhvr>
                                        <p:cTn id="114" dur="500"/>
                                        <p:tgtEl>
                                          <p:spTgt spid="98"/>
                                        </p:tgtEl>
                                      </p:cBhvr>
                                    </p:animEffect>
                                  </p:childTnLst>
                                </p:cTn>
                              </p:par>
                            </p:childTnLst>
                          </p:cTn>
                        </p:par>
                        <p:par>
                          <p:cTn id="115" fill="hold">
                            <p:stCondLst>
                              <p:cond delay="10500"/>
                            </p:stCondLst>
                            <p:childTnLst>
                              <p:par>
                                <p:cTn id="116" presetID="53" presetClass="entr" presetSubtype="16" fill="hold" grpId="0" nodeType="afterEffect">
                                  <p:stCondLst>
                                    <p:cond delay="0"/>
                                  </p:stCondLst>
                                  <p:childTnLst>
                                    <p:set>
                                      <p:cBhvr>
                                        <p:cTn id="117" dur="1" fill="hold">
                                          <p:stCondLst>
                                            <p:cond delay="0"/>
                                          </p:stCondLst>
                                        </p:cTn>
                                        <p:tgtEl>
                                          <p:spTgt spid="97"/>
                                        </p:tgtEl>
                                        <p:attrNameLst>
                                          <p:attrName>style.visibility</p:attrName>
                                        </p:attrNameLst>
                                      </p:cBhvr>
                                      <p:to>
                                        <p:strVal val="visible"/>
                                      </p:to>
                                    </p:set>
                                    <p:anim calcmode="lin" valueType="num">
                                      <p:cBhvr>
                                        <p:cTn id="118" dur="500" fill="hold"/>
                                        <p:tgtEl>
                                          <p:spTgt spid="97"/>
                                        </p:tgtEl>
                                        <p:attrNameLst>
                                          <p:attrName>ppt_w</p:attrName>
                                        </p:attrNameLst>
                                      </p:cBhvr>
                                      <p:tavLst>
                                        <p:tav tm="0">
                                          <p:val>
                                            <p:fltVal val="0"/>
                                          </p:val>
                                        </p:tav>
                                        <p:tav tm="100000">
                                          <p:val>
                                            <p:strVal val="#ppt_w"/>
                                          </p:val>
                                        </p:tav>
                                      </p:tavLst>
                                    </p:anim>
                                    <p:anim calcmode="lin" valueType="num">
                                      <p:cBhvr>
                                        <p:cTn id="119" dur="500" fill="hold"/>
                                        <p:tgtEl>
                                          <p:spTgt spid="97"/>
                                        </p:tgtEl>
                                        <p:attrNameLst>
                                          <p:attrName>ppt_h</p:attrName>
                                        </p:attrNameLst>
                                      </p:cBhvr>
                                      <p:tavLst>
                                        <p:tav tm="0">
                                          <p:val>
                                            <p:fltVal val="0"/>
                                          </p:val>
                                        </p:tav>
                                        <p:tav tm="100000">
                                          <p:val>
                                            <p:strVal val="#ppt_h"/>
                                          </p:val>
                                        </p:tav>
                                      </p:tavLst>
                                    </p:anim>
                                    <p:animEffect transition="in" filter="fade">
                                      <p:cBhvr>
                                        <p:cTn id="120" dur="500"/>
                                        <p:tgtEl>
                                          <p:spTgt spid="97"/>
                                        </p:tgtEl>
                                      </p:cBhvr>
                                    </p:animEffect>
                                  </p:childTnLst>
                                </p:cTn>
                              </p:par>
                            </p:childTnLst>
                          </p:cTn>
                        </p:par>
                        <p:par>
                          <p:cTn id="121" fill="hold">
                            <p:stCondLst>
                              <p:cond delay="11000"/>
                            </p:stCondLst>
                            <p:childTnLst>
                              <p:par>
                                <p:cTn id="122" presetID="53" presetClass="entr" presetSubtype="16" fill="hold" nodeType="afterEffect">
                                  <p:stCondLst>
                                    <p:cond delay="0"/>
                                  </p:stCondLst>
                                  <p:childTnLst>
                                    <p:set>
                                      <p:cBhvr>
                                        <p:cTn id="123" dur="1" fill="hold">
                                          <p:stCondLst>
                                            <p:cond delay="0"/>
                                          </p:stCondLst>
                                        </p:cTn>
                                        <p:tgtEl>
                                          <p:spTgt spid="92"/>
                                        </p:tgtEl>
                                        <p:attrNameLst>
                                          <p:attrName>style.visibility</p:attrName>
                                        </p:attrNameLst>
                                      </p:cBhvr>
                                      <p:to>
                                        <p:strVal val="visible"/>
                                      </p:to>
                                    </p:set>
                                    <p:anim calcmode="lin" valueType="num">
                                      <p:cBhvr>
                                        <p:cTn id="124" dur="500" fill="hold"/>
                                        <p:tgtEl>
                                          <p:spTgt spid="92"/>
                                        </p:tgtEl>
                                        <p:attrNameLst>
                                          <p:attrName>ppt_w</p:attrName>
                                        </p:attrNameLst>
                                      </p:cBhvr>
                                      <p:tavLst>
                                        <p:tav tm="0">
                                          <p:val>
                                            <p:fltVal val="0"/>
                                          </p:val>
                                        </p:tav>
                                        <p:tav tm="100000">
                                          <p:val>
                                            <p:strVal val="#ppt_w"/>
                                          </p:val>
                                        </p:tav>
                                      </p:tavLst>
                                    </p:anim>
                                    <p:anim calcmode="lin" valueType="num">
                                      <p:cBhvr>
                                        <p:cTn id="125" dur="500" fill="hold"/>
                                        <p:tgtEl>
                                          <p:spTgt spid="92"/>
                                        </p:tgtEl>
                                        <p:attrNameLst>
                                          <p:attrName>ppt_h</p:attrName>
                                        </p:attrNameLst>
                                      </p:cBhvr>
                                      <p:tavLst>
                                        <p:tav tm="0">
                                          <p:val>
                                            <p:fltVal val="0"/>
                                          </p:val>
                                        </p:tav>
                                        <p:tav tm="100000">
                                          <p:val>
                                            <p:strVal val="#ppt_h"/>
                                          </p:val>
                                        </p:tav>
                                      </p:tavLst>
                                    </p:anim>
                                    <p:animEffect transition="in" filter="fade">
                                      <p:cBhvr>
                                        <p:cTn id="126" dur="500"/>
                                        <p:tgtEl>
                                          <p:spTgt spid="92"/>
                                        </p:tgtEl>
                                      </p:cBhvr>
                                    </p:animEffect>
                                  </p:childTnLst>
                                </p:cTn>
                              </p:par>
                            </p:childTnLst>
                          </p:cTn>
                        </p:par>
                        <p:par>
                          <p:cTn id="127" fill="hold">
                            <p:stCondLst>
                              <p:cond delay="11500"/>
                            </p:stCondLst>
                            <p:childTnLst>
                              <p:par>
                                <p:cTn id="128" presetID="22" presetClass="entr" presetSubtype="8" fill="hold" grpId="0" nodeType="afterEffect">
                                  <p:stCondLst>
                                    <p:cond delay="0"/>
                                  </p:stCondLst>
                                  <p:childTnLst>
                                    <p:set>
                                      <p:cBhvr>
                                        <p:cTn id="129" dur="1" fill="hold">
                                          <p:stCondLst>
                                            <p:cond delay="0"/>
                                          </p:stCondLst>
                                        </p:cTn>
                                        <p:tgtEl>
                                          <p:spTgt spid="91"/>
                                        </p:tgtEl>
                                        <p:attrNameLst>
                                          <p:attrName>style.visibility</p:attrName>
                                        </p:attrNameLst>
                                      </p:cBhvr>
                                      <p:to>
                                        <p:strVal val="visible"/>
                                      </p:to>
                                    </p:set>
                                    <p:animEffect transition="in" filter="wipe(left)">
                                      <p:cBhvr>
                                        <p:cTn id="130" dur="500"/>
                                        <p:tgtEl>
                                          <p:spTgt spid="91"/>
                                        </p:tgtEl>
                                      </p:cBhvr>
                                    </p:animEffect>
                                  </p:childTnLst>
                                </p:cTn>
                              </p:par>
                            </p:childTnLst>
                          </p:cTn>
                        </p:par>
                        <p:par>
                          <p:cTn id="131" fill="hold">
                            <p:stCondLst>
                              <p:cond delay="12000"/>
                            </p:stCondLst>
                            <p:childTnLst>
                              <p:par>
                                <p:cTn id="132" presetID="53" presetClass="entr" presetSubtype="16" fill="hold" grpId="0" nodeType="afterEffect">
                                  <p:stCondLst>
                                    <p:cond delay="0"/>
                                  </p:stCondLst>
                                  <p:childTnLst>
                                    <p:set>
                                      <p:cBhvr>
                                        <p:cTn id="133" dur="1" fill="hold">
                                          <p:stCondLst>
                                            <p:cond delay="0"/>
                                          </p:stCondLst>
                                        </p:cTn>
                                        <p:tgtEl>
                                          <p:spTgt spid="90"/>
                                        </p:tgtEl>
                                        <p:attrNameLst>
                                          <p:attrName>style.visibility</p:attrName>
                                        </p:attrNameLst>
                                      </p:cBhvr>
                                      <p:to>
                                        <p:strVal val="visible"/>
                                      </p:to>
                                    </p:set>
                                    <p:anim calcmode="lin" valueType="num">
                                      <p:cBhvr>
                                        <p:cTn id="134" dur="500" fill="hold"/>
                                        <p:tgtEl>
                                          <p:spTgt spid="90"/>
                                        </p:tgtEl>
                                        <p:attrNameLst>
                                          <p:attrName>ppt_w</p:attrName>
                                        </p:attrNameLst>
                                      </p:cBhvr>
                                      <p:tavLst>
                                        <p:tav tm="0">
                                          <p:val>
                                            <p:fltVal val="0"/>
                                          </p:val>
                                        </p:tav>
                                        <p:tav tm="100000">
                                          <p:val>
                                            <p:strVal val="#ppt_w"/>
                                          </p:val>
                                        </p:tav>
                                      </p:tavLst>
                                    </p:anim>
                                    <p:anim calcmode="lin" valueType="num">
                                      <p:cBhvr>
                                        <p:cTn id="135" dur="500" fill="hold"/>
                                        <p:tgtEl>
                                          <p:spTgt spid="90"/>
                                        </p:tgtEl>
                                        <p:attrNameLst>
                                          <p:attrName>ppt_h</p:attrName>
                                        </p:attrNameLst>
                                      </p:cBhvr>
                                      <p:tavLst>
                                        <p:tav tm="0">
                                          <p:val>
                                            <p:fltVal val="0"/>
                                          </p:val>
                                        </p:tav>
                                        <p:tav tm="100000">
                                          <p:val>
                                            <p:strVal val="#ppt_h"/>
                                          </p:val>
                                        </p:tav>
                                      </p:tavLst>
                                    </p:anim>
                                    <p:animEffect transition="in" filter="fade">
                                      <p:cBhvr>
                                        <p:cTn id="136" dur="500"/>
                                        <p:tgtEl>
                                          <p:spTgt spid="90"/>
                                        </p:tgtEl>
                                      </p:cBhvr>
                                    </p:animEffect>
                                  </p:childTnLst>
                                </p:cTn>
                              </p:par>
                            </p:childTnLst>
                          </p:cTn>
                        </p:par>
                        <p:par>
                          <p:cTn id="137" fill="hold">
                            <p:stCondLst>
                              <p:cond delay="12500"/>
                            </p:stCondLst>
                            <p:childTnLst>
                              <p:par>
                                <p:cTn id="138" presetID="53" presetClass="entr" presetSubtype="16" fill="hold" nodeType="after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500" fill="hold"/>
                                        <p:tgtEl>
                                          <p:spTgt spid="62"/>
                                        </p:tgtEl>
                                        <p:attrNameLst>
                                          <p:attrName>ppt_w</p:attrName>
                                        </p:attrNameLst>
                                      </p:cBhvr>
                                      <p:tavLst>
                                        <p:tav tm="0">
                                          <p:val>
                                            <p:fltVal val="0"/>
                                          </p:val>
                                        </p:tav>
                                        <p:tav tm="100000">
                                          <p:val>
                                            <p:strVal val="#ppt_w"/>
                                          </p:val>
                                        </p:tav>
                                      </p:tavLst>
                                    </p:anim>
                                    <p:anim calcmode="lin" valueType="num">
                                      <p:cBhvr>
                                        <p:cTn id="141" dur="500" fill="hold"/>
                                        <p:tgtEl>
                                          <p:spTgt spid="62"/>
                                        </p:tgtEl>
                                        <p:attrNameLst>
                                          <p:attrName>ppt_h</p:attrName>
                                        </p:attrNameLst>
                                      </p:cBhvr>
                                      <p:tavLst>
                                        <p:tav tm="0">
                                          <p:val>
                                            <p:fltVal val="0"/>
                                          </p:val>
                                        </p:tav>
                                        <p:tav tm="100000">
                                          <p:val>
                                            <p:strVal val="#ppt_h"/>
                                          </p:val>
                                        </p:tav>
                                      </p:tavLst>
                                    </p:anim>
                                    <p:animEffect transition="in" filter="fade">
                                      <p:cBhvr>
                                        <p:cTn id="142" dur="500"/>
                                        <p:tgtEl>
                                          <p:spTgt spid="62"/>
                                        </p:tgtEl>
                                      </p:cBhvr>
                                    </p:animEffect>
                                  </p:childTnLst>
                                </p:cTn>
                              </p:par>
                            </p:childTnLst>
                          </p:cTn>
                        </p:par>
                        <p:par>
                          <p:cTn id="143" fill="hold">
                            <p:stCondLst>
                              <p:cond delay="13000"/>
                            </p:stCondLst>
                            <p:childTnLst>
                              <p:par>
                                <p:cTn id="144" presetID="22" presetClass="entr" presetSubtype="8" fill="hold" grpId="0" nodeType="afterEffect">
                                  <p:stCondLst>
                                    <p:cond delay="0"/>
                                  </p:stCondLst>
                                  <p:childTnLst>
                                    <p:set>
                                      <p:cBhvr>
                                        <p:cTn id="145" dur="1" fill="hold">
                                          <p:stCondLst>
                                            <p:cond delay="0"/>
                                          </p:stCondLst>
                                        </p:cTn>
                                        <p:tgtEl>
                                          <p:spTgt spid="61"/>
                                        </p:tgtEl>
                                        <p:attrNameLst>
                                          <p:attrName>style.visibility</p:attrName>
                                        </p:attrNameLst>
                                      </p:cBhvr>
                                      <p:to>
                                        <p:strVal val="visible"/>
                                      </p:to>
                                    </p:set>
                                    <p:animEffect transition="in" filter="wipe(left)">
                                      <p:cBhvr>
                                        <p:cTn id="146" dur="500"/>
                                        <p:tgtEl>
                                          <p:spTgt spid="61"/>
                                        </p:tgtEl>
                                      </p:cBhvr>
                                    </p:animEffect>
                                  </p:childTnLst>
                                </p:cTn>
                              </p:par>
                            </p:childTnLst>
                          </p:cTn>
                        </p:par>
                        <p:par>
                          <p:cTn id="147" fill="hold">
                            <p:stCondLst>
                              <p:cond delay="13500"/>
                            </p:stCondLst>
                            <p:childTnLst>
                              <p:par>
                                <p:cTn id="148" presetID="53" presetClass="entr" presetSubtype="16" fill="hold" grpId="0" nodeType="afterEffect">
                                  <p:stCondLst>
                                    <p:cond delay="0"/>
                                  </p:stCondLst>
                                  <p:childTnLst>
                                    <p:set>
                                      <p:cBhvr>
                                        <p:cTn id="149" dur="1" fill="hold">
                                          <p:stCondLst>
                                            <p:cond delay="0"/>
                                          </p:stCondLst>
                                        </p:cTn>
                                        <p:tgtEl>
                                          <p:spTgt spid="60"/>
                                        </p:tgtEl>
                                        <p:attrNameLst>
                                          <p:attrName>style.visibility</p:attrName>
                                        </p:attrNameLst>
                                      </p:cBhvr>
                                      <p:to>
                                        <p:strVal val="visible"/>
                                      </p:to>
                                    </p:set>
                                    <p:anim calcmode="lin" valueType="num">
                                      <p:cBhvr>
                                        <p:cTn id="150" dur="500" fill="hold"/>
                                        <p:tgtEl>
                                          <p:spTgt spid="60"/>
                                        </p:tgtEl>
                                        <p:attrNameLst>
                                          <p:attrName>ppt_w</p:attrName>
                                        </p:attrNameLst>
                                      </p:cBhvr>
                                      <p:tavLst>
                                        <p:tav tm="0">
                                          <p:val>
                                            <p:fltVal val="0"/>
                                          </p:val>
                                        </p:tav>
                                        <p:tav tm="100000">
                                          <p:val>
                                            <p:strVal val="#ppt_w"/>
                                          </p:val>
                                        </p:tav>
                                      </p:tavLst>
                                    </p:anim>
                                    <p:anim calcmode="lin" valueType="num">
                                      <p:cBhvr>
                                        <p:cTn id="151" dur="500" fill="hold"/>
                                        <p:tgtEl>
                                          <p:spTgt spid="60"/>
                                        </p:tgtEl>
                                        <p:attrNameLst>
                                          <p:attrName>ppt_h</p:attrName>
                                        </p:attrNameLst>
                                      </p:cBhvr>
                                      <p:tavLst>
                                        <p:tav tm="0">
                                          <p:val>
                                            <p:fltVal val="0"/>
                                          </p:val>
                                        </p:tav>
                                        <p:tav tm="100000">
                                          <p:val>
                                            <p:strVal val="#ppt_h"/>
                                          </p:val>
                                        </p:tav>
                                      </p:tavLst>
                                    </p:anim>
                                    <p:animEffect transition="in" filter="fade">
                                      <p:cBhvr>
                                        <p:cTn id="152" dur="500"/>
                                        <p:tgtEl>
                                          <p:spTgt spid="60"/>
                                        </p:tgtEl>
                                      </p:cBhvr>
                                    </p:animEffect>
                                  </p:childTnLst>
                                </p:cTn>
                              </p:par>
                            </p:childTnLst>
                          </p:cTn>
                        </p:par>
                        <p:par>
                          <p:cTn id="153" fill="hold">
                            <p:stCondLst>
                              <p:cond delay="14000"/>
                            </p:stCondLst>
                            <p:childTnLst>
                              <p:par>
                                <p:cTn id="154" presetID="53" presetClass="entr" presetSubtype="16" fill="hold" nodeType="afterEffect">
                                  <p:stCondLst>
                                    <p:cond delay="0"/>
                                  </p:stCondLst>
                                  <p:childTnLst>
                                    <p:set>
                                      <p:cBhvr>
                                        <p:cTn id="155" dur="1" fill="hold">
                                          <p:stCondLst>
                                            <p:cond delay="0"/>
                                          </p:stCondLst>
                                        </p:cTn>
                                        <p:tgtEl>
                                          <p:spTgt spid="69"/>
                                        </p:tgtEl>
                                        <p:attrNameLst>
                                          <p:attrName>style.visibility</p:attrName>
                                        </p:attrNameLst>
                                      </p:cBhvr>
                                      <p:to>
                                        <p:strVal val="visible"/>
                                      </p:to>
                                    </p:set>
                                    <p:anim calcmode="lin" valueType="num">
                                      <p:cBhvr>
                                        <p:cTn id="156" dur="500" fill="hold"/>
                                        <p:tgtEl>
                                          <p:spTgt spid="69"/>
                                        </p:tgtEl>
                                        <p:attrNameLst>
                                          <p:attrName>ppt_w</p:attrName>
                                        </p:attrNameLst>
                                      </p:cBhvr>
                                      <p:tavLst>
                                        <p:tav tm="0">
                                          <p:val>
                                            <p:fltVal val="0"/>
                                          </p:val>
                                        </p:tav>
                                        <p:tav tm="100000">
                                          <p:val>
                                            <p:strVal val="#ppt_w"/>
                                          </p:val>
                                        </p:tav>
                                      </p:tavLst>
                                    </p:anim>
                                    <p:anim calcmode="lin" valueType="num">
                                      <p:cBhvr>
                                        <p:cTn id="157" dur="500" fill="hold"/>
                                        <p:tgtEl>
                                          <p:spTgt spid="69"/>
                                        </p:tgtEl>
                                        <p:attrNameLst>
                                          <p:attrName>ppt_h</p:attrName>
                                        </p:attrNameLst>
                                      </p:cBhvr>
                                      <p:tavLst>
                                        <p:tav tm="0">
                                          <p:val>
                                            <p:fltVal val="0"/>
                                          </p:val>
                                        </p:tav>
                                        <p:tav tm="100000">
                                          <p:val>
                                            <p:strVal val="#ppt_h"/>
                                          </p:val>
                                        </p:tav>
                                      </p:tavLst>
                                    </p:anim>
                                    <p:animEffect transition="in" filter="fade">
                                      <p:cBhvr>
                                        <p:cTn id="158" dur="500"/>
                                        <p:tgtEl>
                                          <p:spTgt spid="69"/>
                                        </p:tgtEl>
                                      </p:cBhvr>
                                    </p:animEffect>
                                  </p:childTnLst>
                                </p:cTn>
                              </p:par>
                            </p:childTnLst>
                          </p:cTn>
                        </p:par>
                        <p:par>
                          <p:cTn id="159" fill="hold">
                            <p:stCondLst>
                              <p:cond delay="14500"/>
                            </p:stCondLst>
                            <p:childTnLst>
                              <p:par>
                                <p:cTn id="160" presetID="22" presetClass="entr" presetSubtype="8" fill="hold" grpId="0" nodeType="afterEffect">
                                  <p:stCondLst>
                                    <p:cond delay="0"/>
                                  </p:stCondLst>
                                  <p:childTnLst>
                                    <p:set>
                                      <p:cBhvr>
                                        <p:cTn id="161" dur="1" fill="hold">
                                          <p:stCondLst>
                                            <p:cond delay="0"/>
                                          </p:stCondLst>
                                        </p:cTn>
                                        <p:tgtEl>
                                          <p:spTgt spid="68"/>
                                        </p:tgtEl>
                                        <p:attrNameLst>
                                          <p:attrName>style.visibility</p:attrName>
                                        </p:attrNameLst>
                                      </p:cBhvr>
                                      <p:to>
                                        <p:strVal val="visible"/>
                                      </p:to>
                                    </p:set>
                                    <p:animEffect transition="in" filter="wipe(left)">
                                      <p:cBhvr>
                                        <p:cTn id="162" dur="500"/>
                                        <p:tgtEl>
                                          <p:spTgt spid="68"/>
                                        </p:tgtEl>
                                      </p:cBhvr>
                                    </p:animEffect>
                                  </p:childTnLst>
                                </p:cTn>
                              </p:par>
                            </p:childTnLst>
                          </p:cTn>
                        </p:par>
                        <p:par>
                          <p:cTn id="163" fill="hold">
                            <p:stCondLst>
                              <p:cond delay="15000"/>
                            </p:stCondLst>
                            <p:childTnLst>
                              <p:par>
                                <p:cTn id="164" presetID="53" presetClass="entr" presetSubtype="16" fill="hold" grpId="0" nodeType="afterEffect">
                                  <p:stCondLst>
                                    <p:cond delay="0"/>
                                  </p:stCondLst>
                                  <p:childTnLst>
                                    <p:set>
                                      <p:cBhvr>
                                        <p:cTn id="165" dur="1" fill="hold">
                                          <p:stCondLst>
                                            <p:cond delay="0"/>
                                          </p:stCondLst>
                                        </p:cTn>
                                        <p:tgtEl>
                                          <p:spTgt spid="67"/>
                                        </p:tgtEl>
                                        <p:attrNameLst>
                                          <p:attrName>style.visibility</p:attrName>
                                        </p:attrNameLst>
                                      </p:cBhvr>
                                      <p:to>
                                        <p:strVal val="visible"/>
                                      </p:to>
                                    </p:set>
                                    <p:anim calcmode="lin" valueType="num">
                                      <p:cBhvr>
                                        <p:cTn id="166" dur="500" fill="hold"/>
                                        <p:tgtEl>
                                          <p:spTgt spid="67"/>
                                        </p:tgtEl>
                                        <p:attrNameLst>
                                          <p:attrName>ppt_w</p:attrName>
                                        </p:attrNameLst>
                                      </p:cBhvr>
                                      <p:tavLst>
                                        <p:tav tm="0">
                                          <p:val>
                                            <p:fltVal val="0"/>
                                          </p:val>
                                        </p:tav>
                                        <p:tav tm="100000">
                                          <p:val>
                                            <p:strVal val="#ppt_w"/>
                                          </p:val>
                                        </p:tav>
                                      </p:tavLst>
                                    </p:anim>
                                    <p:anim calcmode="lin" valueType="num">
                                      <p:cBhvr>
                                        <p:cTn id="167" dur="500" fill="hold"/>
                                        <p:tgtEl>
                                          <p:spTgt spid="67"/>
                                        </p:tgtEl>
                                        <p:attrNameLst>
                                          <p:attrName>ppt_h</p:attrName>
                                        </p:attrNameLst>
                                      </p:cBhvr>
                                      <p:tavLst>
                                        <p:tav tm="0">
                                          <p:val>
                                            <p:fltVal val="0"/>
                                          </p:val>
                                        </p:tav>
                                        <p:tav tm="100000">
                                          <p:val>
                                            <p:strVal val="#ppt_h"/>
                                          </p:val>
                                        </p:tav>
                                      </p:tavLst>
                                    </p:anim>
                                    <p:animEffect transition="in" filter="fade">
                                      <p:cBhvr>
                                        <p:cTn id="16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7" grpId="0"/>
      <p:bldP spid="18" grpId="0" animBg="1"/>
      <p:bldP spid="24" grpId="0"/>
      <p:bldP spid="25" grpId="0" animBg="1"/>
      <p:bldP spid="31" grpId="0"/>
      <p:bldP spid="32" grpId="0" animBg="1"/>
      <p:bldP spid="60" grpId="0"/>
      <p:bldP spid="61" grpId="0" animBg="1"/>
      <p:bldP spid="67" grpId="0"/>
      <p:bldP spid="68" grpId="0" animBg="1"/>
      <p:bldP spid="74" grpId="0"/>
      <p:bldP spid="75" grpId="0" animBg="1"/>
      <p:bldP spid="81" grpId="0"/>
      <p:bldP spid="82" grpId="0" animBg="1"/>
      <p:bldP spid="90" grpId="0"/>
      <p:bldP spid="91" grpId="0" animBg="1"/>
      <p:bldP spid="97" grpId="0"/>
      <p:bldP spid="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a:off x="0" y="0"/>
            <a:ext cx="12192000" cy="6858000"/>
          </a:xfrm>
          <a:prstGeom prst="rect">
            <a:avLst/>
          </a:prstGeom>
          <a:solidFill>
            <a:srgbClr val="77849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1" name="矩形: 圆角 6"/>
          <p:cNvSpPr/>
          <p:nvPr/>
        </p:nvSpPr>
        <p:spPr bwMode="auto">
          <a:xfrm>
            <a:off x="1364343" y="2222205"/>
            <a:ext cx="9463312" cy="2843282"/>
          </a:xfrm>
          <a:prstGeom prst="roundRect">
            <a:avLst>
              <a:gd name="adj" fmla="val 20799"/>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80604020202020204" pitchFamily="34" charset="0"/>
              <a:ea typeface="宋体" panose="02010600030101010101" pitchFamily="2" charset="-122"/>
            </a:endParaRPr>
          </a:p>
        </p:txBody>
      </p:sp>
      <p:sp>
        <p:nvSpPr>
          <p:cNvPr id="23" name="任意多边形: 形状 10"/>
          <p:cNvSpPr/>
          <p:nvPr/>
        </p:nvSpPr>
        <p:spPr bwMode="auto">
          <a:xfrm flipH="1">
            <a:off x="0" y="3519712"/>
            <a:ext cx="12191998" cy="3338288"/>
          </a:xfrm>
          <a:custGeom>
            <a:avLst/>
            <a:gdLst>
              <a:gd name="connsiteX0" fmla="*/ 12191998 w 12191998"/>
              <a:gd name="connsiteY0" fmla="*/ 0 h 3338288"/>
              <a:gd name="connsiteX1" fmla="*/ 11521923 w 12191998"/>
              <a:gd name="connsiteY1" fmla="*/ 0 h 3338288"/>
              <a:gd name="connsiteX2" fmla="*/ 10427510 w 12191998"/>
              <a:gd name="connsiteY2" fmla="*/ 725426 h 3338288"/>
              <a:gd name="connsiteX3" fmla="*/ 10334519 w 12191998"/>
              <a:gd name="connsiteY3" fmla="*/ 884217 h 3338288"/>
              <a:gd name="connsiteX4" fmla="*/ 9349617 w 12191998"/>
              <a:gd name="connsiteY4" fmla="*/ 1407886 h 3338288"/>
              <a:gd name="connsiteX5" fmla="*/ 2842381 w 12191998"/>
              <a:gd name="connsiteY5" fmla="*/ 1407886 h 3338288"/>
              <a:gd name="connsiteX6" fmla="*/ 1857479 w 12191998"/>
              <a:gd name="connsiteY6" fmla="*/ 884217 h 3338288"/>
              <a:gd name="connsiteX7" fmla="*/ 1764488 w 12191998"/>
              <a:gd name="connsiteY7" fmla="*/ 725426 h 3338288"/>
              <a:gd name="connsiteX8" fmla="*/ 670075 w 12191998"/>
              <a:gd name="connsiteY8" fmla="*/ 0 h 3338288"/>
              <a:gd name="connsiteX9" fmla="*/ 0 w 12191998"/>
              <a:gd name="connsiteY9" fmla="*/ 0 h 3338288"/>
              <a:gd name="connsiteX10" fmla="*/ 0 w 12191998"/>
              <a:gd name="connsiteY10" fmla="*/ 3338288 h 3338288"/>
              <a:gd name="connsiteX11" fmla="*/ 12191998 w 12191998"/>
              <a:gd name="connsiteY11" fmla="*/ 3338288 h 33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3338288">
                <a:moveTo>
                  <a:pt x="12191998" y="0"/>
                </a:moveTo>
                <a:lnTo>
                  <a:pt x="11521923" y="0"/>
                </a:lnTo>
                <a:cubicBezTo>
                  <a:pt x="11029940" y="0"/>
                  <a:pt x="10607821" y="299124"/>
                  <a:pt x="10427510" y="725426"/>
                </a:cubicBezTo>
                <a:lnTo>
                  <a:pt x="10334519" y="884217"/>
                </a:lnTo>
                <a:cubicBezTo>
                  <a:pt x="10121072" y="1200161"/>
                  <a:pt x="9759602" y="1407886"/>
                  <a:pt x="9349617" y="1407886"/>
                </a:cubicBezTo>
                <a:lnTo>
                  <a:pt x="2842381" y="1407886"/>
                </a:lnTo>
                <a:cubicBezTo>
                  <a:pt x="2432396" y="1407886"/>
                  <a:pt x="2070926" y="1200161"/>
                  <a:pt x="1857479" y="884217"/>
                </a:cubicBezTo>
                <a:lnTo>
                  <a:pt x="1764488" y="725426"/>
                </a:lnTo>
                <a:cubicBezTo>
                  <a:pt x="1584177" y="299124"/>
                  <a:pt x="1162058" y="0"/>
                  <a:pt x="670075" y="0"/>
                </a:cubicBezTo>
                <a:lnTo>
                  <a:pt x="0" y="0"/>
                </a:lnTo>
                <a:lnTo>
                  <a:pt x="0" y="3338288"/>
                </a:lnTo>
                <a:lnTo>
                  <a:pt x="12191998" y="3338288"/>
                </a:lnTo>
                <a:close/>
              </a:path>
            </a:pathLst>
          </a:custGeom>
          <a:solidFill>
            <a:srgbClr val="FF37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Arial" panose="02080604020202020204" pitchFamily="34" charset="0"/>
              <a:ea typeface="宋体" panose="02010600030101010101" pitchFamily="2" charset="-122"/>
            </a:endParaRPr>
          </a:p>
        </p:txBody>
      </p:sp>
      <p:sp>
        <p:nvSpPr>
          <p:cNvPr id="31" name="文本框 30"/>
          <p:cNvSpPr txBox="1"/>
          <p:nvPr/>
        </p:nvSpPr>
        <p:spPr>
          <a:xfrm>
            <a:off x="3196939" y="1296061"/>
            <a:ext cx="5833087" cy="769441"/>
          </a:xfrm>
          <a:prstGeom prst="rect">
            <a:avLst/>
          </a:prstGeom>
          <a:noFill/>
        </p:spPr>
        <p:txBody>
          <a:bodyPr wrap="square" rtlCol="0">
            <a:spAutoFit/>
          </a:bodyPr>
          <a:lstStyle/>
          <a:p>
            <a:pPr algn="ctr"/>
            <a:r>
              <a:rPr kumimoji="1" lang="zh-CN" altLang="en-US" sz="44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第二部分</a:t>
            </a:r>
          </a:p>
        </p:txBody>
      </p:sp>
      <p:sp>
        <p:nvSpPr>
          <p:cNvPr id="32" name="矩形 31"/>
          <p:cNvSpPr/>
          <p:nvPr/>
        </p:nvSpPr>
        <p:spPr>
          <a:xfrm>
            <a:off x="1853129" y="2583236"/>
            <a:ext cx="8499443" cy="2000548"/>
          </a:xfrm>
          <a:prstGeom prst="rect">
            <a:avLst/>
          </a:prstGeom>
          <a:noFill/>
        </p:spPr>
        <p:txBody>
          <a:bodyPr wrap="square" rtlCol="0">
            <a:spAutoFit/>
          </a:bodyPr>
          <a:lstStyle/>
          <a:p>
            <a:pPr algn="ctr"/>
            <a:r>
              <a:rPr kumimoji="1" lang="zh-CN" altLang="en-US"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解读</a:t>
            </a:r>
            <a:r>
              <a:rPr kumimoji="1" lang="en-US" altLang="zh-CN"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2021</a:t>
            </a:r>
            <a:r>
              <a:rPr kumimoji="1" lang="zh-CN" altLang="en-US"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全国两会</a:t>
            </a:r>
            <a:endParaRPr kumimoji="1" lang="en-US" altLang="zh-CN"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endParaRPr>
          </a:p>
          <a:p>
            <a:pPr algn="ctr"/>
            <a:r>
              <a:rPr kumimoji="1" lang="zh-CN" altLang="en-US" sz="6200" b="1" dirty="0">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rPr>
              <a:t>重点内容</a:t>
            </a:r>
            <a:endParaRPr kumimoji="1" lang="zh-CN" altLang="en-US" sz="6200" b="1" noProof="1">
              <a:gradFill>
                <a:gsLst>
                  <a:gs pos="0">
                    <a:srgbClr val="FE8468"/>
                  </a:gs>
                  <a:gs pos="99000">
                    <a:srgbClr val="CF1C0C"/>
                  </a:gs>
                </a:gsLst>
                <a:lin ang="5400000" scaled="1"/>
              </a:gra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sym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1000"/>
                                        <p:tgtEl>
                                          <p:spTgt spid="31"/>
                                        </p:tgtEl>
                                      </p:cBhvr>
                                    </p:animEffect>
                                  </p:childTnLst>
                                </p:cTn>
                              </p:par>
                            </p:childTnLst>
                          </p:cTn>
                        </p:par>
                        <p:par>
                          <p:cTn id="17" fill="hold">
                            <p:stCondLst>
                              <p:cond delay="2000"/>
                            </p:stCondLst>
                            <p:childTnLst>
                              <p:par>
                                <p:cTn id="18" presetID="2" presetClass="entr" presetSubtype="8" decel="10000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0-#ppt_w/2"/>
                                          </p:val>
                                        </p:tav>
                                        <p:tav tm="100000">
                                          <p:val>
                                            <p:strVal val="#ppt_x"/>
                                          </p:val>
                                        </p:tav>
                                      </p:tavLst>
                                    </p:anim>
                                    <p:anim calcmode="lin" valueType="num">
                                      <p:cBhvr additive="base">
                                        <p:cTn id="21" dur="1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宏图网-客服微信QQ同号：284949318">
  <a:themeElements>
    <a:clrScheme name="涂豆思">
      <a:dk1>
        <a:sysClr val="windowText" lastClr="000000"/>
      </a:dk1>
      <a:lt1>
        <a:sysClr val="window" lastClr="FFFFFF"/>
      </a:lt1>
      <a:dk2>
        <a:srgbClr val="44546A"/>
      </a:dk2>
      <a:lt2>
        <a:srgbClr val="E7E6E6"/>
      </a:lt2>
      <a:accent1>
        <a:srgbClr val="C00000"/>
      </a:accent1>
      <a:accent2>
        <a:srgbClr val="FFEDC2"/>
      </a:accent2>
      <a:accent3>
        <a:srgbClr val="A5A5A5"/>
      </a:accent3>
      <a:accent4>
        <a:srgbClr val="C00000"/>
      </a:accent4>
      <a:accent5>
        <a:srgbClr val="7F7F7F"/>
      </a:accent5>
      <a:accent6>
        <a:srgbClr val="FFEDC2"/>
      </a:accent6>
      <a:hlink>
        <a:srgbClr val="C00000"/>
      </a:hlink>
      <a:folHlink>
        <a:srgbClr val="C00000"/>
      </a:folHlink>
    </a:clrScheme>
    <a:fontScheme name="Temp">
      <a:majorFont>
        <a:latin typeface="字魂58号-创中黑-Regular"/>
        <a:ea typeface="字魂58号-创中黑-Regular"/>
        <a:cs typeface=""/>
      </a:majorFont>
      <a:minorFont>
        <a:latin typeface="字魂58号-创中黑-Regular"/>
        <a:ea typeface="字魂58号-创中黑-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5941</Words>
  <Application>Microsoft Office PowerPoint</Application>
  <PresentationFormat>宽屏</PresentationFormat>
  <Paragraphs>642</Paragraphs>
  <Slides>56</Slides>
  <Notes>36</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56</vt:i4>
      </vt:variant>
    </vt:vector>
  </HeadingPairs>
  <TitlesOfParts>
    <vt:vector size="67" baseType="lpstr">
      <vt:lpstr>微软雅黑</vt:lpstr>
      <vt:lpstr>Calibri</vt:lpstr>
      <vt:lpstr>Source Han Sans SC</vt:lpstr>
      <vt:lpstr>Impact MT Std</vt:lpstr>
      <vt:lpstr>Impact</vt:lpstr>
      <vt:lpstr>思源黑体 CN Normal</vt:lpstr>
      <vt:lpstr>Arial</vt:lpstr>
      <vt:lpstr>等线</vt:lpstr>
      <vt:lpstr>字魂35号-经典雅黑</vt:lpstr>
      <vt:lpstr>字魂58号-创中黑-Regular</vt:lpstr>
      <vt:lpstr>宏图网-客服微信QQ同号：284949318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2019-11-16T01:53:00Z</dcterms:created>
  <dcterms:modified xsi:type="dcterms:W3CDTF">2021-04-27T01:33:40Z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