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8" r:id="rId3"/>
    <p:sldId id="259" r:id="rId4"/>
    <p:sldId id="260" r:id="rId5"/>
    <p:sldId id="261" r:id="rId6"/>
    <p:sldId id="262" r:id="rId7"/>
    <p:sldId id="277" r:id="rId8"/>
    <p:sldId id="264" r:id="rId9"/>
    <p:sldId id="266" r:id="rId10"/>
    <p:sldId id="278" r:id="rId11"/>
    <p:sldId id="268" r:id="rId12"/>
    <p:sldId id="269" r:id="rId13"/>
    <p:sldId id="270" r:id="rId14"/>
    <p:sldId id="279" r:id="rId15"/>
    <p:sldId id="272" r:id="rId16"/>
    <p:sldId id="273" r:id="rId17"/>
    <p:sldId id="274" r:id="rId18"/>
    <p:sldId id="275" r:id="rId19"/>
    <p:sldId id="280" r:id="rId20"/>
  </p:sldIdLst>
  <p:sldSz cx="12192000" cy="6858000"/>
  <p:notesSz cx="6858000" cy="914400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0100"/>
    <a:srgbClr val="FFF5C1"/>
    <a:srgbClr val="D69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2E460D-F735-42D7-B829-16CFABA06CD3}" type="datetimeFigureOut">
              <a:rPr lang="zh-CN" altLang="en-US" smtClean="0"/>
              <a:t>2021/4/27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C3AB7-2EE5-44A3-AD3B-927879D836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1C3AB7-2EE5-44A3-AD3B-927879D836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1C3AB7-2EE5-44A3-AD3B-927879D836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D1C3AB7-2EE5-44A3-AD3B-927879D8362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B389E95-0E79-4AF7-815C-397FB6D5812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D0120C9-0800-446B-95F0-1B313262BE9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过渡页">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b="14929"/>
          <a:stretch>
            <a:fillRect/>
          </a:stretch>
        </p:blipFill>
        <p:spPr>
          <a:xfrm>
            <a:off x="0" y="0"/>
            <a:ext cx="12192000" cy="6858000"/>
          </a:xfrm>
          <a:prstGeom prst="rect">
            <a:avLst/>
          </a:prstGeom>
        </p:spPr>
      </p:pic>
      <p:sp>
        <p:nvSpPr>
          <p:cNvPr id="3" name="矩形 2"/>
          <p:cNvSpPr/>
          <p:nvPr userDrawn="1"/>
        </p:nvSpPr>
        <p:spPr>
          <a:xfrm>
            <a:off x="247649" y="285749"/>
            <a:ext cx="11620501" cy="631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正文页">
    <p:bg>
      <p:bgPr>
        <a:solidFill>
          <a:schemeClr val="bg1"/>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extLst>
              <a:ext uri="{28A0092B-C50C-407E-A947-70E740481C1C}">
                <a14:useLocalDpi xmlns:a14="http://schemas.microsoft.com/office/drawing/2010/main" val="0"/>
              </a:ext>
            </a:extLst>
          </a:blip>
          <a:srcRect b="14929"/>
          <a:stretch>
            <a:fillRect/>
          </a:stretch>
        </p:blipFill>
        <p:spPr>
          <a:xfrm>
            <a:off x="0" y="0"/>
            <a:ext cx="12192000" cy="6858000"/>
          </a:xfrm>
          <a:prstGeom prst="rect">
            <a:avLst/>
          </a:prstGeom>
        </p:spPr>
      </p:pic>
      <p:sp>
        <p:nvSpPr>
          <p:cNvPr id="8" name="矩形 7"/>
          <p:cNvSpPr/>
          <p:nvPr userDrawn="1"/>
        </p:nvSpPr>
        <p:spPr>
          <a:xfrm>
            <a:off x="247649" y="285749"/>
            <a:ext cx="11620501" cy="6315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C2C74-8DBF-4770-A3FA-89F9F89B9634}" type="datetimeFigureOut">
              <a:rPr lang="zh-CN" altLang="en-US" smtClean="0"/>
              <a:t>2021/4/27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61E6B4-1EF7-4BAD-AA77-2125165E8D4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5.png"/><Relationship Id="rId5" Type="http://schemas.openxmlformats.org/officeDocument/2006/relationships/tags" Target="../tags/tag20.xml"/><Relationship Id="rId10" Type="http://schemas.openxmlformats.org/officeDocument/2006/relationships/image" Target="../media/image1.png"/><Relationship Id="rId4" Type="http://schemas.openxmlformats.org/officeDocument/2006/relationships/tags" Target="../tags/tag19.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25.xml"/><Relationship Id="rId7" Type="http://schemas.openxmlformats.org/officeDocument/2006/relationships/tags" Target="../tags/tag29.xml"/><Relationship Id="rId12" Type="http://schemas.openxmlformats.org/officeDocument/2006/relationships/image" Target="../media/image6.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5.png"/><Relationship Id="rId5" Type="http://schemas.openxmlformats.org/officeDocument/2006/relationships/tags" Target="../tags/tag27.xml"/><Relationship Id="rId10" Type="http://schemas.openxmlformats.org/officeDocument/2006/relationships/image" Target="../media/image1.png"/><Relationship Id="rId4" Type="http://schemas.openxmlformats.org/officeDocument/2006/relationships/tags" Target="../tags/tag26.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5.png"/><Relationship Id="rId5" Type="http://schemas.openxmlformats.org/officeDocument/2006/relationships/tags" Target="../tags/tag6.xml"/><Relationship Id="rId10" Type="http://schemas.openxmlformats.org/officeDocument/2006/relationships/image" Target="../media/image1.png"/><Relationship Id="rId4" Type="http://schemas.openxmlformats.org/officeDocument/2006/relationships/tags" Target="../tags/tag5.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6.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5.png"/><Relationship Id="rId5" Type="http://schemas.openxmlformats.org/officeDocument/2006/relationships/tags" Target="../tags/tag13.xml"/><Relationship Id="rId10" Type="http://schemas.openxmlformats.org/officeDocument/2006/relationships/image" Target="../media/image1.png"/><Relationship Id="rId4" Type="http://schemas.openxmlformats.org/officeDocument/2006/relationships/tags" Target="../tags/tag12.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23281" r="27031"/>
          <a:stretch>
            <a:fillRect/>
          </a:stretch>
        </p:blipFill>
        <p:spPr>
          <a:xfrm>
            <a:off x="1328821" y="0"/>
            <a:ext cx="6057900" cy="6858000"/>
          </a:xfrm>
          <a:prstGeom prst="rect">
            <a:avLst/>
          </a:prstGeom>
        </p:spPr>
      </p:pic>
      <p:sp>
        <p:nvSpPr>
          <p:cNvPr id="10" name="Aitds14"/>
          <p:cNvSpPr/>
          <p:nvPr/>
        </p:nvSpPr>
        <p:spPr>
          <a:xfrm>
            <a:off x="1934830" y="1548479"/>
            <a:ext cx="9222770" cy="1568450"/>
          </a:xfrm>
          <a:prstGeom prst="rect">
            <a:avLst/>
          </a:prstGeom>
        </p:spPr>
        <p:txBody>
          <a:bodyPr wrap="square">
            <a:spAutoFit/>
          </a:bodyPr>
          <a:lstStyle/>
          <a:p>
            <a:pPr lvl="0" algn="dist">
              <a:buSzPct val="80000"/>
              <a:defRPr/>
            </a:pPr>
            <a:r>
              <a:rPr lang="zh-CN" altLang="en-US" sz="9600" b="1" kern="0" dirty="0">
                <a:solidFill>
                  <a:srgbClr val="FFF5C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思源黑体 CN Normal" panose="020B0400000000000000" pitchFamily="34" charset="-122"/>
              </a:rPr>
              <a:t>社会主义发展史</a:t>
            </a:r>
          </a:p>
        </p:txBody>
      </p:sp>
      <p:grpSp>
        <p:nvGrpSpPr>
          <p:cNvPr id="11" name="组合 10"/>
          <p:cNvGrpSpPr/>
          <p:nvPr/>
        </p:nvGrpSpPr>
        <p:grpSpPr>
          <a:xfrm>
            <a:off x="2495342" y="3241707"/>
            <a:ext cx="7875686" cy="375231"/>
            <a:chOff x="2158157" y="4417949"/>
            <a:chExt cx="7875686" cy="375231"/>
          </a:xfrm>
        </p:grpSpPr>
        <p:cxnSp>
          <p:nvCxnSpPr>
            <p:cNvPr id="12" name="Aitds3"/>
            <p:cNvCxnSpPr/>
            <p:nvPr/>
          </p:nvCxnSpPr>
          <p:spPr>
            <a:xfrm>
              <a:off x="2158157" y="4605564"/>
              <a:ext cx="7875686" cy="0"/>
            </a:xfrm>
            <a:prstGeom prst="line">
              <a:avLst/>
            </a:prstGeom>
            <a:ln>
              <a:solidFill>
                <a:srgbClr val="FFF5C1"/>
              </a:solidFill>
            </a:ln>
          </p:spPr>
          <p:style>
            <a:lnRef idx="1">
              <a:schemeClr val="accent1"/>
            </a:lnRef>
            <a:fillRef idx="0">
              <a:schemeClr val="accent1"/>
            </a:fillRef>
            <a:effectRef idx="0">
              <a:schemeClr val="accent1"/>
            </a:effectRef>
            <a:fontRef idx="minor">
              <a:schemeClr val="tx1"/>
            </a:fontRef>
          </p:style>
        </p:cxnSp>
        <p:sp>
          <p:nvSpPr>
            <p:cNvPr id="13" name="Aitds15"/>
            <p:cNvSpPr/>
            <p:nvPr/>
          </p:nvSpPr>
          <p:spPr>
            <a:xfrm>
              <a:off x="3622510" y="4417949"/>
              <a:ext cx="4946981" cy="375231"/>
            </a:xfrm>
            <a:prstGeom prst="roundRect">
              <a:avLst/>
            </a:prstGeom>
            <a:solidFill>
              <a:srgbClr val="FFF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1600" dirty="0">
                  <a:solidFill>
                    <a:srgbClr val="C701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“四史”学习教育之新中国社会主义发展史</a:t>
              </a:r>
            </a:p>
          </p:txBody>
        </p:sp>
      </p:grpSp>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t="61914"/>
          <a:stretch>
            <a:fillRect/>
          </a:stretch>
        </p:blipFill>
        <p:spPr>
          <a:xfrm>
            <a:off x="0" y="4246074"/>
            <a:ext cx="12192000" cy="2611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33" y="0"/>
            <a:ext cx="12192000" cy="6858000"/>
          </a:xfrm>
          <a:prstGeom prst="rect">
            <a:avLst/>
          </a:prstGeom>
        </p:spPr>
      </p:pic>
      <p:sp>
        <p:nvSpPr>
          <p:cNvPr id="22" name="Aitds5"/>
          <p:cNvSpPr txBox="1"/>
          <p:nvPr>
            <p:custDataLst>
              <p:tags r:id="rId1"/>
            </p:custDataLst>
          </p:nvPr>
        </p:nvSpPr>
        <p:spPr>
          <a:xfrm>
            <a:off x="4437470" y="1686671"/>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第</a:t>
            </a:r>
          </a:p>
        </p:txBody>
      </p:sp>
      <p:sp>
        <p:nvSpPr>
          <p:cNvPr id="23" name="Aitds6"/>
          <p:cNvSpPr txBox="1"/>
          <p:nvPr>
            <p:custDataLst>
              <p:tags r:id="rId2"/>
            </p:custDataLst>
          </p:nvPr>
        </p:nvSpPr>
        <p:spPr>
          <a:xfrm>
            <a:off x="6933746" y="1686671"/>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章</a:t>
            </a:r>
          </a:p>
        </p:txBody>
      </p:sp>
      <p:grpSp>
        <p:nvGrpSpPr>
          <p:cNvPr id="24" name="Aitds7"/>
          <p:cNvGrpSpPr/>
          <p:nvPr>
            <p:custDataLst>
              <p:tags r:id="rId3"/>
            </p:custDataLst>
          </p:nvPr>
        </p:nvGrpSpPr>
        <p:grpSpPr>
          <a:xfrm>
            <a:off x="5447232" y="1499114"/>
            <a:ext cx="1678536" cy="1296000"/>
            <a:chOff x="3385106" y="987574"/>
            <a:chExt cx="1258902" cy="972000"/>
          </a:xfrm>
        </p:grpSpPr>
        <p:sp>
          <p:nvSpPr>
            <p:cNvPr id="25" name="Aitds7-1"/>
            <p:cNvSpPr/>
            <p:nvPr>
              <p:custDataLst>
                <p:tags r:id="rId5"/>
              </p:custDataLst>
            </p:nvPr>
          </p:nvSpPr>
          <p:spPr>
            <a:xfrm>
              <a:off x="3528557" y="987574"/>
              <a:ext cx="972000" cy="972000"/>
            </a:xfrm>
            <a:prstGeom prst="ellipse">
              <a:avLst/>
            </a:prstGeom>
            <a:solidFill>
              <a:srgbClr val="FFF5C1">
                <a:alpha val="50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Aitds7-2"/>
            <p:cNvSpPr/>
            <p:nvPr>
              <p:custDataLst>
                <p:tags r:id="rId6"/>
              </p:custDataLst>
            </p:nvPr>
          </p:nvSpPr>
          <p:spPr>
            <a:xfrm>
              <a:off x="3618557" y="1077574"/>
              <a:ext cx="792000" cy="792000"/>
            </a:xfrm>
            <a:prstGeom prst="ellipse">
              <a:avLst/>
            </a:prstGeom>
            <a:solidFill>
              <a:srgbClr val="FFF5C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Aitds7-3"/>
            <p:cNvSpPr txBox="1"/>
            <p:nvPr>
              <p:custDataLst>
                <p:tags r:id="rId7"/>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03</a:t>
              </a:r>
              <a:endParaRPr kumimoji="0" lang="zh-CN" altLang="en-US"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2" name="Aitds8"/>
          <p:cNvSpPr txBox="1"/>
          <p:nvPr>
            <p:custDataLst>
              <p:tags r:id="rId4"/>
            </p:custDataLst>
          </p:nvPr>
        </p:nvSpPr>
        <p:spPr>
          <a:xfrm>
            <a:off x="2024830" y="2890322"/>
            <a:ext cx="8170607" cy="1754326"/>
          </a:xfrm>
          <a:prstGeom prst="rect">
            <a:avLst/>
          </a:prstGeom>
          <a:noFill/>
        </p:spPr>
        <p:txBody>
          <a:bodyPr wrap="square" rtlCol="0">
            <a:spAutoFit/>
          </a:bodyPr>
          <a:lstStyle/>
          <a:p>
            <a:pPr lvl="0" algn="ctr" defTabSz="457200"/>
            <a:r>
              <a:rPr lang="zh-CN" altLang="en-US" sz="5400" kern="0" dirty="0">
                <a:ln w="127">
                  <a:noFill/>
                </a:ln>
                <a:solidFill>
                  <a:srgbClr val="FFF5C1"/>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cs typeface="阿里巴巴普惠体" panose="00020600040101010101" pitchFamily="18" charset="-122"/>
                <a:sym typeface="思源黑体 CN Normal" panose="020B0400000000000000" pitchFamily="34" charset="-122"/>
              </a:rPr>
              <a:t>新中国社会主义发展史的曲折探索章节</a:t>
            </a:r>
          </a:p>
        </p:txBody>
      </p:sp>
      <p:pic>
        <p:nvPicPr>
          <p:cNvPr id="2" name="图片 1"/>
          <p:cNvPicPr>
            <a:picLocks noChangeAspect="1"/>
          </p:cNvPicPr>
          <p:nvPr/>
        </p:nvPicPr>
        <p:blipFill rotWithShape="1">
          <a:blip r:embed="rId12">
            <a:extLst>
              <a:ext uri="{28A0092B-C50C-407E-A947-70E740481C1C}">
                <a14:useLocalDpi xmlns:a14="http://schemas.microsoft.com/office/drawing/2010/main" val="0"/>
              </a:ext>
            </a:extLst>
          </a:blip>
          <a:srcRect t="28283" r="77746"/>
          <a:stretch>
            <a:fillRect/>
          </a:stretch>
        </p:blipFill>
        <p:spPr>
          <a:xfrm>
            <a:off x="9505950" y="2133600"/>
            <a:ext cx="2686050" cy="4869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800" fill="hold"/>
                                        <p:tgtEl>
                                          <p:spTgt spid="32"/>
                                        </p:tgtEl>
                                        <p:attrNameLst>
                                          <p:attrName>ppt_w</p:attrName>
                                        </p:attrNameLst>
                                      </p:cBhvr>
                                      <p:tavLst>
                                        <p:tav tm="0">
                                          <p:val>
                                            <p:strVal val="4*#ppt_w"/>
                                          </p:val>
                                        </p:tav>
                                        <p:tav tm="100000">
                                          <p:val>
                                            <p:strVal val="#ppt_w"/>
                                          </p:val>
                                        </p:tav>
                                      </p:tavLst>
                                    </p:anim>
                                    <p:anim calcmode="lin" valueType="num">
                                      <p:cBhvr>
                                        <p:cTn id="24" dur="800" fill="hold"/>
                                        <p:tgtEl>
                                          <p:spTgt spid="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5476" y="2497015"/>
            <a:ext cx="11136923" cy="1559169"/>
            <a:chOff x="445476" y="2954215"/>
            <a:chExt cx="11136923" cy="1559169"/>
          </a:xfrm>
        </p:grpSpPr>
        <p:sp>
          <p:nvSpPr>
            <p:cNvPr id="2" name="右箭头 1"/>
            <p:cNvSpPr/>
            <p:nvPr/>
          </p:nvSpPr>
          <p:spPr>
            <a:xfrm>
              <a:off x="750276" y="3481754"/>
              <a:ext cx="10832123" cy="504092"/>
            </a:xfrm>
            <a:prstGeom prst="rightArrow">
              <a:avLst/>
            </a:prstGeom>
            <a:solidFill>
              <a:srgbClr val="D6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 name="椭圆 2"/>
            <p:cNvSpPr/>
            <p:nvPr/>
          </p:nvSpPr>
          <p:spPr>
            <a:xfrm>
              <a:off x="445476" y="2954215"/>
              <a:ext cx="1559169" cy="1559169"/>
            </a:xfrm>
            <a:prstGeom prst="ellipse">
              <a:avLst/>
            </a:prstGeom>
            <a:solidFill>
              <a:srgbClr val="D61617"/>
            </a:solidFill>
            <a:ln w="1016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 name="矩形 4"/>
          <p:cNvSpPr/>
          <p:nvPr/>
        </p:nvSpPr>
        <p:spPr>
          <a:xfrm>
            <a:off x="671062" y="2676434"/>
            <a:ext cx="1107996" cy="1200329"/>
          </a:xfrm>
          <a:prstGeom prst="rect">
            <a:avLst/>
          </a:prstGeom>
        </p:spPr>
        <p:txBody>
          <a:bodyPr wrap="none">
            <a:spAutoFit/>
          </a:bodyPr>
          <a:lstStyle/>
          <a:p>
            <a:r>
              <a:rPr lang="zh-CN" altLang="en-US" sz="36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曲折</a:t>
            </a:r>
            <a:endParaRPr lang="en-US" altLang="zh-CN" sz="36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r>
              <a:rPr lang="zh-CN" altLang="en-US" sz="3600" dirty="0">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十年</a:t>
            </a:r>
          </a:p>
        </p:txBody>
      </p:sp>
      <p:grpSp>
        <p:nvGrpSpPr>
          <p:cNvPr id="9" name="组合 8"/>
          <p:cNvGrpSpPr/>
          <p:nvPr/>
        </p:nvGrpSpPr>
        <p:grpSpPr>
          <a:xfrm>
            <a:off x="2766650" y="3124197"/>
            <a:ext cx="304801" cy="931987"/>
            <a:chOff x="2766650" y="3581397"/>
            <a:chExt cx="304801" cy="931987"/>
          </a:xfrm>
        </p:grpSpPr>
        <p:sp>
          <p:nvSpPr>
            <p:cNvPr id="6" name="椭圆 5"/>
            <p:cNvSpPr/>
            <p:nvPr/>
          </p:nvSpPr>
          <p:spPr>
            <a:xfrm>
              <a:off x="2766650" y="3581397"/>
              <a:ext cx="304801" cy="304801"/>
            </a:xfrm>
            <a:prstGeom prst="ellipse">
              <a:avLst/>
            </a:prstGeom>
            <a:solidFill>
              <a:srgbClr val="D61617"/>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8" name="直接箭头连接符 7"/>
            <p:cNvCxnSpPr>
              <a:stCxn id="6" idx="4"/>
            </p:cNvCxnSpPr>
            <p:nvPr/>
          </p:nvCxnSpPr>
          <p:spPr>
            <a:xfrm flipH="1">
              <a:off x="2919050" y="3886198"/>
              <a:ext cx="1" cy="627186"/>
            </a:xfrm>
            <a:prstGeom prst="straightConnector1">
              <a:avLst/>
            </a:prstGeom>
            <a:ln>
              <a:solidFill>
                <a:srgbClr val="D61617"/>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2504918" y="4056184"/>
            <a:ext cx="954107" cy="369332"/>
          </a:xfrm>
          <a:prstGeom prst="rect">
            <a:avLst/>
          </a:prstGeom>
        </p:spPr>
        <p:txBody>
          <a:bodyPr wrap="none">
            <a:spAutoFit/>
          </a:bodyPr>
          <a:lstStyle/>
          <a:p>
            <a:r>
              <a:rPr lang="zh-CN" altLang="en-US"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1956年</a:t>
            </a:r>
          </a:p>
        </p:txBody>
      </p:sp>
      <p:sp>
        <p:nvSpPr>
          <p:cNvPr id="11" name="Aitds3"/>
          <p:cNvSpPr/>
          <p:nvPr/>
        </p:nvSpPr>
        <p:spPr>
          <a:xfrm>
            <a:off x="1833076" y="4413792"/>
            <a:ext cx="2242286" cy="1372683"/>
          </a:xfrm>
          <a:prstGeom prst="rect">
            <a:avLst/>
          </a:prstGeom>
        </p:spPr>
        <p:txBody>
          <a:bodyPr wrap="square">
            <a:spAutoFit/>
          </a:bodyPr>
          <a:lstStyle/>
          <a:p>
            <a:pPr algn="ctr">
              <a:lnSpc>
                <a:spcPct val="13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毛泽东主席</a:t>
            </a:r>
            <a:r>
              <a:rPr lang="en-US" altLang="zh-CN"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论十大关系</a:t>
            </a:r>
            <a:r>
              <a:rPr lang="en-US" altLang="zh-CN"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为探索中国特色社会主义发展树立了一个良好开端</a:t>
            </a:r>
          </a:p>
        </p:txBody>
      </p:sp>
      <p:grpSp>
        <p:nvGrpSpPr>
          <p:cNvPr id="12" name="组合 11"/>
          <p:cNvGrpSpPr/>
          <p:nvPr/>
        </p:nvGrpSpPr>
        <p:grpSpPr>
          <a:xfrm rot="10800000">
            <a:off x="4395019" y="2497015"/>
            <a:ext cx="304801" cy="931987"/>
            <a:chOff x="2766650" y="3581397"/>
            <a:chExt cx="304801" cy="931987"/>
          </a:xfrm>
        </p:grpSpPr>
        <p:sp>
          <p:nvSpPr>
            <p:cNvPr id="13" name="椭圆 12"/>
            <p:cNvSpPr/>
            <p:nvPr/>
          </p:nvSpPr>
          <p:spPr>
            <a:xfrm>
              <a:off x="2766650" y="3581397"/>
              <a:ext cx="304801" cy="304801"/>
            </a:xfrm>
            <a:prstGeom prst="ellipse">
              <a:avLst/>
            </a:prstGeom>
            <a:solidFill>
              <a:srgbClr val="D61617"/>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4" name="直接箭头连接符 13"/>
            <p:cNvCxnSpPr>
              <a:stCxn id="13" idx="4"/>
            </p:cNvCxnSpPr>
            <p:nvPr/>
          </p:nvCxnSpPr>
          <p:spPr>
            <a:xfrm flipH="1">
              <a:off x="2919050" y="3886198"/>
              <a:ext cx="1" cy="627186"/>
            </a:xfrm>
            <a:prstGeom prst="straightConnector1">
              <a:avLst/>
            </a:prstGeom>
            <a:ln>
              <a:solidFill>
                <a:srgbClr val="D61617"/>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4133976" y="1079613"/>
            <a:ext cx="954107" cy="369332"/>
          </a:xfrm>
          <a:prstGeom prst="rect">
            <a:avLst/>
          </a:prstGeom>
        </p:spPr>
        <p:txBody>
          <a:bodyPr wrap="none">
            <a:spAutoFit/>
          </a:bodyPr>
          <a:lstStyle/>
          <a:p>
            <a:r>
              <a:rPr lang="en-US" altLang="zh-CN"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1957</a:t>
            </a:r>
            <a:r>
              <a:rPr lang="zh-CN" altLang="en-US"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p>
        </p:txBody>
      </p:sp>
      <p:sp>
        <p:nvSpPr>
          <p:cNvPr id="16" name="Aitds3"/>
          <p:cNvSpPr/>
          <p:nvPr/>
        </p:nvSpPr>
        <p:spPr>
          <a:xfrm>
            <a:off x="3413601" y="1444419"/>
            <a:ext cx="2267636" cy="1052596"/>
          </a:xfrm>
          <a:prstGeom prst="rect">
            <a:avLst/>
          </a:prstGeom>
        </p:spPr>
        <p:txBody>
          <a:bodyPr wrap="square">
            <a:spAutoFit/>
          </a:bodyPr>
          <a:lstStyle/>
          <a:p>
            <a:pPr algn="ctr">
              <a:lnSpc>
                <a:spcPct val="13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极少数资产阶级右派分子向党和新生的社会主义制度放肆发动进攻</a:t>
            </a:r>
          </a:p>
        </p:txBody>
      </p:sp>
      <p:grpSp>
        <p:nvGrpSpPr>
          <p:cNvPr id="17" name="组合 16"/>
          <p:cNvGrpSpPr/>
          <p:nvPr/>
        </p:nvGrpSpPr>
        <p:grpSpPr>
          <a:xfrm>
            <a:off x="5923168" y="3124197"/>
            <a:ext cx="304801" cy="931987"/>
            <a:chOff x="2766650" y="3581397"/>
            <a:chExt cx="304801" cy="931987"/>
          </a:xfrm>
        </p:grpSpPr>
        <p:sp>
          <p:nvSpPr>
            <p:cNvPr id="18" name="椭圆 17"/>
            <p:cNvSpPr/>
            <p:nvPr/>
          </p:nvSpPr>
          <p:spPr>
            <a:xfrm>
              <a:off x="2766650" y="3581397"/>
              <a:ext cx="304801" cy="304801"/>
            </a:xfrm>
            <a:prstGeom prst="ellipse">
              <a:avLst/>
            </a:prstGeom>
            <a:solidFill>
              <a:srgbClr val="D61617"/>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19" name="直接箭头连接符 18"/>
            <p:cNvCxnSpPr>
              <a:stCxn id="18" idx="4"/>
            </p:cNvCxnSpPr>
            <p:nvPr/>
          </p:nvCxnSpPr>
          <p:spPr>
            <a:xfrm flipH="1">
              <a:off x="2919050" y="3886198"/>
              <a:ext cx="1" cy="627186"/>
            </a:xfrm>
            <a:prstGeom prst="straightConnector1">
              <a:avLst/>
            </a:prstGeom>
            <a:ln>
              <a:solidFill>
                <a:srgbClr val="D61617"/>
              </a:solidFill>
              <a:tailEnd type="triangle"/>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5661436" y="4056184"/>
            <a:ext cx="954107" cy="369332"/>
          </a:xfrm>
          <a:prstGeom prst="rect">
            <a:avLst/>
          </a:prstGeom>
        </p:spPr>
        <p:txBody>
          <a:bodyPr wrap="none">
            <a:spAutoFit/>
          </a:bodyPr>
          <a:lstStyle/>
          <a:p>
            <a:r>
              <a:rPr lang="en-US" altLang="zh-CN"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1958</a:t>
            </a:r>
            <a:r>
              <a:rPr lang="zh-CN" altLang="en-US"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p>
        </p:txBody>
      </p:sp>
      <p:sp>
        <p:nvSpPr>
          <p:cNvPr id="21" name="Aitds3"/>
          <p:cNvSpPr/>
          <p:nvPr/>
        </p:nvSpPr>
        <p:spPr>
          <a:xfrm>
            <a:off x="4989594" y="4413792"/>
            <a:ext cx="2242286" cy="732508"/>
          </a:xfrm>
          <a:prstGeom prst="rect">
            <a:avLst/>
          </a:prstGeom>
        </p:spPr>
        <p:txBody>
          <a:bodyPr wrap="square">
            <a:spAutoFit/>
          </a:bodyPr>
          <a:lstStyle/>
          <a:p>
            <a:pPr algn="ctr">
              <a:lnSpc>
                <a:spcPct val="13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“大跃进”和“人民公社化运动”</a:t>
            </a:r>
          </a:p>
        </p:txBody>
      </p:sp>
      <p:grpSp>
        <p:nvGrpSpPr>
          <p:cNvPr id="22" name="组合 21"/>
          <p:cNvGrpSpPr/>
          <p:nvPr/>
        </p:nvGrpSpPr>
        <p:grpSpPr>
          <a:xfrm rot="10800000">
            <a:off x="7381896" y="2514594"/>
            <a:ext cx="304801" cy="931987"/>
            <a:chOff x="2766650" y="3581397"/>
            <a:chExt cx="304801" cy="931987"/>
          </a:xfrm>
        </p:grpSpPr>
        <p:sp>
          <p:nvSpPr>
            <p:cNvPr id="23" name="椭圆 22"/>
            <p:cNvSpPr/>
            <p:nvPr/>
          </p:nvSpPr>
          <p:spPr>
            <a:xfrm>
              <a:off x="2766650" y="3581397"/>
              <a:ext cx="304801" cy="304801"/>
            </a:xfrm>
            <a:prstGeom prst="ellipse">
              <a:avLst/>
            </a:prstGeom>
            <a:solidFill>
              <a:srgbClr val="D61617"/>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24" name="直接箭头连接符 23"/>
            <p:cNvCxnSpPr>
              <a:stCxn id="23" idx="4"/>
            </p:cNvCxnSpPr>
            <p:nvPr/>
          </p:nvCxnSpPr>
          <p:spPr>
            <a:xfrm flipH="1">
              <a:off x="2919050" y="3886198"/>
              <a:ext cx="1" cy="627186"/>
            </a:xfrm>
            <a:prstGeom prst="straightConnector1">
              <a:avLst/>
            </a:prstGeom>
            <a:ln>
              <a:solidFill>
                <a:srgbClr val="D61617"/>
              </a:solidFill>
              <a:tailEnd type="triangle"/>
            </a:ln>
          </p:spPr>
          <p:style>
            <a:lnRef idx="1">
              <a:schemeClr val="accent1"/>
            </a:lnRef>
            <a:fillRef idx="0">
              <a:schemeClr val="accent1"/>
            </a:fillRef>
            <a:effectRef idx="0">
              <a:schemeClr val="accent1"/>
            </a:effectRef>
            <a:fontRef idx="minor">
              <a:schemeClr val="tx1"/>
            </a:fontRef>
          </p:style>
        </p:cxnSp>
      </p:grpSp>
      <p:sp>
        <p:nvSpPr>
          <p:cNvPr id="25" name="矩形 24"/>
          <p:cNvSpPr/>
          <p:nvPr/>
        </p:nvSpPr>
        <p:spPr>
          <a:xfrm>
            <a:off x="6604392" y="1097192"/>
            <a:ext cx="1954381" cy="369332"/>
          </a:xfrm>
          <a:prstGeom prst="rect">
            <a:avLst/>
          </a:prstGeom>
        </p:spPr>
        <p:txBody>
          <a:bodyPr wrap="none">
            <a:spAutoFit/>
          </a:bodyPr>
          <a:lstStyle/>
          <a:p>
            <a:r>
              <a:rPr lang="en-US" altLang="zh-CN"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1959</a:t>
            </a:r>
            <a:r>
              <a:rPr lang="zh-CN" altLang="en-US"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年至</a:t>
            </a:r>
            <a:r>
              <a:rPr lang="en-US" altLang="zh-CN"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1961</a:t>
            </a:r>
            <a:r>
              <a:rPr lang="zh-CN" altLang="en-US"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p>
        </p:txBody>
      </p:sp>
      <p:sp>
        <p:nvSpPr>
          <p:cNvPr id="26" name="Aitds3"/>
          <p:cNvSpPr/>
          <p:nvPr/>
        </p:nvSpPr>
        <p:spPr>
          <a:xfrm>
            <a:off x="6341862" y="1450275"/>
            <a:ext cx="2450445" cy="1052596"/>
          </a:xfrm>
          <a:prstGeom prst="rect">
            <a:avLst/>
          </a:prstGeom>
        </p:spPr>
        <p:txBody>
          <a:bodyPr wrap="square">
            <a:spAutoFit/>
          </a:bodyPr>
          <a:lstStyle/>
          <a:p>
            <a:pPr algn="ctr">
              <a:lnSpc>
                <a:spcPct val="13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国家和人民遭到重大损失，</a:t>
            </a:r>
            <a:r>
              <a:rPr lang="en-US" altLang="zh-CN"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1960</a:t>
            </a: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年“调整、巩固、充实、提高”八字方针</a:t>
            </a:r>
          </a:p>
        </p:txBody>
      </p:sp>
      <p:grpSp>
        <p:nvGrpSpPr>
          <p:cNvPr id="27" name="组合 26"/>
          <p:cNvGrpSpPr/>
          <p:nvPr/>
        </p:nvGrpSpPr>
        <p:grpSpPr>
          <a:xfrm>
            <a:off x="9173144" y="3141780"/>
            <a:ext cx="304801" cy="931987"/>
            <a:chOff x="2766650" y="3581397"/>
            <a:chExt cx="304801" cy="931987"/>
          </a:xfrm>
        </p:grpSpPr>
        <p:sp>
          <p:nvSpPr>
            <p:cNvPr id="28" name="椭圆 27"/>
            <p:cNvSpPr/>
            <p:nvPr/>
          </p:nvSpPr>
          <p:spPr>
            <a:xfrm>
              <a:off x="2766650" y="3581397"/>
              <a:ext cx="304801" cy="304801"/>
            </a:xfrm>
            <a:prstGeom prst="ellipse">
              <a:avLst/>
            </a:prstGeom>
            <a:solidFill>
              <a:srgbClr val="D61617"/>
            </a:solidFill>
            <a:ln w="508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cxnSp>
          <p:nvCxnSpPr>
            <p:cNvPr id="29" name="直接箭头连接符 28"/>
            <p:cNvCxnSpPr>
              <a:stCxn id="28" idx="4"/>
            </p:cNvCxnSpPr>
            <p:nvPr/>
          </p:nvCxnSpPr>
          <p:spPr>
            <a:xfrm flipH="1">
              <a:off x="2919050" y="3886198"/>
              <a:ext cx="1" cy="627186"/>
            </a:xfrm>
            <a:prstGeom prst="straightConnector1">
              <a:avLst/>
            </a:prstGeom>
            <a:ln>
              <a:solidFill>
                <a:srgbClr val="D61617"/>
              </a:solidFill>
              <a:tailEnd type="triangle"/>
            </a:ln>
          </p:spPr>
          <p:style>
            <a:lnRef idx="1">
              <a:schemeClr val="accent1"/>
            </a:lnRef>
            <a:fillRef idx="0">
              <a:schemeClr val="accent1"/>
            </a:fillRef>
            <a:effectRef idx="0">
              <a:schemeClr val="accent1"/>
            </a:effectRef>
            <a:fontRef idx="minor">
              <a:schemeClr val="tx1"/>
            </a:fontRef>
          </p:style>
        </p:cxnSp>
      </p:grpSp>
      <p:sp>
        <p:nvSpPr>
          <p:cNvPr id="30" name="矩形 29"/>
          <p:cNvSpPr/>
          <p:nvPr/>
        </p:nvSpPr>
        <p:spPr>
          <a:xfrm>
            <a:off x="8911412" y="4073767"/>
            <a:ext cx="954107" cy="369332"/>
          </a:xfrm>
          <a:prstGeom prst="rect">
            <a:avLst/>
          </a:prstGeom>
        </p:spPr>
        <p:txBody>
          <a:bodyPr wrap="none">
            <a:spAutoFit/>
          </a:bodyPr>
          <a:lstStyle/>
          <a:p>
            <a:r>
              <a:rPr lang="en-US" altLang="zh-CN"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1962</a:t>
            </a:r>
            <a:r>
              <a:rPr lang="zh-CN" altLang="en-US"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a:t>
            </a:r>
          </a:p>
        </p:txBody>
      </p:sp>
      <p:sp>
        <p:nvSpPr>
          <p:cNvPr id="31" name="Aitds3"/>
          <p:cNvSpPr/>
          <p:nvPr/>
        </p:nvSpPr>
        <p:spPr>
          <a:xfrm>
            <a:off x="8239570" y="4431375"/>
            <a:ext cx="2242286" cy="1372683"/>
          </a:xfrm>
          <a:prstGeom prst="rect">
            <a:avLst/>
          </a:prstGeom>
        </p:spPr>
        <p:txBody>
          <a:bodyPr wrap="square">
            <a:spAutoFit/>
          </a:bodyPr>
          <a:lstStyle/>
          <a:p>
            <a:pPr algn="ctr">
              <a:lnSpc>
                <a:spcPct val="130000"/>
              </a:lnSpc>
            </a:pPr>
            <a:r>
              <a:rPr lang="zh-CN" altLang="en-US" sz="16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“七千人大会”，国民经济得到顺利恢复与发展，出现一派欣欣向荣的景象</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childTnLst>
                          </p:cTn>
                        </p:par>
                        <p:par>
                          <p:cTn id="30" fill="hold">
                            <p:stCondLst>
                              <p:cond delay="2500"/>
                            </p:stCondLst>
                            <p:childTnLst>
                              <p:par>
                                <p:cTn id="31" presetID="22" presetClass="entr" presetSubtype="4" fill="hold"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00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500"/>
                            </p:stCondLst>
                            <p:childTnLst>
                              <p:par>
                                <p:cTn id="63" presetID="22" presetClass="entr" presetSubtype="4" fill="hold"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down)">
                                      <p:cBhvr>
                                        <p:cTn id="65" dur="500"/>
                                        <p:tgtEl>
                                          <p:spTgt spid="22"/>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65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000"/>
                            </p:stCondLst>
                            <p:childTnLst>
                              <p:par>
                                <p:cTn id="79" presetID="22" presetClass="entr" presetSubtype="1" fill="hold" nodeType="afterEffect">
                                  <p:stCondLst>
                                    <p:cond delay="0"/>
                                  </p:stCondLst>
                                  <p:childTnLst>
                                    <p:set>
                                      <p:cBhvr>
                                        <p:cTn id="80" dur="1" fill="hold">
                                          <p:stCondLst>
                                            <p:cond delay="0"/>
                                          </p:stCondLst>
                                        </p:cTn>
                                        <p:tgtEl>
                                          <p:spTgt spid="27"/>
                                        </p:tgtEl>
                                        <p:attrNameLst>
                                          <p:attrName>style.visibility</p:attrName>
                                        </p:attrNameLst>
                                      </p:cBhvr>
                                      <p:to>
                                        <p:strVal val="visible"/>
                                      </p:to>
                                    </p:set>
                                    <p:animEffect transition="in" filter="wipe(up)">
                                      <p:cBhvr>
                                        <p:cTn id="81" dur="500"/>
                                        <p:tgtEl>
                                          <p:spTgt spid="27"/>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500" fill="hold"/>
                                        <p:tgtEl>
                                          <p:spTgt spid="30"/>
                                        </p:tgtEl>
                                        <p:attrNameLst>
                                          <p:attrName>ppt_w</p:attrName>
                                        </p:attrNameLst>
                                      </p:cBhvr>
                                      <p:tavLst>
                                        <p:tav tm="0">
                                          <p:val>
                                            <p:fltVal val="0"/>
                                          </p:val>
                                        </p:tav>
                                        <p:tav tm="100000">
                                          <p:val>
                                            <p:strVal val="#ppt_w"/>
                                          </p:val>
                                        </p:tav>
                                      </p:tavLst>
                                    </p:anim>
                                    <p:anim calcmode="lin" valueType="num">
                                      <p:cBhvr>
                                        <p:cTn id="86" dur="500" fill="hold"/>
                                        <p:tgtEl>
                                          <p:spTgt spid="30"/>
                                        </p:tgtEl>
                                        <p:attrNameLst>
                                          <p:attrName>ppt_h</p:attrName>
                                        </p:attrNameLst>
                                      </p:cBhvr>
                                      <p:tavLst>
                                        <p:tav tm="0">
                                          <p:val>
                                            <p:fltVal val="0"/>
                                          </p:val>
                                        </p:tav>
                                        <p:tav tm="100000">
                                          <p:val>
                                            <p:strVal val="#ppt_h"/>
                                          </p:val>
                                        </p:tav>
                                      </p:tavLst>
                                    </p:anim>
                                    <p:animEffect transition="in" filter="fade">
                                      <p:cBhvr>
                                        <p:cTn id="87" dur="500"/>
                                        <p:tgtEl>
                                          <p:spTgt spid="30"/>
                                        </p:tgtEl>
                                      </p:cBhvr>
                                    </p:animEffect>
                                  </p:childTnLst>
                                </p:cTn>
                              </p:par>
                            </p:childTnLst>
                          </p:cTn>
                        </p:par>
                        <p:par>
                          <p:cTn id="88" fill="hold">
                            <p:stCondLst>
                              <p:cond delay="8000"/>
                            </p:stCondLst>
                            <p:childTnLst>
                              <p:par>
                                <p:cTn id="89" presetID="53" presetClass="entr" presetSubtype="16"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5" grpId="0"/>
      <p:bldP spid="16" grpId="0"/>
      <p:bldP spid="20" grpId="0"/>
      <p:bldP spid="21" grpId="0"/>
      <p:bldP spid="25" grpId="0"/>
      <p:bldP spid="26"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itds4"/>
          <p:cNvSpPr txBox="1"/>
          <p:nvPr/>
        </p:nvSpPr>
        <p:spPr>
          <a:xfrm>
            <a:off x="4181475" y="2581303"/>
            <a:ext cx="7038974" cy="2977909"/>
          </a:xfrm>
          <a:prstGeom prst="rect">
            <a:avLst/>
          </a:prstGeom>
          <a:noFill/>
        </p:spPr>
        <p:txBody>
          <a:bodyPr wrap="square" lIns="91422" tIns="45709" rIns="91422" bIns="45709" rtlCol="0">
            <a:spAutoFit/>
          </a:bodyPr>
          <a:lstStyle/>
          <a:p>
            <a:pPr lvl="0" indent="457200" algn="just">
              <a:lnSpc>
                <a:spcPct val="200000"/>
              </a:lnSpc>
              <a:defRPr/>
            </a:pPr>
            <a:r>
              <a:rPr lang="zh-CN" altLang="en-US" sz="1600" dirty="0">
                <a:latin typeface="思源黑体 CN Normal" panose="020B0400000000000000" pitchFamily="34" charset="-122"/>
                <a:ea typeface="思源黑体 CN Normal" panose="020B0400000000000000" pitchFamily="34" charset="-122"/>
                <a:sym typeface="思源黑体 CN Normal" panose="020B0400000000000000" pitchFamily="34" charset="-122"/>
              </a:rPr>
              <a:t>这十年间的探索虽然防止了像西方世界资本主义复辟的预演，但付出了较为惨重的代价。我们应该看到，国家领导人发动思想文化领域革命运动的初衷是为了反修防修、防止资本主义复辟。苏东剧变便证明了关于防止资本主义复辟的思想具有战略意义，富有远见。而且，这种思想至今仍不失深远意义，应该给与肯定。只是，探索过程中的具体做法和指导方略缺乏科学的分析，使党和国家遭到建国以来最严重的挫折和损失，理应加以抛弃。</a:t>
            </a:r>
          </a:p>
        </p:txBody>
      </p:sp>
      <p:sp>
        <p:nvSpPr>
          <p:cNvPr id="3" name="Aitds6"/>
          <p:cNvSpPr txBox="1"/>
          <p:nvPr/>
        </p:nvSpPr>
        <p:spPr>
          <a:xfrm>
            <a:off x="4837258" y="1887288"/>
            <a:ext cx="5727408" cy="523220"/>
          </a:xfrm>
          <a:prstGeom prst="rect">
            <a:avLst/>
          </a:prstGeom>
          <a:noFill/>
        </p:spPr>
        <p:txBody>
          <a:bodyPr wrap="square" rtlCol="0">
            <a:spAutoFit/>
          </a:bodyPr>
          <a:lstStyle/>
          <a:p>
            <a:pPr lvl="0" algn="dist">
              <a:defRPr/>
            </a:pPr>
            <a:r>
              <a:rPr lang="en-US" altLang="zh-CN" sz="28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1966</a:t>
            </a:r>
            <a:r>
              <a:rPr lang="zh-CN" altLang="en-US" sz="28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年至</a:t>
            </a:r>
            <a:r>
              <a:rPr lang="en-US" altLang="zh-CN" sz="28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1976</a:t>
            </a:r>
            <a:r>
              <a:rPr lang="zh-CN" altLang="en-US" sz="28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年</a:t>
            </a:r>
            <a:r>
              <a:rPr lang="en-US" altLang="zh-CN" sz="28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a:t>
            </a:r>
            <a:r>
              <a:rPr lang="zh-CN" altLang="en-US" sz="28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又一个曲折十年</a:t>
            </a:r>
            <a:endParaRPr kumimoji="0" lang="en-US" sz="2800" i="0" u="none" strike="noStrike" kern="1200" cap="none" spc="0" normalizeH="0" baseline="0" noProof="0" dirty="0">
              <a:ln>
                <a:noFill/>
              </a:ln>
              <a:solidFill>
                <a:srgbClr val="C00000"/>
              </a:solidFill>
              <a:effectLst/>
              <a:uLnTx/>
              <a:uFillTx/>
              <a:latin typeface="思源宋体 Heavy" panose="02020900000000000000" pitchFamily="18" charset="-122"/>
              <a:ea typeface="思源宋体 Heavy" panose="02020900000000000000" pitchFamily="18" charset="-122"/>
              <a:sym typeface="思源黑体 CN Normal" panose="020B0400000000000000"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300" y="2058083"/>
            <a:ext cx="4574796" cy="45747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iterate type="lt">
                                    <p:tmPct val="30000"/>
                                  </p:iterate>
                                  <p:childTnLst>
                                    <p:set>
                                      <p:cBhvr>
                                        <p:cTn id="12" dur="1" fill="hold">
                                          <p:stCondLst>
                                            <p:cond delay="0"/>
                                          </p:stCondLst>
                                        </p:cTn>
                                        <p:tgtEl>
                                          <p:spTgt spid="2"/>
                                        </p:tgtEl>
                                        <p:attrNameLst>
                                          <p:attrName>style.visibility</p:attrName>
                                        </p:attrNameLst>
                                      </p:cBhvr>
                                      <p:to>
                                        <p:strVal val="visible"/>
                                      </p:to>
                                    </p:set>
                                    <p:animEffect transition="in" filter="wipe(left)">
                                      <p:cBhvr>
                                        <p:cTn id="13"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itds5"/>
          <p:cNvGrpSpPr>
            <a:grpSpLocks noChangeAspect="1"/>
          </p:cNvGrpSpPr>
          <p:nvPr/>
        </p:nvGrpSpPr>
        <p:grpSpPr bwMode="auto">
          <a:xfrm>
            <a:off x="1792340" y="1281762"/>
            <a:ext cx="5140325" cy="698500"/>
            <a:chOff x="1003" y="1955"/>
            <a:chExt cx="3238" cy="440"/>
          </a:xfrm>
        </p:grpSpPr>
        <p:sp>
          <p:nvSpPr>
            <p:cNvPr id="4" name="Aitds5-1"/>
            <p:cNvSpPr>
              <a:spLocks noEditPoints="1"/>
            </p:cNvSpPr>
            <p:nvPr/>
          </p:nvSpPr>
          <p:spPr bwMode="auto">
            <a:xfrm>
              <a:off x="2622" y="1955"/>
              <a:ext cx="1619" cy="440"/>
            </a:xfrm>
            <a:custGeom>
              <a:avLst/>
              <a:gdLst>
                <a:gd name="T0" fmla="*/ 527 w 1619"/>
                <a:gd name="T1" fmla="*/ 430 h 440"/>
                <a:gd name="T2" fmla="*/ 434 w 1619"/>
                <a:gd name="T3" fmla="*/ 408 h 440"/>
                <a:gd name="T4" fmla="*/ 1570 w 1619"/>
                <a:gd name="T5" fmla="*/ 388 h 440"/>
                <a:gd name="T6" fmla="*/ 536 w 1619"/>
                <a:gd name="T7" fmla="*/ 366 h 440"/>
                <a:gd name="T8" fmla="*/ 1555 w 1619"/>
                <a:gd name="T9" fmla="*/ 140 h 440"/>
                <a:gd name="T10" fmla="*/ 536 w 1619"/>
                <a:gd name="T11" fmla="*/ 116 h 440"/>
                <a:gd name="T12" fmla="*/ 77 w 1619"/>
                <a:gd name="T13" fmla="*/ 355 h 440"/>
                <a:gd name="T14" fmla="*/ 54 w 1619"/>
                <a:gd name="T15" fmla="*/ 150 h 440"/>
                <a:gd name="T16" fmla="*/ 148 w 1619"/>
                <a:gd name="T17" fmla="*/ 355 h 440"/>
                <a:gd name="T18" fmla="*/ 123 w 1619"/>
                <a:gd name="T19" fmla="*/ 150 h 440"/>
                <a:gd name="T20" fmla="*/ 218 w 1619"/>
                <a:gd name="T21" fmla="*/ 355 h 440"/>
                <a:gd name="T22" fmla="*/ 193 w 1619"/>
                <a:gd name="T23" fmla="*/ 150 h 440"/>
                <a:gd name="T24" fmla="*/ 283 w 1619"/>
                <a:gd name="T25" fmla="*/ 355 h 440"/>
                <a:gd name="T26" fmla="*/ 256 w 1619"/>
                <a:gd name="T27" fmla="*/ 150 h 440"/>
                <a:gd name="T28" fmla="*/ 358 w 1619"/>
                <a:gd name="T29" fmla="*/ 355 h 440"/>
                <a:gd name="T30" fmla="*/ 334 w 1619"/>
                <a:gd name="T31" fmla="*/ 150 h 440"/>
                <a:gd name="T32" fmla="*/ 414 w 1619"/>
                <a:gd name="T33" fmla="*/ 355 h 440"/>
                <a:gd name="T34" fmla="*/ 391 w 1619"/>
                <a:gd name="T35" fmla="*/ 150 h 440"/>
                <a:gd name="T36" fmla="*/ 525 w 1619"/>
                <a:gd name="T37" fmla="*/ 355 h 440"/>
                <a:gd name="T38" fmla="*/ 431 w 1619"/>
                <a:gd name="T39" fmla="*/ 150 h 440"/>
                <a:gd name="T40" fmla="*/ 561 w 1619"/>
                <a:gd name="T41" fmla="*/ 355 h 440"/>
                <a:gd name="T42" fmla="*/ 538 w 1619"/>
                <a:gd name="T43" fmla="*/ 150 h 440"/>
                <a:gd name="T44" fmla="*/ 626 w 1619"/>
                <a:gd name="T45" fmla="*/ 355 h 440"/>
                <a:gd name="T46" fmla="*/ 598 w 1619"/>
                <a:gd name="T47" fmla="*/ 150 h 440"/>
                <a:gd name="T48" fmla="*/ 698 w 1619"/>
                <a:gd name="T49" fmla="*/ 355 h 440"/>
                <a:gd name="T50" fmla="*/ 671 w 1619"/>
                <a:gd name="T51" fmla="*/ 150 h 440"/>
                <a:gd name="T52" fmla="*/ 762 w 1619"/>
                <a:gd name="T53" fmla="*/ 355 h 440"/>
                <a:gd name="T54" fmla="*/ 738 w 1619"/>
                <a:gd name="T55" fmla="*/ 150 h 440"/>
                <a:gd name="T56" fmla="*/ 824 w 1619"/>
                <a:gd name="T57" fmla="*/ 355 h 440"/>
                <a:gd name="T58" fmla="*/ 799 w 1619"/>
                <a:gd name="T59" fmla="*/ 150 h 440"/>
                <a:gd name="T60" fmla="*/ 894 w 1619"/>
                <a:gd name="T61" fmla="*/ 355 h 440"/>
                <a:gd name="T62" fmla="*/ 862 w 1619"/>
                <a:gd name="T63" fmla="*/ 150 h 440"/>
                <a:gd name="T64" fmla="*/ 965 w 1619"/>
                <a:gd name="T65" fmla="*/ 355 h 440"/>
                <a:gd name="T66" fmla="*/ 937 w 1619"/>
                <a:gd name="T67" fmla="*/ 150 h 440"/>
                <a:gd name="T68" fmla="*/ 1029 w 1619"/>
                <a:gd name="T69" fmla="*/ 355 h 440"/>
                <a:gd name="T70" fmla="*/ 1001 w 1619"/>
                <a:gd name="T71" fmla="*/ 150 h 440"/>
                <a:gd name="T72" fmla="*/ 1096 w 1619"/>
                <a:gd name="T73" fmla="*/ 355 h 440"/>
                <a:gd name="T74" fmla="*/ 1071 w 1619"/>
                <a:gd name="T75" fmla="*/ 150 h 440"/>
                <a:gd name="T76" fmla="*/ 1159 w 1619"/>
                <a:gd name="T77" fmla="*/ 355 h 440"/>
                <a:gd name="T78" fmla="*/ 1136 w 1619"/>
                <a:gd name="T79" fmla="*/ 150 h 440"/>
                <a:gd name="T80" fmla="*/ 1224 w 1619"/>
                <a:gd name="T81" fmla="*/ 355 h 440"/>
                <a:gd name="T82" fmla="*/ 1203 w 1619"/>
                <a:gd name="T83" fmla="*/ 150 h 440"/>
                <a:gd name="T84" fmla="*/ 1509 w 1619"/>
                <a:gd name="T85" fmla="*/ 355 h 440"/>
                <a:gd name="T86" fmla="*/ 1471 w 1619"/>
                <a:gd name="T87" fmla="*/ 150 h 440"/>
                <a:gd name="T88" fmla="*/ 483 w 1619"/>
                <a:gd name="T89" fmla="*/ 17 h 440"/>
                <a:gd name="T90" fmla="*/ 0 w 1619"/>
                <a:gd name="T91" fmla="*/ 0 h 440"/>
                <a:gd name="T92" fmla="*/ 580 w 1619"/>
                <a:gd name="T93" fmla="*/ 58 h 440"/>
                <a:gd name="T94" fmla="*/ 1215 w 1619"/>
                <a:gd name="T95" fmla="*/ 85 h 440"/>
                <a:gd name="T96" fmla="*/ 1479 w 1619"/>
                <a:gd name="T97" fmla="*/ 58 h 440"/>
                <a:gd name="T98" fmla="*/ 1519 w 1619"/>
                <a:gd name="T99" fmla="*/ 103 h 440"/>
                <a:gd name="T100" fmla="*/ 1543 w 1619"/>
                <a:gd name="T101" fmla="*/ 150 h 440"/>
                <a:gd name="T102" fmla="*/ 1581 w 1619"/>
                <a:gd name="T103" fmla="*/ 396 h 440"/>
                <a:gd name="T104" fmla="*/ 0 w 1619"/>
                <a:gd name="T105" fmla="*/ 440 h 440"/>
                <a:gd name="T106" fmla="*/ 423 w 1619"/>
                <a:gd name="T107" fmla="*/ 367 h 440"/>
                <a:gd name="T108" fmla="*/ 49 w 1619"/>
                <a:gd name="T109" fmla="*/ 138 h 440"/>
                <a:gd name="T110" fmla="*/ 49 w 1619"/>
                <a:gd name="T111" fmla="*/ 118 h 440"/>
                <a:gd name="T112" fmla="*/ 0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434" y="408"/>
                  </a:moveTo>
                  <a:lnTo>
                    <a:pt x="434" y="430"/>
                  </a:lnTo>
                  <a:lnTo>
                    <a:pt x="527" y="430"/>
                  </a:lnTo>
                  <a:lnTo>
                    <a:pt x="527" y="408"/>
                  </a:lnTo>
                  <a:lnTo>
                    <a:pt x="434" y="408"/>
                  </a:lnTo>
                  <a:lnTo>
                    <a:pt x="434" y="408"/>
                  </a:lnTo>
                  <a:close/>
                  <a:moveTo>
                    <a:pt x="536" y="366"/>
                  </a:moveTo>
                  <a:lnTo>
                    <a:pt x="536" y="388"/>
                  </a:lnTo>
                  <a:lnTo>
                    <a:pt x="1570" y="388"/>
                  </a:lnTo>
                  <a:lnTo>
                    <a:pt x="1570" y="366"/>
                  </a:lnTo>
                  <a:lnTo>
                    <a:pt x="536" y="366"/>
                  </a:lnTo>
                  <a:lnTo>
                    <a:pt x="536" y="366"/>
                  </a:lnTo>
                  <a:close/>
                  <a:moveTo>
                    <a:pt x="536" y="116"/>
                  </a:moveTo>
                  <a:lnTo>
                    <a:pt x="536" y="140"/>
                  </a:lnTo>
                  <a:lnTo>
                    <a:pt x="1555" y="140"/>
                  </a:lnTo>
                  <a:lnTo>
                    <a:pt x="1555" y="116"/>
                  </a:lnTo>
                  <a:lnTo>
                    <a:pt x="536" y="116"/>
                  </a:lnTo>
                  <a:lnTo>
                    <a:pt x="536" y="116"/>
                  </a:lnTo>
                  <a:close/>
                  <a:moveTo>
                    <a:pt x="54" y="150"/>
                  </a:moveTo>
                  <a:lnTo>
                    <a:pt x="54" y="355"/>
                  </a:lnTo>
                  <a:lnTo>
                    <a:pt x="77" y="355"/>
                  </a:lnTo>
                  <a:lnTo>
                    <a:pt x="77" y="150"/>
                  </a:lnTo>
                  <a:lnTo>
                    <a:pt x="54" y="150"/>
                  </a:lnTo>
                  <a:lnTo>
                    <a:pt x="54" y="150"/>
                  </a:lnTo>
                  <a:close/>
                  <a:moveTo>
                    <a:pt x="123" y="150"/>
                  </a:moveTo>
                  <a:lnTo>
                    <a:pt x="123" y="355"/>
                  </a:lnTo>
                  <a:lnTo>
                    <a:pt x="148" y="355"/>
                  </a:lnTo>
                  <a:lnTo>
                    <a:pt x="148" y="150"/>
                  </a:lnTo>
                  <a:lnTo>
                    <a:pt x="123" y="150"/>
                  </a:lnTo>
                  <a:lnTo>
                    <a:pt x="123" y="150"/>
                  </a:lnTo>
                  <a:close/>
                  <a:moveTo>
                    <a:pt x="193" y="150"/>
                  </a:moveTo>
                  <a:lnTo>
                    <a:pt x="193" y="355"/>
                  </a:lnTo>
                  <a:lnTo>
                    <a:pt x="218" y="355"/>
                  </a:lnTo>
                  <a:lnTo>
                    <a:pt x="218" y="150"/>
                  </a:lnTo>
                  <a:lnTo>
                    <a:pt x="193" y="150"/>
                  </a:lnTo>
                  <a:lnTo>
                    <a:pt x="193" y="150"/>
                  </a:lnTo>
                  <a:close/>
                  <a:moveTo>
                    <a:pt x="256" y="150"/>
                  </a:moveTo>
                  <a:lnTo>
                    <a:pt x="256" y="355"/>
                  </a:lnTo>
                  <a:lnTo>
                    <a:pt x="283" y="355"/>
                  </a:lnTo>
                  <a:lnTo>
                    <a:pt x="283" y="150"/>
                  </a:lnTo>
                  <a:lnTo>
                    <a:pt x="256" y="150"/>
                  </a:lnTo>
                  <a:lnTo>
                    <a:pt x="256" y="150"/>
                  </a:lnTo>
                  <a:close/>
                  <a:moveTo>
                    <a:pt x="334" y="150"/>
                  </a:moveTo>
                  <a:lnTo>
                    <a:pt x="334" y="355"/>
                  </a:lnTo>
                  <a:lnTo>
                    <a:pt x="358" y="355"/>
                  </a:lnTo>
                  <a:lnTo>
                    <a:pt x="358" y="150"/>
                  </a:lnTo>
                  <a:lnTo>
                    <a:pt x="334" y="150"/>
                  </a:lnTo>
                  <a:lnTo>
                    <a:pt x="334" y="150"/>
                  </a:lnTo>
                  <a:close/>
                  <a:moveTo>
                    <a:pt x="391" y="150"/>
                  </a:moveTo>
                  <a:lnTo>
                    <a:pt x="391" y="355"/>
                  </a:lnTo>
                  <a:lnTo>
                    <a:pt x="414" y="355"/>
                  </a:lnTo>
                  <a:lnTo>
                    <a:pt x="414" y="150"/>
                  </a:lnTo>
                  <a:lnTo>
                    <a:pt x="391" y="150"/>
                  </a:lnTo>
                  <a:lnTo>
                    <a:pt x="391" y="150"/>
                  </a:lnTo>
                  <a:close/>
                  <a:moveTo>
                    <a:pt x="431" y="150"/>
                  </a:moveTo>
                  <a:lnTo>
                    <a:pt x="431" y="355"/>
                  </a:lnTo>
                  <a:lnTo>
                    <a:pt x="525" y="355"/>
                  </a:lnTo>
                  <a:lnTo>
                    <a:pt x="525" y="150"/>
                  </a:lnTo>
                  <a:lnTo>
                    <a:pt x="431" y="150"/>
                  </a:lnTo>
                  <a:lnTo>
                    <a:pt x="431" y="150"/>
                  </a:lnTo>
                  <a:close/>
                  <a:moveTo>
                    <a:pt x="538" y="150"/>
                  </a:moveTo>
                  <a:lnTo>
                    <a:pt x="538" y="355"/>
                  </a:lnTo>
                  <a:lnTo>
                    <a:pt x="561" y="355"/>
                  </a:lnTo>
                  <a:lnTo>
                    <a:pt x="561" y="150"/>
                  </a:lnTo>
                  <a:lnTo>
                    <a:pt x="538" y="150"/>
                  </a:lnTo>
                  <a:lnTo>
                    <a:pt x="538" y="150"/>
                  </a:lnTo>
                  <a:close/>
                  <a:moveTo>
                    <a:pt x="598" y="150"/>
                  </a:moveTo>
                  <a:lnTo>
                    <a:pt x="598" y="355"/>
                  </a:lnTo>
                  <a:lnTo>
                    <a:pt x="626" y="355"/>
                  </a:lnTo>
                  <a:lnTo>
                    <a:pt x="626" y="150"/>
                  </a:lnTo>
                  <a:lnTo>
                    <a:pt x="598" y="150"/>
                  </a:lnTo>
                  <a:lnTo>
                    <a:pt x="598" y="150"/>
                  </a:lnTo>
                  <a:close/>
                  <a:moveTo>
                    <a:pt x="671" y="150"/>
                  </a:moveTo>
                  <a:lnTo>
                    <a:pt x="671" y="355"/>
                  </a:lnTo>
                  <a:lnTo>
                    <a:pt x="698" y="355"/>
                  </a:lnTo>
                  <a:lnTo>
                    <a:pt x="698" y="150"/>
                  </a:lnTo>
                  <a:lnTo>
                    <a:pt x="671" y="150"/>
                  </a:lnTo>
                  <a:lnTo>
                    <a:pt x="671" y="150"/>
                  </a:lnTo>
                  <a:close/>
                  <a:moveTo>
                    <a:pt x="738" y="150"/>
                  </a:moveTo>
                  <a:lnTo>
                    <a:pt x="738" y="355"/>
                  </a:lnTo>
                  <a:lnTo>
                    <a:pt x="762" y="355"/>
                  </a:lnTo>
                  <a:lnTo>
                    <a:pt x="762" y="150"/>
                  </a:lnTo>
                  <a:lnTo>
                    <a:pt x="738" y="150"/>
                  </a:lnTo>
                  <a:lnTo>
                    <a:pt x="738" y="150"/>
                  </a:lnTo>
                  <a:close/>
                  <a:moveTo>
                    <a:pt x="799" y="150"/>
                  </a:moveTo>
                  <a:lnTo>
                    <a:pt x="799" y="355"/>
                  </a:lnTo>
                  <a:lnTo>
                    <a:pt x="824" y="355"/>
                  </a:lnTo>
                  <a:lnTo>
                    <a:pt x="824" y="150"/>
                  </a:lnTo>
                  <a:lnTo>
                    <a:pt x="799" y="150"/>
                  </a:lnTo>
                  <a:lnTo>
                    <a:pt x="799" y="150"/>
                  </a:lnTo>
                  <a:close/>
                  <a:moveTo>
                    <a:pt x="862" y="150"/>
                  </a:moveTo>
                  <a:lnTo>
                    <a:pt x="862" y="355"/>
                  </a:lnTo>
                  <a:lnTo>
                    <a:pt x="894" y="355"/>
                  </a:lnTo>
                  <a:lnTo>
                    <a:pt x="894" y="150"/>
                  </a:lnTo>
                  <a:lnTo>
                    <a:pt x="862" y="150"/>
                  </a:lnTo>
                  <a:lnTo>
                    <a:pt x="862" y="150"/>
                  </a:lnTo>
                  <a:close/>
                  <a:moveTo>
                    <a:pt x="937" y="150"/>
                  </a:moveTo>
                  <a:lnTo>
                    <a:pt x="937" y="355"/>
                  </a:lnTo>
                  <a:lnTo>
                    <a:pt x="965" y="355"/>
                  </a:lnTo>
                  <a:lnTo>
                    <a:pt x="965" y="150"/>
                  </a:lnTo>
                  <a:lnTo>
                    <a:pt x="937" y="150"/>
                  </a:lnTo>
                  <a:lnTo>
                    <a:pt x="937" y="150"/>
                  </a:lnTo>
                  <a:close/>
                  <a:moveTo>
                    <a:pt x="1001" y="150"/>
                  </a:moveTo>
                  <a:lnTo>
                    <a:pt x="1001" y="355"/>
                  </a:lnTo>
                  <a:lnTo>
                    <a:pt x="1029" y="355"/>
                  </a:lnTo>
                  <a:lnTo>
                    <a:pt x="1029" y="150"/>
                  </a:lnTo>
                  <a:lnTo>
                    <a:pt x="1001" y="150"/>
                  </a:lnTo>
                  <a:lnTo>
                    <a:pt x="1001" y="150"/>
                  </a:lnTo>
                  <a:close/>
                  <a:moveTo>
                    <a:pt x="1071" y="150"/>
                  </a:moveTo>
                  <a:lnTo>
                    <a:pt x="1071" y="355"/>
                  </a:lnTo>
                  <a:lnTo>
                    <a:pt x="1096" y="355"/>
                  </a:lnTo>
                  <a:lnTo>
                    <a:pt x="1096" y="150"/>
                  </a:lnTo>
                  <a:lnTo>
                    <a:pt x="1071" y="150"/>
                  </a:lnTo>
                  <a:lnTo>
                    <a:pt x="1071" y="150"/>
                  </a:lnTo>
                  <a:close/>
                  <a:moveTo>
                    <a:pt x="1136" y="150"/>
                  </a:moveTo>
                  <a:lnTo>
                    <a:pt x="1136" y="355"/>
                  </a:lnTo>
                  <a:lnTo>
                    <a:pt x="1159" y="355"/>
                  </a:lnTo>
                  <a:lnTo>
                    <a:pt x="1159" y="150"/>
                  </a:lnTo>
                  <a:lnTo>
                    <a:pt x="1136" y="150"/>
                  </a:lnTo>
                  <a:lnTo>
                    <a:pt x="1136" y="150"/>
                  </a:lnTo>
                  <a:close/>
                  <a:moveTo>
                    <a:pt x="1203" y="150"/>
                  </a:moveTo>
                  <a:lnTo>
                    <a:pt x="1203" y="355"/>
                  </a:lnTo>
                  <a:lnTo>
                    <a:pt x="1224" y="355"/>
                  </a:lnTo>
                  <a:lnTo>
                    <a:pt x="1224" y="150"/>
                  </a:lnTo>
                  <a:lnTo>
                    <a:pt x="1203" y="150"/>
                  </a:lnTo>
                  <a:lnTo>
                    <a:pt x="1203" y="150"/>
                  </a:lnTo>
                  <a:close/>
                  <a:moveTo>
                    <a:pt x="1471" y="150"/>
                  </a:moveTo>
                  <a:lnTo>
                    <a:pt x="1471" y="355"/>
                  </a:lnTo>
                  <a:lnTo>
                    <a:pt x="1509" y="355"/>
                  </a:lnTo>
                  <a:lnTo>
                    <a:pt x="1509" y="150"/>
                  </a:lnTo>
                  <a:lnTo>
                    <a:pt x="1471" y="150"/>
                  </a:lnTo>
                  <a:lnTo>
                    <a:pt x="1471" y="150"/>
                  </a:lnTo>
                  <a:close/>
                  <a:moveTo>
                    <a:pt x="9" y="51"/>
                  </a:moveTo>
                  <a:lnTo>
                    <a:pt x="483" y="51"/>
                  </a:lnTo>
                  <a:lnTo>
                    <a:pt x="483" y="17"/>
                  </a:lnTo>
                  <a:lnTo>
                    <a:pt x="9" y="17"/>
                  </a:lnTo>
                  <a:lnTo>
                    <a:pt x="0" y="17"/>
                  </a:lnTo>
                  <a:lnTo>
                    <a:pt x="0" y="0"/>
                  </a:lnTo>
                  <a:lnTo>
                    <a:pt x="500" y="0"/>
                  </a:lnTo>
                  <a:lnTo>
                    <a:pt x="500" y="58"/>
                  </a:lnTo>
                  <a:lnTo>
                    <a:pt x="580" y="58"/>
                  </a:lnTo>
                  <a:lnTo>
                    <a:pt x="580" y="101"/>
                  </a:lnTo>
                  <a:lnTo>
                    <a:pt x="1215" y="101"/>
                  </a:lnTo>
                  <a:lnTo>
                    <a:pt x="1215" y="85"/>
                  </a:lnTo>
                  <a:lnTo>
                    <a:pt x="1253" y="85"/>
                  </a:lnTo>
                  <a:lnTo>
                    <a:pt x="1253" y="58"/>
                  </a:lnTo>
                  <a:lnTo>
                    <a:pt x="1479" y="58"/>
                  </a:lnTo>
                  <a:lnTo>
                    <a:pt x="1479" y="84"/>
                  </a:lnTo>
                  <a:lnTo>
                    <a:pt x="1519" y="84"/>
                  </a:lnTo>
                  <a:lnTo>
                    <a:pt x="1519" y="103"/>
                  </a:lnTo>
                  <a:lnTo>
                    <a:pt x="1581" y="103"/>
                  </a:lnTo>
                  <a:lnTo>
                    <a:pt x="1581" y="150"/>
                  </a:lnTo>
                  <a:lnTo>
                    <a:pt x="1543" y="150"/>
                  </a:lnTo>
                  <a:lnTo>
                    <a:pt x="1543" y="355"/>
                  </a:lnTo>
                  <a:lnTo>
                    <a:pt x="1581" y="355"/>
                  </a:lnTo>
                  <a:lnTo>
                    <a:pt x="1581" y="396"/>
                  </a:lnTo>
                  <a:lnTo>
                    <a:pt x="1619" y="396"/>
                  </a:lnTo>
                  <a:lnTo>
                    <a:pt x="1619" y="440"/>
                  </a:lnTo>
                  <a:lnTo>
                    <a:pt x="0" y="440"/>
                  </a:lnTo>
                  <a:lnTo>
                    <a:pt x="0" y="388"/>
                  </a:lnTo>
                  <a:lnTo>
                    <a:pt x="423" y="388"/>
                  </a:lnTo>
                  <a:lnTo>
                    <a:pt x="423" y="367"/>
                  </a:lnTo>
                  <a:lnTo>
                    <a:pt x="0" y="367"/>
                  </a:lnTo>
                  <a:lnTo>
                    <a:pt x="0" y="138"/>
                  </a:lnTo>
                  <a:lnTo>
                    <a:pt x="49" y="138"/>
                  </a:lnTo>
                  <a:lnTo>
                    <a:pt x="423" y="138"/>
                  </a:lnTo>
                  <a:lnTo>
                    <a:pt x="423" y="118"/>
                  </a:lnTo>
                  <a:lnTo>
                    <a:pt x="49" y="118"/>
                  </a:lnTo>
                  <a:lnTo>
                    <a:pt x="28" y="118"/>
                  </a:lnTo>
                  <a:lnTo>
                    <a:pt x="0" y="118"/>
                  </a:lnTo>
                  <a:lnTo>
                    <a:pt x="0" y="51"/>
                  </a:lnTo>
                  <a:lnTo>
                    <a:pt x="9" y="51"/>
                  </a:lnTo>
                  <a:lnTo>
                    <a:pt x="9"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Aitds5-2"/>
            <p:cNvSpPr>
              <a:spLocks noEditPoints="1"/>
            </p:cNvSpPr>
            <p:nvPr/>
          </p:nvSpPr>
          <p:spPr bwMode="auto">
            <a:xfrm>
              <a:off x="1003" y="1955"/>
              <a:ext cx="1619" cy="440"/>
            </a:xfrm>
            <a:custGeom>
              <a:avLst/>
              <a:gdLst>
                <a:gd name="T0" fmla="*/ 1093 w 1619"/>
                <a:gd name="T1" fmla="*/ 430 h 440"/>
                <a:gd name="T2" fmla="*/ 1186 w 1619"/>
                <a:gd name="T3" fmla="*/ 408 h 440"/>
                <a:gd name="T4" fmla="*/ 49 w 1619"/>
                <a:gd name="T5" fmla="*/ 388 h 440"/>
                <a:gd name="T6" fmla="*/ 1083 w 1619"/>
                <a:gd name="T7" fmla="*/ 366 h 440"/>
                <a:gd name="T8" fmla="*/ 64 w 1619"/>
                <a:gd name="T9" fmla="*/ 140 h 440"/>
                <a:gd name="T10" fmla="*/ 1083 w 1619"/>
                <a:gd name="T11" fmla="*/ 116 h 440"/>
                <a:gd name="T12" fmla="*/ 1542 w 1619"/>
                <a:gd name="T13" fmla="*/ 355 h 440"/>
                <a:gd name="T14" fmla="*/ 1565 w 1619"/>
                <a:gd name="T15" fmla="*/ 150 h 440"/>
                <a:gd name="T16" fmla="*/ 1471 w 1619"/>
                <a:gd name="T17" fmla="*/ 355 h 440"/>
                <a:gd name="T18" fmla="*/ 1496 w 1619"/>
                <a:gd name="T19" fmla="*/ 150 h 440"/>
                <a:gd name="T20" fmla="*/ 1401 w 1619"/>
                <a:gd name="T21" fmla="*/ 355 h 440"/>
                <a:gd name="T22" fmla="*/ 1426 w 1619"/>
                <a:gd name="T23" fmla="*/ 150 h 440"/>
                <a:gd name="T24" fmla="*/ 1337 w 1619"/>
                <a:gd name="T25" fmla="*/ 355 h 440"/>
                <a:gd name="T26" fmla="*/ 1363 w 1619"/>
                <a:gd name="T27" fmla="*/ 150 h 440"/>
                <a:gd name="T28" fmla="*/ 1262 w 1619"/>
                <a:gd name="T29" fmla="*/ 355 h 440"/>
                <a:gd name="T30" fmla="*/ 1287 w 1619"/>
                <a:gd name="T31" fmla="*/ 150 h 440"/>
                <a:gd name="T32" fmla="*/ 1205 w 1619"/>
                <a:gd name="T33" fmla="*/ 355 h 440"/>
                <a:gd name="T34" fmla="*/ 1228 w 1619"/>
                <a:gd name="T35" fmla="*/ 150 h 440"/>
                <a:gd name="T36" fmla="*/ 1094 w 1619"/>
                <a:gd name="T37" fmla="*/ 355 h 440"/>
                <a:gd name="T38" fmla="*/ 1189 w 1619"/>
                <a:gd name="T39" fmla="*/ 150 h 440"/>
                <a:gd name="T40" fmla="*/ 1058 w 1619"/>
                <a:gd name="T41" fmla="*/ 355 h 440"/>
                <a:gd name="T42" fmla="*/ 1081 w 1619"/>
                <a:gd name="T43" fmla="*/ 150 h 440"/>
                <a:gd name="T44" fmla="*/ 993 w 1619"/>
                <a:gd name="T45" fmla="*/ 355 h 440"/>
                <a:gd name="T46" fmla="*/ 1022 w 1619"/>
                <a:gd name="T47" fmla="*/ 150 h 440"/>
                <a:gd name="T48" fmla="*/ 922 w 1619"/>
                <a:gd name="T49" fmla="*/ 355 h 440"/>
                <a:gd name="T50" fmla="*/ 948 w 1619"/>
                <a:gd name="T51" fmla="*/ 150 h 440"/>
                <a:gd name="T52" fmla="*/ 857 w 1619"/>
                <a:gd name="T53" fmla="*/ 355 h 440"/>
                <a:gd name="T54" fmla="*/ 881 w 1619"/>
                <a:gd name="T55" fmla="*/ 150 h 440"/>
                <a:gd name="T56" fmla="*/ 795 w 1619"/>
                <a:gd name="T57" fmla="*/ 355 h 440"/>
                <a:gd name="T58" fmla="*/ 820 w 1619"/>
                <a:gd name="T59" fmla="*/ 150 h 440"/>
                <a:gd name="T60" fmla="*/ 727 w 1619"/>
                <a:gd name="T61" fmla="*/ 355 h 440"/>
                <a:gd name="T62" fmla="*/ 757 w 1619"/>
                <a:gd name="T63" fmla="*/ 150 h 440"/>
                <a:gd name="T64" fmla="*/ 654 w 1619"/>
                <a:gd name="T65" fmla="*/ 355 h 440"/>
                <a:gd name="T66" fmla="*/ 682 w 1619"/>
                <a:gd name="T67" fmla="*/ 150 h 440"/>
                <a:gd name="T68" fmla="*/ 590 w 1619"/>
                <a:gd name="T69" fmla="*/ 355 h 440"/>
                <a:gd name="T70" fmla="*/ 618 w 1619"/>
                <a:gd name="T71" fmla="*/ 150 h 440"/>
                <a:gd name="T72" fmla="*/ 523 w 1619"/>
                <a:gd name="T73" fmla="*/ 355 h 440"/>
                <a:gd name="T74" fmla="*/ 548 w 1619"/>
                <a:gd name="T75" fmla="*/ 150 h 440"/>
                <a:gd name="T76" fmla="*/ 461 w 1619"/>
                <a:gd name="T77" fmla="*/ 355 h 440"/>
                <a:gd name="T78" fmla="*/ 484 w 1619"/>
                <a:gd name="T79" fmla="*/ 150 h 440"/>
                <a:gd name="T80" fmla="*/ 396 w 1619"/>
                <a:gd name="T81" fmla="*/ 355 h 440"/>
                <a:gd name="T82" fmla="*/ 418 w 1619"/>
                <a:gd name="T83" fmla="*/ 150 h 440"/>
                <a:gd name="T84" fmla="*/ 110 w 1619"/>
                <a:gd name="T85" fmla="*/ 355 h 440"/>
                <a:gd name="T86" fmla="*/ 149 w 1619"/>
                <a:gd name="T87" fmla="*/ 150 h 440"/>
                <a:gd name="T88" fmla="*/ 1136 w 1619"/>
                <a:gd name="T89" fmla="*/ 17 h 440"/>
                <a:gd name="T90" fmla="*/ 1619 w 1619"/>
                <a:gd name="T91" fmla="*/ 0 h 440"/>
                <a:gd name="T92" fmla="*/ 1039 w 1619"/>
                <a:gd name="T93" fmla="*/ 58 h 440"/>
                <a:gd name="T94" fmla="*/ 404 w 1619"/>
                <a:gd name="T95" fmla="*/ 85 h 440"/>
                <a:gd name="T96" fmla="*/ 140 w 1619"/>
                <a:gd name="T97" fmla="*/ 58 h 440"/>
                <a:gd name="T98" fmla="*/ 100 w 1619"/>
                <a:gd name="T99" fmla="*/ 103 h 440"/>
                <a:gd name="T100" fmla="*/ 76 w 1619"/>
                <a:gd name="T101" fmla="*/ 150 h 440"/>
                <a:gd name="T102" fmla="*/ 39 w 1619"/>
                <a:gd name="T103" fmla="*/ 396 h 440"/>
                <a:gd name="T104" fmla="*/ 1619 w 1619"/>
                <a:gd name="T105" fmla="*/ 440 h 440"/>
                <a:gd name="T106" fmla="*/ 1196 w 1619"/>
                <a:gd name="T107" fmla="*/ 367 h 440"/>
                <a:gd name="T108" fmla="*/ 1570 w 1619"/>
                <a:gd name="T109" fmla="*/ 138 h 440"/>
                <a:gd name="T110" fmla="*/ 1570 w 1619"/>
                <a:gd name="T111" fmla="*/ 118 h 440"/>
                <a:gd name="T112" fmla="*/ 1619 w 1619"/>
                <a:gd name="T113" fmla="*/ 51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19" h="440">
                  <a:moveTo>
                    <a:pt x="1186" y="408"/>
                  </a:moveTo>
                  <a:lnTo>
                    <a:pt x="1186" y="430"/>
                  </a:lnTo>
                  <a:lnTo>
                    <a:pt x="1093" y="430"/>
                  </a:lnTo>
                  <a:lnTo>
                    <a:pt x="1093" y="408"/>
                  </a:lnTo>
                  <a:lnTo>
                    <a:pt x="1186" y="408"/>
                  </a:lnTo>
                  <a:lnTo>
                    <a:pt x="1186" y="408"/>
                  </a:lnTo>
                  <a:close/>
                  <a:moveTo>
                    <a:pt x="1083" y="366"/>
                  </a:moveTo>
                  <a:lnTo>
                    <a:pt x="1083" y="388"/>
                  </a:lnTo>
                  <a:lnTo>
                    <a:pt x="49" y="388"/>
                  </a:lnTo>
                  <a:lnTo>
                    <a:pt x="49" y="366"/>
                  </a:lnTo>
                  <a:lnTo>
                    <a:pt x="1083" y="366"/>
                  </a:lnTo>
                  <a:lnTo>
                    <a:pt x="1083" y="366"/>
                  </a:lnTo>
                  <a:close/>
                  <a:moveTo>
                    <a:pt x="1083" y="116"/>
                  </a:moveTo>
                  <a:lnTo>
                    <a:pt x="1083" y="140"/>
                  </a:lnTo>
                  <a:lnTo>
                    <a:pt x="64" y="140"/>
                  </a:lnTo>
                  <a:lnTo>
                    <a:pt x="64" y="116"/>
                  </a:lnTo>
                  <a:lnTo>
                    <a:pt x="1083" y="116"/>
                  </a:lnTo>
                  <a:lnTo>
                    <a:pt x="1083" y="116"/>
                  </a:lnTo>
                  <a:close/>
                  <a:moveTo>
                    <a:pt x="1565" y="150"/>
                  </a:moveTo>
                  <a:lnTo>
                    <a:pt x="1565" y="355"/>
                  </a:lnTo>
                  <a:lnTo>
                    <a:pt x="1542" y="355"/>
                  </a:lnTo>
                  <a:lnTo>
                    <a:pt x="1542" y="150"/>
                  </a:lnTo>
                  <a:lnTo>
                    <a:pt x="1565" y="150"/>
                  </a:lnTo>
                  <a:lnTo>
                    <a:pt x="1565" y="150"/>
                  </a:lnTo>
                  <a:close/>
                  <a:moveTo>
                    <a:pt x="1496" y="150"/>
                  </a:moveTo>
                  <a:lnTo>
                    <a:pt x="1496" y="355"/>
                  </a:lnTo>
                  <a:lnTo>
                    <a:pt x="1471" y="355"/>
                  </a:lnTo>
                  <a:lnTo>
                    <a:pt x="1471" y="150"/>
                  </a:lnTo>
                  <a:lnTo>
                    <a:pt x="1496" y="150"/>
                  </a:lnTo>
                  <a:lnTo>
                    <a:pt x="1496" y="150"/>
                  </a:lnTo>
                  <a:close/>
                  <a:moveTo>
                    <a:pt x="1426" y="150"/>
                  </a:moveTo>
                  <a:lnTo>
                    <a:pt x="1426" y="355"/>
                  </a:lnTo>
                  <a:lnTo>
                    <a:pt x="1401" y="355"/>
                  </a:lnTo>
                  <a:lnTo>
                    <a:pt x="1401" y="150"/>
                  </a:lnTo>
                  <a:lnTo>
                    <a:pt x="1426" y="150"/>
                  </a:lnTo>
                  <a:lnTo>
                    <a:pt x="1426" y="150"/>
                  </a:lnTo>
                  <a:close/>
                  <a:moveTo>
                    <a:pt x="1363" y="150"/>
                  </a:moveTo>
                  <a:lnTo>
                    <a:pt x="1363" y="355"/>
                  </a:lnTo>
                  <a:lnTo>
                    <a:pt x="1337" y="355"/>
                  </a:lnTo>
                  <a:lnTo>
                    <a:pt x="1337" y="150"/>
                  </a:lnTo>
                  <a:lnTo>
                    <a:pt x="1363" y="150"/>
                  </a:lnTo>
                  <a:lnTo>
                    <a:pt x="1363" y="150"/>
                  </a:lnTo>
                  <a:close/>
                  <a:moveTo>
                    <a:pt x="1287" y="150"/>
                  </a:moveTo>
                  <a:lnTo>
                    <a:pt x="1287" y="355"/>
                  </a:lnTo>
                  <a:lnTo>
                    <a:pt x="1262" y="355"/>
                  </a:lnTo>
                  <a:lnTo>
                    <a:pt x="1262" y="150"/>
                  </a:lnTo>
                  <a:lnTo>
                    <a:pt x="1287" y="150"/>
                  </a:lnTo>
                  <a:lnTo>
                    <a:pt x="1287" y="150"/>
                  </a:lnTo>
                  <a:close/>
                  <a:moveTo>
                    <a:pt x="1228" y="150"/>
                  </a:moveTo>
                  <a:lnTo>
                    <a:pt x="1228" y="355"/>
                  </a:lnTo>
                  <a:lnTo>
                    <a:pt x="1205" y="355"/>
                  </a:lnTo>
                  <a:lnTo>
                    <a:pt x="1205" y="150"/>
                  </a:lnTo>
                  <a:lnTo>
                    <a:pt x="1228" y="150"/>
                  </a:lnTo>
                  <a:lnTo>
                    <a:pt x="1228" y="150"/>
                  </a:lnTo>
                  <a:close/>
                  <a:moveTo>
                    <a:pt x="1189" y="150"/>
                  </a:moveTo>
                  <a:lnTo>
                    <a:pt x="1189" y="355"/>
                  </a:lnTo>
                  <a:lnTo>
                    <a:pt x="1094" y="355"/>
                  </a:lnTo>
                  <a:lnTo>
                    <a:pt x="1094" y="150"/>
                  </a:lnTo>
                  <a:lnTo>
                    <a:pt x="1189" y="150"/>
                  </a:lnTo>
                  <a:lnTo>
                    <a:pt x="1189" y="150"/>
                  </a:lnTo>
                  <a:close/>
                  <a:moveTo>
                    <a:pt x="1081" y="150"/>
                  </a:moveTo>
                  <a:lnTo>
                    <a:pt x="1081" y="355"/>
                  </a:lnTo>
                  <a:lnTo>
                    <a:pt x="1058" y="355"/>
                  </a:lnTo>
                  <a:lnTo>
                    <a:pt x="1058" y="150"/>
                  </a:lnTo>
                  <a:lnTo>
                    <a:pt x="1081" y="150"/>
                  </a:lnTo>
                  <a:lnTo>
                    <a:pt x="1081" y="150"/>
                  </a:lnTo>
                  <a:close/>
                  <a:moveTo>
                    <a:pt x="1022" y="150"/>
                  </a:moveTo>
                  <a:lnTo>
                    <a:pt x="1022" y="355"/>
                  </a:lnTo>
                  <a:lnTo>
                    <a:pt x="993" y="355"/>
                  </a:lnTo>
                  <a:lnTo>
                    <a:pt x="993" y="150"/>
                  </a:lnTo>
                  <a:lnTo>
                    <a:pt x="1022" y="150"/>
                  </a:lnTo>
                  <a:lnTo>
                    <a:pt x="1022" y="150"/>
                  </a:lnTo>
                  <a:close/>
                  <a:moveTo>
                    <a:pt x="948" y="150"/>
                  </a:moveTo>
                  <a:lnTo>
                    <a:pt x="948" y="355"/>
                  </a:lnTo>
                  <a:lnTo>
                    <a:pt x="922" y="355"/>
                  </a:lnTo>
                  <a:lnTo>
                    <a:pt x="922" y="150"/>
                  </a:lnTo>
                  <a:lnTo>
                    <a:pt x="948" y="150"/>
                  </a:lnTo>
                  <a:lnTo>
                    <a:pt x="948" y="150"/>
                  </a:lnTo>
                  <a:close/>
                  <a:moveTo>
                    <a:pt x="881" y="150"/>
                  </a:moveTo>
                  <a:lnTo>
                    <a:pt x="881" y="355"/>
                  </a:lnTo>
                  <a:lnTo>
                    <a:pt x="857" y="355"/>
                  </a:lnTo>
                  <a:lnTo>
                    <a:pt x="857" y="150"/>
                  </a:lnTo>
                  <a:lnTo>
                    <a:pt x="881" y="150"/>
                  </a:lnTo>
                  <a:lnTo>
                    <a:pt x="881" y="150"/>
                  </a:lnTo>
                  <a:close/>
                  <a:moveTo>
                    <a:pt x="820" y="150"/>
                  </a:moveTo>
                  <a:lnTo>
                    <a:pt x="820" y="355"/>
                  </a:lnTo>
                  <a:lnTo>
                    <a:pt x="795" y="355"/>
                  </a:lnTo>
                  <a:lnTo>
                    <a:pt x="795" y="150"/>
                  </a:lnTo>
                  <a:lnTo>
                    <a:pt x="820" y="150"/>
                  </a:lnTo>
                  <a:lnTo>
                    <a:pt x="820" y="150"/>
                  </a:lnTo>
                  <a:close/>
                  <a:moveTo>
                    <a:pt x="757" y="150"/>
                  </a:moveTo>
                  <a:lnTo>
                    <a:pt x="757" y="355"/>
                  </a:lnTo>
                  <a:lnTo>
                    <a:pt x="727" y="355"/>
                  </a:lnTo>
                  <a:lnTo>
                    <a:pt x="727" y="150"/>
                  </a:lnTo>
                  <a:lnTo>
                    <a:pt x="757" y="150"/>
                  </a:lnTo>
                  <a:lnTo>
                    <a:pt x="757" y="150"/>
                  </a:lnTo>
                  <a:close/>
                  <a:moveTo>
                    <a:pt x="682" y="150"/>
                  </a:moveTo>
                  <a:lnTo>
                    <a:pt x="682" y="355"/>
                  </a:lnTo>
                  <a:lnTo>
                    <a:pt x="654" y="355"/>
                  </a:lnTo>
                  <a:lnTo>
                    <a:pt x="654" y="150"/>
                  </a:lnTo>
                  <a:lnTo>
                    <a:pt x="682" y="150"/>
                  </a:lnTo>
                  <a:lnTo>
                    <a:pt x="682" y="150"/>
                  </a:lnTo>
                  <a:close/>
                  <a:moveTo>
                    <a:pt x="618" y="150"/>
                  </a:moveTo>
                  <a:lnTo>
                    <a:pt x="618" y="355"/>
                  </a:lnTo>
                  <a:lnTo>
                    <a:pt x="590" y="355"/>
                  </a:lnTo>
                  <a:lnTo>
                    <a:pt x="590" y="150"/>
                  </a:lnTo>
                  <a:lnTo>
                    <a:pt x="618" y="150"/>
                  </a:lnTo>
                  <a:lnTo>
                    <a:pt x="618" y="150"/>
                  </a:lnTo>
                  <a:close/>
                  <a:moveTo>
                    <a:pt x="548" y="150"/>
                  </a:moveTo>
                  <a:lnTo>
                    <a:pt x="548" y="355"/>
                  </a:lnTo>
                  <a:lnTo>
                    <a:pt x="523" y="355"/>
                  </a:lnTo>
                  <a:lnTo>
                    <a:pt x="523" y="150"/>
                  </a:lnTo>
                  <a:lnTo>
                    <a:pt x="548" y="150"/>
                  </a:lnTo>
                  <a:lnTo>
                    <a:pt x="548" y="150"/>
                  </a:lnTo>
                  <a:close/>
                  <a:moveTo>
                    <a:pt x="484" y="150"/>
                  </a:moveTo>
                  <a:lnTo>
                    <a:pt x="484" y="355"/>
                  </a:lnTo>
                  <a:lnTo>
                    <a:pt x="461" y="355"/>
                  </a:lnTo>
                  <a:lnTo>
                    <a:pt x="461" y="150"/>
                  </a:lnTo>
                  <a:lnTo>
                    <a:pt x="484" y="150"/>
                  </a:lnTo>
                  <a:lnTo>
                    <a:pt x="484" y="150"/>
                  </a:lnTo>
                  <a:close/>
                  <a:moveTo>
                    <a:pt x="418" y="150"/>
                  </a:moveTo>
                  <a:lnTo>
                    <a:pt x="418" y="355"/>
                  </a:lnTo>
                  <a:lnTo>
                    <a:pt x="396" y="355"/>
                  </a:lnTo>
                  <a:lnTo>
                    <a:pt x="396" y="150"/>
                  </a:lnTo>
                  <a:lnTo>
                    <a:pt x="418" y="150"/>
                  </a:lnTo>
                  <a:lnTo>
                    <a:pt x="418" y="150"/>
                  </a:lnTo>
                  <a:close/>
                  <a:moveTo>
                    <a:pt x="149" y="150"/>
                  </a:moveTo>
                  <a:lnTo>
                    <a:pt x="149" y="355"/>
                  </a:lnTo>
                  <a:lnTo>
                    <a:pt x="110" y="355"/>
                  </a:lnTo>
                  <a:lnTo>
                    <a:pt x="110" y="150"/>
                  </a:lnTo>
                  <a:lnTo>
                    <a:pt x="149" y="150"/>
                  </a:lnTo>
                  <a:lnTo>
                    <a:pt x="149" y="150"/>
                  </a:lnTo>
                  <a:close/>
                  <a:moveTo>
                    <a:pt x="1610" y="51"/>
                  </a:moveTo>
                  <a:lnTo>
                    <a:pt x="1136" y="51"/>
                  </a:lnTo>
                  <a:lnTo>
                    <a:pt x="1136" y="17"/>
                  </a:lnTo>
                  <a:lnTo>
                    <a:pt x="1610" y="17"/>
                  </a:lnTo>
                  <a:lnTo>
                    <a:pt x="1619" y="17"/>
                  </a:lnTo>
                  <a:lnTo>
                    <a:pt x="1619" y="0"/>
                  </a:lnTo>
                  <a:lnTo>
                    <a:pt x="1119" y="0"/>
                  </a:lnTo>
                  <a:lnTo>
                    <a:pt x="1119" y="58"/>
                  </a:lnTo>
                  <a:lnTo>
                    <a:pt x="1039" y="58"/>
                  </a:lnTo>
                  <a:lnTo>
                    <a:pt x="1039" y="101"/>
                  </a:lnTo>
                  <a:lnTo>
                    <a:pt x="404" y="101"/>
                  </a:lnTo>
                  <a:lnTo>
                    <a:pt x="404" y="85"/>
                  </a:lnTo>
                  <a:lnTo>
                    <a:pt x="366" y="85"/>
                  </a:lnTo>
                  <a:lnTo>
                    <a:pt x="366" y="58"/>
                  </a:lnTo>
                  <a:lnTo>
                    <a:pt x="140" y="58"/>
                  </a:lnTo>
                  <a:lnTo>
                    <a:pt x="140" y="84"/>
                  </a:lnTo>
                  <a:lnTo>
                    <a:pt x="100" y="84"/>
                  </a:lnTo>
                  <a:lnTo>
                    <a:pt x="100" y="103"/>
                  </a:lnTo>
                  <a:lnTo>
                    <a:pt x="39" y="103"/>
                  </a:lnTo>
                  <a:lnTo>
                    <a:pt x="39" y="150"/>
                  </a:lnTo>
                  <a:lnTo>
                    <a:pt x="76" y="150"/>
                  </a:lnTo>
                  <a:lnTo>
                    <a:pt x="76" y="355"/>
                  </a:lnTo>
                  <a:lnTo>
                    <a:pt x="39" y="355"/>
                  </a:lnTo>
                  <a:lnTo>
                    <a:pt x="39" y="396"/>
                  </a:lnTo>
                  <a:lnTo>
                    <a:pt x="0" y="396"/>
                  </a:lnTo>
                  <a:lnTo>
                    <a:pt x="0" y="440"/>
                  </a:lnTo>
                  <a:lnTo>
                    <a:pt x="1619" y="440"/>
                  </a:lnTo>
                  <a:lnTo>
                    <a:pt x="1619" y="388"/>
                  </a:lnTo>
                  <a:lnTo>
                    <a:pt x="1196" y="388"/>
                  </a:lnTo>
                  <a:lnTo>
                    <a:pt x="1196" y="367"/>
                  </a:lnTo>
                  <a:lnTo>
                    <a:pt x="1619" y="367"/>
                  </a:lnTo>
                  <a:lnTo>
                    <a:pt x="1619" y="138"/>
                  </a:lnTo>
                  <a:lnTo>
                    <a:pt x="1570" y="138"/>
                  </a:lnTo>
                  <a:lnTo>
                    <a:pt x="1196" y="138"/>
                  </a:lnTo>
                  <a:lnTo>
                    <a:pt x="1196" y="118"/>
                  </a:lnTo>
                  <a:lnTo>
                    <a:pt x="1570" y="118"/>
                  </a:lnTo>
                  <a:lnTo>
                    <a:pt x="1591" y="118"/>
                  </a:lnTo>
                  <a:lnTo>
                    <a:pt x="1619" y="118"/>
                  </a:lnTo>
                  <a:lnTo>
                    <a:pt x="1619" y="51"/>
                  </a:lnTo>
                  <a:lnTo>
                    <a:pt x="1610" y="51"/>
                  </a:lnTo>
                  <a:lnTo>
                    <a:pt x="1610" y="5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 name="Aitds5-3"/>
            <p:cNvSpPr>
              <a:spLocks noChangeArrowheads="1"/>
            </p:cNvSpPr>
            <p:nvPr/>
          </p:nvSpPr>
          <p:spPr bwMode="auto">
            <a:xfrm>
              <a:off x="2595" y="2058"/>
              <a:ext cx="55" cy="56"/>
            </a:xfrm>
            <a:prstGeom prst="ellipse">
              <a:avLst/>
            </a:prstGeom>
            <a:solidFill>
              <a:schemeClr val="bg1"/>
            </a:solidFill>
            <a:ln w="23813" cap="flat">
              <a:solidFill>
                <a:srgbClr val="C00000"/>
              </a:solidFill>
              <a:prstDash val="solid"/>
              <a:miter lim="800000"/>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7" name="组合 6"/>
          <p:cNvGrpSpPr/>
          <p:nvPr/>
        </p:nvGrpSpPr>
        <p:grpSpPr>
          <a:xfrm>
            <a:off x="931933" y="2464981"/>
            <a:ext cx="6950039" cy="3097103"/>
            <a:chOff x="648752" y="1485186"/>
            <a:chExt cx="10894496" cy="4854847"/>
          </a:xfrm>
        </p:grpSpPr>
        <p:grpSp>
          <p:nvGrpSpPr>
            <p:cNvPr id="8" name="Aitds2"/>
            <p:cNvGrpSpPr/>
            <p:nvPr/>
          </p:nvGrpSpPr>
          <p:grpSpPr>
            <a:xfrm>
              <a:off x="648752" y="1802823"/>
              <a:ext cx="10894496" cy="4537210"/>
              <a:chOff x="648752" y="1802823"/>
              <a:chExt cx="10894496" cy="4537210"/>
            </a:xfrm>
          </p:grpSpPr>
          <p:pic>
            <p:nvPicPr>
              <p:cNvPr id="10" name="Aitds2-1"/>
              <p:cNvPicPr>
                <a:picLocks noChangeAspect="1"/>
              </p:cNvPicPr>
              <p:nvPr/>
            </p:nvPicPr>
            <p:blipFill>
              <a:blip r:embed="rId3"/>
              <a:srcRect/>
              <a:stretch>
                <a:fillRect/>
              </a:stretch>
            </p:blipFill>
            <p:spPr>
              <a:xfrm>
                <a:off x="648752" y="1889567"/>
                <a:ext cx="10894496" cy="4450466"/>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11" name="组合 10"/>
              <p:cNvGrpSpPr/>
              <p:nvPr/>
            </p:nvGrpSpPr>
            <p:grpSpPr>
              <a:xfrm>
                <a:off x="2684260" y="1802823"/>
                <a:ext cx="6880669" cy="185895"/>
                <a:chOff x="2670774" y="2985930"/>
                <a:chExt cx="6880669" cy="185895"/>
              </a:xfrm>
            </p:grpSpPr>
            <p:sp>
              <p:nvSpPr>
                <p:cNvPr id="12" name="Aitds2-2"/>
                <p:cNvSpPr/>
                <p:nvPr/>
              </p:nvSpPr>
              <p:spPr>
                <a:xfrm>
                  <a:off x="2670774"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Aitds2-3"/>
                <p:cNvSpPr/>
                <p:nvPr/>
              </p:nvSpPr>
              <p:spPr>
                <a:xfrm>
                  <a:off x="9365548"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9" name="Aitds3"/>
            <p:cNvSpPr/>
            <p:nvPr/>
          </p:nvSpPr>
          <p:spPr>
            <a:xfrm>
              <a:off x="3194836" y="1485186"/>
              <a:ext cx="5829300" cy="825403"/>
            </a:xfrm>
            <a:prstGeom prst="parallelogram">
              <a:avLst>
                <a:gd name="adj" fmla="val 43464"/>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r>
                <a:rPr lang="en-US" altLang="zh-CN" sz="26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1966-1976</a:t>
              </a:r>
              <a:r>
                <a:rPr lang="zh-CN" altLang="en-US" sz="26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a:t>
              </a:r>
            </a:p>
          </p:txBody>
        </p:sp>
      </p:grpSp>
      <p:sp>
        <p:nvSpPr>
          <p:cNvPr id="14" name="矩形 13"/>
          <p:cNvSpPr/>
          <p:nvPr/>
        </p:nvSpPr>
        <p:spPr>
          <a:xfrm>
            <a:off x="2491920" y="3266725"/>
            <a:ext cx="4031873" cy="477054"/>
          </a:xfrm>
          <a:prstGeom prst="rect">
            <a:avLst/>
          </a:prstGeom>
        </p:spPr>
        <p:txBody>
          <a:bodyPr wrap="none">
            <a:spAutoFit/>
          </a:bodyPr>
          <a:lstStyle/>
          <a:p>
            <a:r>
              <a:rPr lang="zh-CN" altLang="en-US" sz="250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在这十年间也取得不少成绩</a:t>
            </a:r>
          </a:p>
        </p:txBody>
      </p:sp>
      <p:grpSp>
        <p:nvGrpSpPr>
          <p:cNvPr id="15" name="Aitds2"/>
          <p:cNvGrpSpPr/>
          <p:nvPr/>
        </p:nvGrpSpPr>
        <p:grpSpPr>
          <a:xfrm>
            <a:off x="1280358" y="4169638"/>
            <a:ext cx="2009787" cy="848534"/>
            <a:chOff x="6393984" y="3524756"/>
            <a:chExt cx="2009787" cy="530489"/>
          </a:xfrm>
        </p:grpSpPr>
        <p:grpSp>
          <p:nvGrpSpPr>
            <p:cNvPr id="16" name="组合 15"/>
            <p:cNvGrpSpPr/>
            <p:nvPr/>
          </p:nvGrpSpPr>
          <p:grpSpPr>
            <a:xfrm>
              <a:off x="6393984" y="3524756"/>
              <a:ext cx="2009787" cy="530489"/>
              <a:chOff x="1501774" y="2212194"/>
              <a:chExt cx="1974704" cy="2535828"/>
            </a:xfrm>
          </p:grpSpPr>
          <p:sp>
            <p:nvSpPr>
              <p:cNvPr id="18"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7" name="Aitds2-3"/>
            <p:cNvSpPr txBox="1"/>
            <p:nvPr/>
          </p:nvSpPr>
          <p:spPr>
            <a:xfrm>
              <a:off x="6462476" y="3578767"/>
              <a:ext cx="1871025" cy="365591"/>
            </a:xfrm>
            <a:prstGeom prst="rect">
              <a:avLst/>
            </a:prstGeom>
            <a:noFill/>
          </p:spPr>
          <p:txBody>
            <a:bodyPr vert="horz" wrap="none" rtlCol="0">
              <a:spAutoFit/>
              <a:scene3d>
                <a:camera prst="orthographicFront"/>
                <a:lightRig rig="threePt" dir="t"/>
              </a:scene3d>
              <a:sp3d contourW="12700"/>
            </a:bodyPr>
            <a:lstStyle/>
            <a:p>
              <a:pPr lvl="0" algn="ctr"/>
              <a:r>
                <a:rPr lang="zh-CN" altLang="en-US" sz="32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三线建设</a:t>
              </a:r>
              <a:endParaRPr kumimoji="0" lang="zh-CN" altLang="en-US" sz="3200"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0" name="Aitds2"/>
          <p:cNvGrpSpPr/>
          <p:nvPr/>
        </p:nvGrpSpPr>
        <p:grpSpPr>
          <a:xfrm>
            <a:off x="3371754" y="4170821"/>
            <a:ext cx="2009787" cy="848534"/>
            <a:chOff x="6393984" y="3524756"/>
            <a:chExt cx="2009787" cy="530489"/>
          </a:xfrm>
        </p:grpSpPr>
        <p:grpSp>
          <p:nvGrpSpPr>
            <p:cNvPr id="21" name="组合 20"/>
            <p:cNvGrpSpPr/>
            <p:nvPr/>
          </p:nvGrpSpPr>
          <p:grpSpPr>
            <a:xfrm>
              <a:off x="6393984" y="3524756"/>
              <a:ext cx="2009787" cy="530489"/>
              <a:chOff x="1501774" y="2212194"/>
              <a:chExt cx="1974704" cy="2535828"/>
            </a:xfrm>
          </p:grpSpPr>
          <p:sp>
            <p:nvSpPr>
              <p:cNvPr id="23"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2" name="Aitds2-3"/>
            <p:cNvSpPr txBox="1"/>
            <p:nvPr/>
          </p:nvSpPr>
          <p:spPr>
            <a:xfrm>
              <a:off x="6462476" y="3578767"/>
              <a:ext cx="1871025" cy="365591"/>
            </a:xfrm>
            <a:prstGeom prst="rect">
              <a:avLst/>
            </a:prstGeom>
            <a:noFill/>
          </p:spPr>
          <p:txBody>
            <a:bodyPr vert="horz" wrap="none" rtlCol="0">
              <a:spAutoFit/>
              <a:scene3d>
                <a:camera prst="orthographicFront"/>
                <a:lightRig rig="threePt" dir="t"/>
              </a:scene3d>
              <a:sp3d contourW="12700"/>
            </a:bodyPr>
            <a:lstStyle/>
            <a:p>
              <a:pPr lvl="0" algn="ctr"/>
              <a:r>
                <a:rPr lang="zh-CN" altLang="en-US" sz="32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两弹一星</a:t>
              </a:r>
              <a:endParaRPr kumimoji="0" lang="zh-CN" altLang="en-US" sz="3200"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25" name="Aitds2"/>
          <p:cNvGrpSpPr/>
          <p:nvPr/>
        </p:nvGrpSpPr>
        <p:grpSpPr>
          <a:xfrm>
            <a:off x="5521307" y="4169638"/>
            <a:ext cx="2009787" cy="848534"/>
            <a:chOff x="6393984" y="3524756"/>
            <a:chExt cx="2009787" cy="530489"/>
          </a:xfrm>
        </p:grpSpPr>
        <p:grpSp>
          <p:nvGrpSpPr>
            <p:cNvPr id="26" name="组合 25"/>
            <p:cNvGrpSpPr/>
            <p:nvPr/>
          </p:nvGrpSpPr>
          <p:grpSpPr>
            <a:xfrm>
              <a:off x="6393984" y="3524756"/>
              <a:ext cx="2009787" cy="530489"/>
              <a:chOff x="1501774" y="2212194"/>
              <a:chExt cx="1974704" cy="2535828"/>
            </a:xfrm>
          </p:grpSpPr>
          <p:sp>
            <p:nvSpPr>
              <p:cNvPr id="28" name="Aitds2-1"/>
              <p:cNvSpPr/>
              <p:nvPr/>
            </p:nvSpPr>
            <p:spPr>
              <a:xfrm>
                <a:off x="1501774" y="2212194"/>
                <a:ext cx="1974704" cy="2535828"/>
              </a:xfrm>
              <a:prstGeom prst="round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Aitds2-2"/>
              <p:cNvSpPr/>
              <p:nvPr/>
            </p:nvSpPr>
            <p:spPr>
              <a:xfrm>
                <a:off x="1555321" y="2380413"/>
                <a:ext cx="1862880" cy="2199390"/>
              </a:xfrm>
              <a:prstGeom prst="roundRect">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7" name="Aitds2-3"/>
            <p:cNvSpPr txBox="1"/>
            <p:nvPr/>
          </p:nvSpPr>
          <p:spPr>
            <a:xfrm>
              <a:off x="6516978" y="3578767"/>
              <a:ext cx="1762022" cy="442558"/>
            </a:xfrm>
            <a:prstGeom prst="rect">
              <a:avLst/>
            </a:prstGeom>
            <a:noFill/>
          </p:spPr>
          <p:txBody>
            <a:bodyPr vert="horz" wrap="none" rtlCol="0">
              <a:spAutoFit/>
              <a:scene3d>
                <a:camera prst="orthographicFront"/>
                <a:lightRig rig="threePt" dir="t"/>
              </a:scene3d>
              <a:sp3d contourW="12700"/>
            </a:bodyPr>
            <a:lstStyle/>
            <a:p>
              <a:pPr lvl="0" algn="ctr"/>
              <a:r>
                <a:rPr lang="zh-CN" altLang="en-US" sz="20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中美中日恢复</a:t>
              </a:r>
              <a:endParaRPr lang="en-US" altLang="zh-CN" sz="20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lvl="0" algn="ctr"/>
              <a:r>
                <a:rPr lang="zh-CN" altLang="en-US" sz="2000" b="1" kern="0" dirty="0">
                  <a:solidFill>
                    <a:prstClr val="white"/>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外交关系</a:t>
              </a:r>
              <a:endParaRPr kumimoji="0" lang="zh-CN" altLang="en-US" sz="2000" b="1" i="0" u="none" strike="noStrike" kern="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pic>
        <p:nvPicPr>
          <p:cNvPr id="2" name="图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30397" y="1534175"/>
            <a:ext cx="3452465" cy="5213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500"/>
                                        <p:tgtEl>
                                          <p:spTgt spid="7"/>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childTnLst>
                                </p:cTn>
                              </p:par>
                            </p:childTnLst>
                          </p:cTn>
                        </p:par>
                        <p:par>
                          <p:cTn id="31" fill="hold">
                            <p:stCondLst>
                              <p:cond delay="2500"/>
                            </p:stCondLst>
                            <p:childTnLst>
                              <p:par>
                                <p:cTn id="32" presetID="53" presetClass="entr" presetSubtype="16"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33" y="0"/>
            <a:ext cx="12192000" cy="6858000"/>
          </a:xfrm>
          <a:prstGeom prst="rect">
            <a:avLst/>
          </a:prstGeom>
        </p:spPr>
      </p:pic>
      <p:sp>
        <p:nvSpPr>
          <p:cNvPr id="22" name="Aitds5"/>
          <p:cNvSpPr txBox="1"/>
          <p:nvPr>
            <p:custDataLst>
              <p:tags r:id="rId1"/>
            </p:custDataLst>
          </p:nvPr>
        </p:nvSpPr>
        <p:spPr>
          <a:xfrm>
            <a:off x="4437470" y="1686671"/>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第</a:t>
            </a:r>
          </a:p>
        </p:txBody>
      </p:sp>
      <p:sp>
        <p:nvSpPr>
          <p:cNvPr id="23" name="Aitds6"/>
          <p:cNvSpPr txBox="1"/>
          <p:nvPr>
            <p:custDataLst>
              <p:tags r:id="rId2"/>
            </p:custDataLst>
          </p:nvPr>
        </p:nvSpPr>
        <p:spPr>
          <a:xfrm>
            <a:off x="6933746" y="1686671"/>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章</a:t>
            </a:r>
          </a:p>
        </p:txBody>
      </p:sp>
      <p:grpSp>
        <p:nvGrpSpPr>
          <p:cNvPr id="24" name="Aitds7"/>
          <p:cNvGrpSpPr/>
          <p:nvPr>
            <p:custDataLst>
              <p:tags r:id="rId3"/>
            </p:custDataLst>
          </p:nvPr>
        </p:nvGrpSpPr>
        <p:grpSpPr>
          <a:xfrm>
            <a:off x="5447232" y="1499114"/>
            <a:ext cx="1678536" cy="1296000"/>
            <a:chOff x="3385106" y="987574"/>
            <a:chExt cx="1258902" cy="972000"/>
          </a:xfrm>
        </p:grpSpPr>
        <p:sp>
          <p:nvSpPr>
            <p:cNvPr id="25" name="Aitds7-1"/>
            <p:cNvSpPr/>
            <p:nvPr>
              <p:custDataLst>
                <p:tags r:id="rId5"/>
              </p:custDataLst>
            </p:nvPr>
          </p:nvSpPr>
          <p:spPr>
            <a:xfrm>
              <a:off x="3528557" y="987574"/>
              <a:ext cx="972000" cy="972000"/>
            </a:xfrm>
            <a:prstGeom prst="ellipse">
              <a:avLst/>
            </a:prstGeom>
            <a:solidFill>
              <a:srgbClr val="FFF5C1">
                <a:alpha val="50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Aitds7-2"/>
            <p:cNvSpPr/>
            <p:nvPr>
              <p:custDataLst>
                <p:tags r:id="rId6"/>
              </p:custDataLst>
            </p:nvPr>
          </p:nvSpPr>
          <p:spPr>
            <a:xfrm>
              <a:off x="3618557" y="1077574"/>
              <a:ext cx="792000" cy="792000"/>
            </a:xfrm>
            <a:prstGeom prst="ellipse">
              <a:avLst/>
            </a:prstGeom>
            <a:solidFill>
              <a:srgbClr val="FFF5C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Aitds7-3"/>
            <p:cNvSpPr txBox="1"/>
            <p:nvPr>
              <p:custDataLst>
                <p:tags r:id="rId7"/>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04</a:t>
              </a:r>
              <a:endParaRPr kumimoji="0" lang="zh-CN" altLang="en-US"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2" name="Aitds8"/>
          <p:cNvSpPr txBox="1"/>
          <p:nvPr>
            <p:custDataLst>
              <p:tags r:id="rId4"/>
            </p:custDataLst>
          </p:nvPr>
        </p:nvSpPr>
        <p:spPr>
          <a:xfrm>
            <a:off x="2024830" y="2890322"/>
            <a:ext cx="8170607" cy="1754326"/>
          </a:xfrm>
          <a:prstGeom prst="rect">
            <a:avLst/>
          </a:prstGeom>
          <a:noFill/>
        </p:spPr>
        <p:txBody>
          <a:bodyPr wrap="square" rtlCol="0">
            <a:spAutoFit/>
          </a:bodyPr>
          <a:lstStyle/>
          <a:p>
            <a:pPr algn="ctr" defTabSz="457200"/>
            <a:r>
              <a:rPr lang="zh-CN" altLang="en-US" sz="5400" kern="0" dirty="0">
                <a:ln w="127">
                  <a:noFill/>
                </a:ln>
                <a:solidFill>
                  <a:srgbClr val="FFF5C1"/>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cs typeface="阿里巴巴普惠体" panose="00020600040101010101" pitchFamily="18" charset="-122"/>
                <a:sym typeface="思源黑体 CN Normal" panose="020B0400000000000000" pitchFamily="34" charset="-122"/>
              </a:rPr>
              <a:t>新中国社会主义发展史的起承转折段落</a:t>
            </a:r>
          </a:p>
        </p:txBody>
      </p:sp>
      <p:pic>
        <p:nvPicPr>
          <p:cNvPr id="2" name="图片 1"/>
          <p:cNvPicPr>
            <a:picLocks noChangeAspect="1"/>
          </p:cNvPicPr>
          <p:nvPr/>
        </p:nvPicPr>
        <p:blipFill rotWithShape="1">
          <a:blip r:embed="rId12">
            <a:extLst>
              <a:ext uri="{28A0092B-C50C-407E-A947-70E740481C1C}">
                <a14:useLocalDpi xmlns:a14="http://schemas.microsoft.com/office/drawing/2010/main" val="0"/>
              </a:ext>
            </a:extLst>
          </a:blip>
          <a:srcRect t="28283" r="77746"/>
          <a:stretch>
            <a:fillRect/>
          </a:stretch>
        </p:blipFill>
        <p:spPr>
          <a:xfrm>
            <a:off x="9505950" y="2133600"/>
            <a:ext cx="2686050" cy="4869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800" fill="hold"/>
                                        <p:tgtEl>
                                          <p:spTgt spid="32"/>
                                        </p:tgtEl>
                                        <p:attrNameLst>
                                          <p:attrName>ppt_w</p:attrName>
                                        </p:attrNameLst>
                                      </p:cBhvr>
                                      <p:tavLst>
                                        <p:tav tm="0">
                                          <p:val>
                                            <p:strVal val="4*#ppt_w"/>
                                          </p:val>
                                        </p:tav>
                                        <p:tav tm="100000">
                                          <p:val>
                                            <p:strVal val="#ppt_w"/>
                                          </p:val>
                                        </p:tav>
                                      </p:tavLst>
                                    </p:anim>
                                    <p:anim calcmode="lin" valueType="num">
                                      <p:cBhvr>
                                        <p:cTn id="24" dur="800" fill="hold"/>
                                        <p:tgtEl>
                                          <p:spTgt spid="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弧形 1"/>
          <p:cNvSpPr/>
          <p:nvPr/>
        </p:nvSpPr>
        <p:spPr>
          <a:xfrm>
            <a:off x="1164470" y="3966990"/>
            <a:ext cx="1843314" cy="1843314"/>
          </a:xfrm>
          <a:prstGeom prst="arc">
            <a:avLst>
              <a:gd name="adj1" fmla="val 13337330"/>
              <a:gd name="adj2" fmla="val 8932735"/>
            </a:avLst>
          </a:prstGeom>
          <a:ln w="76200">
            <a:solidFill>
              <a:srgbClr val="D6161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nvGrpSpPr>
          <p:cNvPr id="3" name="组合 2"/>
          <p:cNvGrpSpPr/>
          <p:nvPr/>
        </p:nvGrpSpPr>
        <p:grpSpPr>
          <a:xfrm>
            <a:off x="1526634" y="4526515"/>
            <a:ext cx="1118986" cy="724264"/>
            <a:chOff x="1793081" y="328613"/>
            <a:chExt cx="490537" cy="317500"/>
          </a:xfrm>
        </p:grpSpPr>
        <p:sp>
          <p:nvSpPr>
            <p:cNvPr id="4" name="Freeform 588"/>
            <p:cNvSpPr/>
            <p:nvPr/>
          </p:nvSpPr>
          <p:spPr bwMode="auto">
            <a:xfrm>
              <a:off x="2143918" y="452437"/>
              <a:ext cx="84137"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0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0" y="12"/>
                    <a:pt x="0" y="12"/>
                    <a:pt x="0" y="12"/>
                  </a:cubicBezTo>
                  <a:cubicBezTo>
                    <a:pt x="0" y="10"/>
                    <a:pt x="0" y="10"/>
                    <a:pt x="0" y="10"/>
                  </a:cubicBezTo>
                  <a:cubicBezTo>
                    <a:pt x="0" y="10"/>
                    <a:pt x="0" y="10"/>
                    <a:pt x="0" y="10"/>
                  </a:cubicBezTo>
                  <a:cubicBezTo>
                    <a:pt x="0"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Freeform 589"/>
            <p:cNvSpPr/>
            <p:nvPr/>
          </p:nvSpPr>
          <p:spPr bwMode="auto">
            <a:xfrm>
              <a:off x="2143918" y="476250"/>
              <a:ext cx="38100" cy="69850"/>
            </a:xfrm>
            <a:custGeom>
              <a:avLst/>
              <a:gdLst>
                <a:gd name="T0" fmla="*/ 5 w 5"/>
                <a:gd name="T1" fmla="*/ 9 h 9"/>
                <a:gd name="T2" fmla="*/ 0 w 5"/>
                <a:gd name="T3" fmla="*/ 9 h 9"/>
                <a:gd name="T4" fmla="*/ 0 w 5"/>
                <a:gd name="T5" fmla="*/ 7 h 9"/>
                <a:gd name="T6" fmla="*/ 0 w 5"/>
                <a:gd name="T7" fmla="*/ 7 h 9"/>
                <a:gd name="T8" fmla="*/ 1 w 5"/>
                <a:gd name="T9" fmla="*/ 5 h 9"/>
                <a:gd name="T10" fmla="*/ 1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0" y="9"/>
                    <a:pt x="0" y="9"/>
                    <a:pt x="0" y="9"/>
                  </a:cubicBezTo>
                  <a:cubicBezTo>
                    <a:pt x="0" y="7"/>
                    <a:pt x="0" y="7"/>
                    <a:pt x="0" y="7"/>
                  </a:cubicBezTo>
                  <a:cubicBezTo>
                    <a:pt x="0" y="7"/>
                    <a:pt x="0" y="7"/>
                    <a:pt x="0" y="7"/>
                  </a:cubicBezTo>
                  <a:cubicBezTo>
                    <a:pt x="0" y="6"/>
                    <a:pt x="1" y="6"/>
                    <a:pt x="1" y="5"/>
                  </a:cubicBezTo>
                  <a:cubicBezTo>
                    <a:pt x="1" y="0"/>
                    <a:pt x="1" y="0"/>
                    <a:pt x="1"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6" name="Freeform 590"/>
            <p:cNvSpPr/>
            <p:nvPr/>
          </p:nvSpPr>
          <p:spPr bwMode="auto">
            <a:xfrm>
              <a:off x="2150268" y="452437"/>
              <a:ext cx="63500" cy="77788"/>
            </a:xfrm>
            <a:custGeom>
              <a:avLst/>
              <a:gdLst>
                <a:gd name="T0" fmla="*/ 1 w 8"/>
                <a:gd name="T1" fmla="*/ 0 h 10"/>
                <a:gd name="T2" fmla="*/ 8 w 8"/>
                <a:gd name="T3" fmla="*/ 0 h 10"/>
                <a:gd name="T4" fmla="*/ 8 w 8"/>
                <a:gd name="T5" fmla="*/ 6 h 10"/>
                <a:gd name="T6" fmla="*/ 8 w 8"/>
                <a:gd name="T7" fmla="*/ 7 h 10"/>
                <a:gd name="T8" fmla="*/ 4 w 8"/>
                <a:gd name="T9" fmla="*/ 10 h 10"/>
                <a:gd name="T10" fmla="*/ 1 w 8"/>
                <a:gd name="T11" fmla="*/ 7 h 10"/>
                <a:gd name="T12" fmla="*/ 0 w 8"/>
                <a:gd name="T13" fmla="*/ 6 h 10"/>
                <a:gd name="T14" fmla="*/ 1 w 8"/>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 h="10">
                  <a:moveTo>
                    <a:pt x="1" y="0"/>
                  </a:moveTo>
                  <a:cubicBezTo>
                    <a:pt x="8" y="0"/>
                    <a:pt x="8" y="0"/>
                    <a:pt x="8" y="0"/>
                  </a:cubicBezTo>
                  <a:cubicBezTo>
                    <a:pt x="8" y="6"/>
                    <a:pt x="8" y="6"/>
                    <a:pt x="8" y="6"/>
                  </a:cubicBezTo>
                  <a:cubicBezTo>
                    <a:pt x="8" y="7"/>
                    <a:pt x="8" y="7"/>
                    <a:pt x="8" y="7"/>
                  </a:cubicBezTo>
                  <a:cubicBezTo>
                    <a:pt x="7" y="9"/>
                    <a:pt x="6" y="10"/>
                    <a:pt x="4" y="10"/>
                  </a:cubicBezTo>
                  <a:cubicBezTo>
                    <a:pt x="3" y="10"/>
                    <a:pt x="2" y="9"/>
                    <a:pt x="1" y="7"/>
                  </a:cubicBezTo>
                  <a:cubicBezTo>
                    <a:pt x="0"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Freeform 591"/>
            <p:cNvSpPr/>
            <p:nvPr/>
          </p:nvSpPr>
          <p:spPr bwMode="auto">
            <a:xfrm>
              <a:off x="2128043" y="366712"/>
              <a:ext cx="115887" cy="139700"/>
            </a:xfrm>
            <a:custGeom>
              <a:avLst/>
              <a:gdLst>
                <a:gd name="T0" fmla="*/ 7 w 15"/>
                <a:gd name="T1" fmla="*/ 18 h 18"/>
                <a:gd name="T2" fmla="*/ 3 w 15"/>
                <a:gd name="T3" fmla="*/ 16 h 18"/>
                <a:gd name="T4" fmla="*/ 0 w 15"/>
                <a:gd name="T5" fmla="*/ 10 h 18"/>
                <a:gd name="T6" fmla="*/ 0 w 15"/>
                <a:gd name="T7" fmla="*/ 10 h 18"/>
                <a:gd name="T8" fmla="*/ 0 w 15"/>
                <a:gd name="T9" fmla="*/ 10 h 18"/>
                <a:gd name="T10" fmla="*/ 0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1" y="14"/>
                    <a:pt x="0" y="12"/>
                    <a:pt x="0" y="10"/>
                  </a:cubicBezTo>
                  <a:cubicBezTo>
                    <a:pt x="0" y="10"/>
                    <a:pt x="0" y="10"/>
                    <a:pt x="0" y="10"/>
                  </a:cubicBezTo>
                  <a:cubicBezTo>
                    <a:pt x="0" y="10"/>
                    <a:pt x="0" y="10"/>
                    <a:pt x="0" y="10"/>
                  </a:cubicBezTo>
                  <a:cubicBezTo>
                    <a:pt x="0" y="10"/>
                    <a:pt x="0" y="9"/>
                    <a:pt x="0" y="9"/>
                  </a:cubicBezTo>
                  <a:cubicBezTo>
                    <a:pt x="0"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 name="Freeform 592"/>
            <p:cNvSpPr/>
            <p:nvPr/>
          </p:nvSpPr>
          <p:spPr bwMode="auto">
            <a:xfrm>
              <a:off x="2080418" y="522287"/>
              <a:ext cx="203200" cy="93663"/>
            </a:xfrm>
            <a:custGeom>
              <a:avLst/>
              <a:gdLst>
                <a:gd name="T0" fmla="*/ 14 w 26"/>
                <a:gd name="T1" fmla="*/ 2 h 12"/>
                <a:gd name="T2" fmla="*/ 12 w 26"/>
                <a:gd name="T3" fmla="*/ 2 h 12"/>
                <a:gd name="T4" fmla="*/ 9 w 26"/>
                <a:gd name="T5" fmla="*/ 0 h 12"/>
                <a:gd name="T6" fmla="*/ 8 w 26"/>
                <a:gd name="T7" fmla="*/ 1 h 12"/>
                <a:gd name="T8" fmla="*/ 0 w 26"/>
                <a:gd name="T9" fmla="*/ 6 h 12"/>
                <a:gd name="T10" fmla="*/ 0 w 26"/>
                <a:gd name="T11" fmla="*/ 10 h 12"/>
                <a:gd name="T12" fmla="*/ 3 w 26"/>
                <a:gd name="T13" fmla="*/ 12 h 12"/>
                <a:gd name="T14" fmla="*/ 7 w 26"/>
                <a:gd name="T15" fmla="*/ 12 h 12"/>
                <a:gd name="T16" fmla="*/ 12 w 26"/>
                <a:gd name="T17" fmla="*/ 12 h 12"/>
                <a:gd name="T18" fmla="*/ 15 w 26"/>
                <a:gd name="T19" fmla="*/ 12 h 12"/>
                <a:gd name="T20" fmla="*/ 19 w 26"/>
                <a:gd name="T21" fmla="*/ 12 h 12"/>
                <a:gd name="T22" fmla="*/ 24 w 26"/>
                <a:gd name="T23" fmla="*/ 12 h 12"/>
                <a:gd name="T24" fmla="*/ 26 w 26"/>
                <a:gd name="T25" fmla="*/ 10 h 12"/>
                <a:gd name="T26" fmla="*/ 26 w 26"/>
                <a:gd name="T27" fmla="*/ 6 h 12"/>
                <a:gd name="T28" fmla="*/ 19 w 26"/>
                <a:gd name="T29" fmla="*/ 1 h 12"/>
                <a:gd name="T30" fmla="*/ 18 w 26"/>
                <a:gd name="T31" fmla="*/ 0 h 12"/>
                <a:gd name="T32" fmla="*/ 14 w 26"/>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12">
                  <a:moveTo>
                    <a:pt x="14" y="2"/>
                  </a:moveTo>
                  <a:cubicBezTo>
                    <a:pt x="12" y="2"/>
                    <a:pt x="12" y="2"/>
                    <a:pt x="12" y="2"/>
                  </a:cubicBezTo>
                  <a:cubicBezTo>
                    <a:pt x="9" y="0"/>
                    <a:pt x="9" y="0"/>
                    <a:pt x="9" y="0"/>
                  </a:cubicBezTo>
                  <a:cubicBezTo>
                    <a:pt x="8" y="1"/>
                    <a:pt x="8" y="1"/>
                    <a:pt x="8" y="1"/>
                  </a:cubicBezTo>
                  <a:cubicBezTo>
                    <a:pt x="4" y="1"/>
                    <a:pt x="0" y="3"/>
                    <a:pt x="0" y="6"/>
                  </a:cubicBezTo>
                  <a:cubicBezTo>
                    <a:pt x="0" y="7"/>
                    <a:pt x="0" y="9"/>
                    <a:pt x="0" y="10"/>
                  </a:cubicBezTo>
                  <a:cubicBezTo>
                    <a:pt x="0" y="11"/>
                    <a:pt x="1" y="12"/>
                    <a:pt x="3" y="12"/>
                  </a:cubicBezTo>
                  <a:cubicBezTo>
                    <a:pt x="7" y="12"/>
                    <a:pt x="7" y="12"/>
                    <a:pt x="7" y="12"/>
                  </a:cubicBezTo>
                  <a:cubicBezTo>
                    <a:pt x="12" y="12"/>
                    <a:pt x="12" y="12"/>
                    <a:pt x="12" y="12"/>
                  </a:cubicBezTo>
                  <a:cubicBezTo>
                    <a:pt x="15" y="12"/>
                    <a:pt x="15" y="12"/>
                    <a:pt x="15" y="12"/>
                  </a:cubicBezTo>
                  <a:cubicBezTo>
                    <a:pt x="19" y="12"/>
                    <a:pt x="19" y="12"/>
                    <a:pt x="19" y="12"/>
                  </a:cubicBezTo>
                  <a:cubicBezTo>
                    <a:pt x="24" y="12"/>
                    <a:pt x="24" y="12"/>
                    <a:pt x="24" y="12"/>
                  </a:cubicBezTo>
                  <a:cubicBezTo>
                    <a:pt x="25" y="12"/>
                    <a:pt x="26" y="11"/>
                    <a:pt x="26" y="10"/>
                  </a:cubicBezTo>
                  <a:cubicBezTo>
                    <a:pt x="26" y="6"/>
                    <a:pt x="26" y="6"/>
                    <a:pt x="26" y="6"/>
                  </a:cubicBezTo>
                  <a:cubicBezTo>
                    <a:pt x="26" y="3"/>
                    <a:pt x="23" y="1"/>
                    <a:pt x="19" y="1"/>
                  </a:cubicBezTo>
                  <a:cubicBezTo>
                    <a:pt x="18" y="0"/>
                    <a:pt x="18" y="0"/>
                    <a:pt x="18"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Freeform 593"/>
            <p:cNvSpPr/>
            <p:nvPr/>
          </p:nvSpPr>
          <p:spPr bwMode="auto">
            <a:xfrm>
              <a:off x="2143918" y="522287"/>
              <a:ext cx="84137" cy="93663"/>
            </a:xfrm>
            <a:custGeom>
              <a:avLst/>
              <a:gdLst>
                <a:gd name="T0" fmla="*/ 29 w 53"/>
                <a:gd name="T1" fmla="*/ 10 h 59"/>
                <a:gd name="T2" fmla="*/ 19 w 53"/>
                <a:gd name="T3" fmla="*/ 10 h 59"/>
                <a:gd name="T4" fmla="*/ 4 w 53"/>
                <a:gd name="T5" fmla="*/ 0 h 59"/>
                <a:gd name="T6" fmla="*/ 0 w 53"/>
                <a:gd name="T7" fmla="*/ 5 h 59"/>
                <a:gd name="T8" fmla="*/ 29 w 53"/>
                <a:gd name="T9" fmla="*/ 34 h 59"/>
                <a:gd name="T10" fmla="*/ 34 w 53"/>
                <a:gd name="T11" fmla="*/ 59 h 59"/>
                <a:gd name="T12" fmla="*/ 34 w 53"/>
                <a:gd name="T13" fmla="*/ 59 h 59"/>
                <a:gd name="T14" fmla="*/ 29 w 53"/>
                <a:gd name="T15" fmla="*/ 29 h 59"/>
                <a:gd name="T16" fmla="*/ 53 w 53"/>
                <a:gd name="T17" fmla="*/ 5 h 59"/>
                <a:gd name="T18" fmla="*/ 53 w 53"/>
                <a:gd name="T19" fmla="*/ 5 h 59"/>
                <a:gd name="T20" fmla="*/ 48 w 53"/>
                <a:gd name="T21" fmla="*/ 0 h 59"/>
                <a:gd name="T22" fmla="*/ 29 w 53"/>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3" h="59">
                  <a:moveTo>
                    <a:pt x="29" y="10"/>
                  </a:moveTo>
                  <a:lnTo>
                    <a:pt x="19" y="10"/>
                  </a:lnTo>
                  <a:lnTo>
                    <a:pt x="4" y="0"/>
                  </a:lnTo>
                  <a:lnTo>
                    <a:pt x="0" y="5"/>
                  </a:lnTo>
                  <a:lnTo>
                    <a:pt x="29" y="34"/>
                  </a:lnTo>
                  <a:lnTo>
                    <a:pt x="34" y="59"/>
                  </a:lnTo>
                  <a:lnTo>
                    <a:pt x="34" y="59"/>
                  </a:lnTo>
                  <a:lnTo>
                    <a:pt x="29" y="29"/>
                  </a:lnTo>
                  <a:lnTo>
                    <a:pt x="53" y="5"/>
                  </a:lnTo>
                  <a:lnTo>
                    <a:pt x="53" y="5"/>
                  </a:lnTo>
                  <a:lnTo>
                    <a:pt x="48" y="0"/>
                  </a:lnTo>
                  <a:lnTo>
                    <a:pt x="29"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Freeform 594"/>
            <p:cNvSpPr/>
            <p:nvPr/>
          </p:nvSpPr>
          <p:spPr bwMode="auto">
            <a:xfrm>
              <a:off x="2135981"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2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2" y="4"/>
                    <a:pt x="12" y="4"/>
                    <a:pt x="12" y="3"/>
                  </a:cubicBezTo>
                  <a:cubicBezTo>
                    <a:pt x="12" y="2"/>
                    <a:pt x="12" y="2"/>
                    <a:pt x="12" y="1"/>
                  </a:cubicBezTo>
                  <a:cubicBezTo>
                    <a:pt x="11" y="0"/>
                    <a:pt x="10" y="1"/>
                    <a:pt x="9" y="1"/>
                  </a:cubicBezTo>
                  <a:cubicBezTo>
                    <a:pt x="8" y="1"/>
                    <a:pt x="7"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Freeform 595"/>
            <p:cNvSpPr/>
            <p:nvPr/>
          </p:nvSpPr>
          <p:spPr bwMode="auto">
            <a:xfrm>
              <a:off x="2135981" y="398462"/>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4" y="1"/>
                    <a:pt x="4" y="1"/>
                  </a:cubicBezTo>
                  <a:cubicBezTo>
                    <a:pt x="4" y="1"/>
                    <a:pt x="4" y="1"/>
                    <a:pt x="4" y="1"/>
                  </a:cubicBezTo>
                  <a:cubicBezTo>
                    <a:pt x="2" y="1"/>
                    <a:pt x="1" y="0"/>
                    <a:pt x="1" y="1"/>
                  </a:cubicBezTo>
                  <a:cubicBezTo>
                    <a:pt x="0" y="2"/>
                    <a:pt x="0" y="2"/>
                    <a:pt x="0" y="3"/>
                  </a:cubicBezTo>
                  <a:cubicBezTo>
                    <a:pt x="0" y="4"/>
                    <a:pt x="0" y="4"/>
                    <a:pt x="0" y="5"/>
                  </a:cubicBezTo>
                  <a:cubicBezTo>
                    <a:pt x="0" y="7"/>
                    <a:pt x="0" y="7"/>
                    <a:pt x="0" y="7"/>
                  </a:cubicBezTo>
                  <a:cubicBezTo>
                    <a:pt x="0" y="9"/>
                    <a:pt x="0"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2" name="Freeform 596"/>
            <p:cNvSpPr/>
            <p:nvPr/>
          </p:nvSpPr>
          <p:spPr bwMode="auto">
            <a:xfrm>
              <a:off x="2174081" y="538162"/>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2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2" y="7"/>
                    <a:pt x="2" y="5"/>
                    <a:pt x="2" y="3"/>
                  </a:cubicBez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0"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3" name="Freeform 597"/>
            <p:cNvSpPr/>
            <p:nvPr/>
          </p:nvSpPr>
          <p:spPr bwMode="auto">
            <a:xfrm>
              <a:off x="2174081" y="538162"/>
              <a:ext cx="23812" cy="38100"/>
            </a:xfrm>
            <a:custGeom>
              <a:avLst/>
              <a:gdLst>
                <a:gd name="T0" fmla="*/ 2 w 3"/>
                <a:gd name="T1" fmla="*/ 3 h 5"/>
                <a:gd name="T2" fmla="*/ 2 w 3"/>
                <a:gd name="T3" fmla="*/ 3 h 5"/>
                <a:gd name="T4" fmla="*/ 3 w 3"/>
                <a:gd name="T5" fmla="*/ 1 h 5"/>
                <a:gd name="T6" fmla="*/ 3 w 3"/>
                <a:gd name="T7" fmla="*/ 0 h 5"/>
                <a:gd name="T8" fmla="*/ 2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2"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Freeform 598"/>
            <p:cNvSpPr/>
            <p:nvPr/>
          </p:nvSpPr>
          <p:spPr bwMode="auto">
            <a:xfrm>
              <a:off x="2143918" y="522287"/>
              <a:ext cx="38100" cy="38100"/>
            </a:xfrm>
            <a:custGeom>
              <a:avLst/>
              <a:gdLst>
                <a:gd name="T0" fmla="*/ 24 w 24"/>
                <a:gd name="T1" fmla="*/ 10 h 24"/>
                <a:gd name="T2" fmla="*/ 4 w 24"/>
                <a:gd name="T3" fmla="*/ 0 h 24"/>
                <a:gd name="T4" fmla="*/ 0 w 24"/>
                <a:gd name="T5" fmla="*/ 5 h 24"/>
                <a:gd name="T6" fmla="*/ 19 w 24"/>
                <a:gd name="T7" fmla="*/ 24 h 24"/>
                <a:gd name="T8" fmla="*/ 24 w 24"/>
                <a:gd name="T9" fmla="*/ 10 h 24"/>
              </a:gdLst>
              <a:ahLst/>
              <a:cxnLst>
                <a:cxn ang="0">
                  <a:pos x="T0" y="T1"/>
                </a:cxn>
                <a:cxn ang="0">
                  <a:pos x="T2" y="T3"/>
                </a:cxn>
                <a:cxn ang="0">
                  <a:pos x="T4" y="T5"/>
                </a:cxn>
                <a:cxn ang="0">
                  <a:pos x="T6" y="T7"/>
                </a:cxn>
                <a:cxn ang="0">
                  <a:pos x="T8" y="T9"/>
                </a:cxn>
              </a:cxnLst>
              <a:rect l="0" t="0" r="r" b="b"/>
              <a:pathLst>
                <a:path w="24" h="24">
                  <a:moveTo>
                    <a:pt x="24" y="10"/>
                  </a:moveTo>
                  <a:lnTo>
                    <a:pt x="4" y="0"/>
                  </a:lnTo>
                  <a:lnTo>
                    <a:pt x="0" y="5"/>
                  </a:lnTo>
                  <a:lnTo>
                    <a:pt x="19" y="24"/>
                  </a:lnTo>
                  <a:lnTo>
                    <a:pt x="24"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5" name="Freeform 599"/>
            <p:cNvSpPr/>
            <p:nvPr/>
          </p:nvSpPr>
          <p:spPr bwMode="auto">
            <a:xfrm>
              <a:off x="2182018" y="522287"/>
              <a:ext cx="46037" cy="38100"/>
            </a:xfrm>
            <a:custGeom>
              <a:avLst/>
              <a:gdLst>
                <a:gd name="T0" fmla="*/ 0 w 29"/>
                <a:gd name="T1" fmla="*/ 10 h 24"/>
                <a:gd name="T2" fmla="*/ 24 w 29"/>
                <a:gd name="T3" fmla="*/ 0 h 24"/>
                <a:gd name="T4" fmla="*/ 29 w 29"/>
                <a:gd name="T5" fmla="*/ 5 h 24"/>
                <a:gd name="T6" fmla="*/ 10 w 29"/>
                <a:gd name="T7" fmla="*/ 24 h 24"/>
                <a:gd name="T8" fmla="*/ 0 w 29"/>
                <a:gd name="T9" fmla="*/ 10 h 24"/>
              </a:gdLst>
              <a:ahLst/>
              <a:cxnLst>
                <a:cxn ang="0">
                  <a:pos x="T0" y="T1"/>
                </a:cxn>
                <a:cxn ang="0">
                  <a:pos x="T2" y="T3"/>
                </a:cxn>
                <a:cxn ang="0">
                  <a:pos x="T4" y="T5"/>
                </a:cxn>
                <a:cxn ang="0">
                  <a:pos x="T6" y="T7"/>
                </a:cxn>
                <a:cxn ang="0">
                  <a:pos x="T8" y="T9"/>
                </a:cxn>
              </a:cxnLst>
              <a:rect l="0" t="0" r="r" b="b"/>
              <a:pathLst>
                <a:path w="29" h="24">
                  <a:moveTo>
                    <a:pt x="0" y="10"/>
                  </a:moveTo>
                  <a:lnTo>
                    <a:pt x="24" y="0"/>
                  </a:lnTo>
                  <a:lnTo>
                    <a:pt x="29" y="5"/>
                  </a:lnTo>
                  <a:lnTo>
                    <a:pt x="10"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6" name="Freeform 600"/>
            <p:cNvSpPr/>
            <p:nvPr/>
          </p:nvSpPr>
          <p:spPr bwMode="auto">
            <a:xfrm>
              <a:off x="1847056" y="452437"/>
              <a:ext cx="85725" cy="101600"/>
            </a:xfrm>
            <a:custGeom>
              <a:avLst/>
              <a:gdLst>
                <a:gd name="T0" fmla="*/ 2 w 11"/>
                <a:gd name="T1" fmla="*/ 0 h 13"/>
                <a:gd name="T2" fmla="*/ 9 w 11"/>
                <a:gd name="T3" fmla="*/ 0 h 13"/>
                <a:gd name="T4" fmla="*/ 10 w 11"/>
                <a:gd name="T5" fmla="*/ 9 h 13"/>
                <a:gd name="T6" fmla="*/ 11 w 11"/>
                <a:gd name="T7" fmla="*/ 10 h 13"/>
                <a:gd name="T8" fmla="*/ 11 w 11"/>
                <a:gd name="T9" fmla="*/ 10 h 13"/>
                <a:gd name="T10" fmla="*/ 10 w 11"/>
                <a:gd name="T11" fmla="*/ 13 h 13"/>
                <a:gd name="T12" fmla="*/ 1 w 11"/>
                <a:gd name="T13" fmla="*/ 12 h 13"/>
                <a:gd name="T14" fmla="*/ 0 w 11"/>
                <a:gd name="T15" fmla="*/ 10 h 13"/>
                <a:gd name="T16" fmla="*/ 0 w 11"/>
                <a:gd name="T17" fmla="*/ 10 h 13"/>
                <a:gd name="T18" fmla="*/ 1 w 11"/>
                <a:gd name="T19" fmla="*/ 8 h 13"/>
                <a:gd name="T20" fmla="*/ 2 w 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3">
                  <a:moveTo>
                    <a:pt x="2" y="0"/>
                  </a:moveTo>
                  <a:cubicBezTo>
                    <a:pt x="9" y="0"/>
                    <a:pt x="9" y="0"/>
                    <a:pt x="9" y="0"/>
                  </a:cubicBezTo>
                  <a:cubicBezTo>
                    <a:pt x="10" y="9"/>
                    <a:pt x="10" y="9"/>
                    <a:pt x="10" y="9"/>
                  </a:cubicBezTo>
                  <a:cubicBezTo>
                    <a:pt x="10" y="9"/>
                    <a:pt x="10" y="10"/>
                    <a:pt x="11" y="10"/>
                  </a:cubicBezTo>
                  <a:cubicBezTo>
                    <a:pt x="11" y="10"/>
                    <a:pt x="11" y="10"/>
                    <a:pt x="11" y="10"/>
                  </a:cubicBezTo>
                  <a:cubicBezTo>
                    <a:pt x="10" y="13"/>
                    <a:pt x="10" y="13"/>
                    <a:pt x="10" y="13"/>
                  </a:cubicBezTo>
                  <a:cubicBezTo>
                    <a:pt x="1" y="12"/>
                    <a:pt x="1" y="12"/>
                    <a:pt x="1" y="12"/>
                  </a:cubicBezTo>
                  <a:cubicBezTo>
                    <a:pt x="0" y="10"/>
                    <a:pt x="0" y="10"/>
                    <a:pt x="0" y="10"/>
                  </a:cubicBezTo>
                  <a:cubicBezTo>
                    <a:pt x="0" y="10"/>
                    <a:pt x="0" y="10"/>
                    <a:pt x="0" y="10"/>
                  </a:cubicBezTo>
                  <a:cubicBezTo>
                    <a:pt x="1" y="9"/>
                    <a:pt x="1" y="9"/>
                    <a:pt x="1" y="8"/>
                  </a:cubicBezTo>
                  <a:lnTo>
                    <a:pt x="2"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Freeform 601"/>
            <p:cNvSpPr/>
            <p:nvPr/>
          </p:nvSpPr>
          <p:spPr bwMode="auto">
            <a:xfrm>
              <a:off x="1847056" y="476250"/>
              <a:ext cx="39687" cy="69850"/>
            </a:xfrm>
            <a:custGeom>
              <a:avLst/>
              <a:gdLst>
                <a:gd name="T0" fmla="*/ 5 w 5"/>
                <a:gd name="T1" fmla="*/ 9 h 9"/>
                <a:gd name="T2" fmla="*/ 1 w 5"/>
                <a:gd name="T3" fmla="*/ 9 h 9"/>
                <a:gd name="T4" fmla="*/ 0 w 5"/>
                <a:gd name="T5" fmla="*/ 7 h 9"/>
                <a:gd name="T6" fmla="*/ 0 w 5"/>
                <a:gd name="T7" fmla="*/ 7 h 9"/>
                <a:gd name="T8" fmla="*/ 1 w 5"/>
                <a:gd name="T9" fmla="*/ 5 h 9"/>
                <a:gd name="T10" fmla="*/ 2 w 5"/>
                <a:gd name="T11" fmla="*/ 0 h 9"/>
                <a:gd name="T12" fmla="*/ 5 w 5"/>
                <a:gd name="T13" fmla="*/ 0 h 9"/>
                <a:gd name="T14" fmla="*/ 5 w 5"/>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9">
                  <a:moveTo>
                    <a:pt x="5" y="9"/>
                  </a:moveTo>
                  <a:cubicBezTo>
                    <a:pt x="1" y="9"/>
                    <a:pt x="1" y="9"/>
                    <a:pt x="1" y="9"/>
                  </a:cubicBezTo>
                  <a:cubicBezTo>
                    <a:pt x="0" y="7"/>
                    <a:pt x="0" y="7"/>
                    <a:pt x="0" y="7"/>
                  </a:cubicBezTo>
                  <a:cubicBezTo>
                    <a:pt x="0" y="7"/>
                    <a:pt x="0" y="7"/>
                    <a:pt x="0" y="7"/>
                  </a:cubicBezTo>
                  <a:cubicBezTo>
                    <a:pt x="1" y="6"/>
                    <a:pt x="1" y="6"/>
                    <a:pt x="1" y="5"/>
                  </a:cubicBezTo>
                  <a:cubicBezTo>
                    <a:pt x="2" y="0"/>
                    <a:pt x="2" y="0"/>
                    <a:pt x="2" y="0"/>
                  </a:cubicBezTo>
                  <a:cubicBezTo>
                    <a:pt x="5" y="0"/>
                    <a:pt x="5" y="0"/>
                    <a:pt x="5" y="0"/>
                  </a:cubicBezTo>
                  <a:lnTo>
                    <a:pt x="5" y="9"/>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Freeform 602"/>
            <p:cNvSpPr/>
            <p:nvPr/>
          </p:nvSpPr>
          <p:spPr bwMode="auto">
            <a:xfrm>
              <a:off x="1854993" y="452437"/>
              <a:ext cx="69850" cy="77788"/>
            </a:xfrm>
            <a:custGeom>
              <a:avLst/>
              <a:gdLst>
                <a:gd name="T0" fmla="*/ 1 w 9"/>
                <a:gd name="T1" fmla="*/ 0 h 10"/>
                <a:gd name="T2" fmla="*/ 8 w 9"/>
                <a:gd name="T3" fmla="*/ 0 h 10"/>
                <a:gd name="T4" fmla="*/ 9 w 9"/>
                <a:gd name="T5" fmla="*/ 6 h 10"/>
                <a:gd name="T6" fmla="*/ 8 w 9"/>
                <a:gd name="T7" fmla="*/ 7 h 10"/>
                <a:gd name="T8" fmla="*/ 4 w 9"/>
                <a:gd name="T9" fmla="*/ 10 h 10"/>
                <a:gd name="T10" fmla="*/ 1 w 9"/>
                <a:gd name="T11" fmla="*/ 7 h 10"/>
                <a:gd name="T12" fmla="*/ 0 w 9"/>
                <a:gd name="T13" fmla="*/ 6 h 10"/>
                <a:gd name="T14" fmla="*/ 1 w 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1" y="0"/>
                  </a:moveTo>
                  <a:cubicBezTo>
                    <a:pt x="8" y="0"/>
                    <a:pt x="8" y="0"/>
                    <a:pt x="8" y="0"/>
                  </a:cubicBezTo>
                  <a:cubicBezTo>
                    <a:pt x="9" y="6"/>
                    <a:pt x="9" y="6"/>
                    <a:pt x="9" y="6"/>
                  </a:cubicBezTo>
                  <a:cubicBezTo>
                    <a:pt x="9" y="7"/>
                    <a:pt x="8" y="7"/>
                    <a:pt x="8" y="7"/>
                  </a:cubicBezTo>
                  <a:cubicBezTo>
                    <a:pt x="7" y="9"/>
                    <a:pt x="6" y="10"/>
                    <a:pt x="4" y="10"/>
                  </a:cubicBezTo>
                  <a:cubicBezTo>
                    <a:pt x="3" y="10"/>
                    <a:pt x="2" y="9"/>
                    <a:pt x="1" y="7"/>
                  </a:cubicBezTo>
                  <a:cubicBezTo>
                    <a:pt x="1" y="7"/>
                    <a:pt x="0" y="7"/>
                    <a:pt x="0" y="6"/>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Freeform 603"/>
            <p:cNvSpPr/>
            <p:nvPr/>
          </p:nvSpPr>
          <p:spPr bwMode="auto">
            <a:xfrm>
              <a:off x="1832768" y="366712"/>
              <a:ext cx="115887" cy="139700"/>
            </a:xfrm>
            <a:custGeom>
              <a:avLst/>
              <a:gdLst>
                <a:gd name="T0" fmla="*/ 7 w 15"/>
                <a:gd name="T1" fmla="*/ 18 h 18"/>
                <a:gd name="T2" fmla="*/ 3 w 15"/>
                <a:gd name="T3" fmla="*/ 16 h 18"/>
                <a:gd name="T4" fmla="*/ 1 w 15"/>
                <a:gd name="T5" fmla="*/ 10 h 18"/>
                <a:gd name="T6" fmla="*/ 1 w 15"/>
                <a:gd name="T7" fmla="*/ 10 h 18"/>
                <a:gd name="T8" fmla="*/ 1 w 15"/>
                <a:gd name="T9" fmla="*/ 10 h 18"/>
                <a:gd name="T10" fmla="*/ 1 w 15"/>
                <a:gd name="T11" fmla="*/ 9 h 18"/>
                <a:gd name="T12" fmla="*/ 7 w 15"/>
                <a:gd name="T13" fmla="*/ 0 h 18"/>
                <a:gd name="T14" fmla="*/ 14 w 15"/>
                <a:gd name="T15" fmla="*/ 9 h 18"/>
                <a:gd name="T16" fmla="*/ 14 w 15"/>
                <a:gd name="T17" fmla="*/ 10 h 18"/>
                <a:gd name="T18" fmla="*/ 14 w 15"/>
                <a:gd name="T19" fmla="*/ 10 h 18"/>
                <a:gd name="T20" fmla="*/ 14 w 15"/>
                <a:gd name="T21" fmla="*/ 10 h 18"/>
                <a:gd name="T22" fmla="*/ 12 w 15"/>
                <a:gd name="T23" fmla="*/ 16 h 18"/>
                <a:gd name="T24" fmla="*/ 7 w 1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18">
                  <a:moveTo>
                    <a:pt x="7" y="18"/>
                  </a:moveTo>
                  <a:cubicBezTo>
                    <a:pt x="6" y="18"/>
                    <a:pt x="4" y="17"/>
                    <a:pt x="3" y="16"/>
                  </a:cubicBezTo>
                  <a:cubicBezTo>
                    <a:pt x="2" y="14"/>
                    <a:pt x="1" y="12"/>
                    <a:pt x="1" y="10"/>
                  </a:cubicBezTo>
                  <a:cubicBezTo>
                    <a:pt x="1" y="10"/>
                    <a:pt x="1" y="10"/>
                    <a:pt x="1" y="10"/>
                  </a:cubicBezTo>
                  <a:cubicBezTo>
                    <a:pt x="1" y="10"/>
                    <a:pt x="1" y="10"/>
                    <a:pt x="1" y="10"/>
                  </a:cubicBezTo>
                  <a:cubicBezTo>
                    <a:pt x="1" y="10"/>
                    <a:pt x="1" y="9"/>
                    <a:pt x="1" y="9"/>
                  </a:cubicBezTo>
                  <a:cubicBezTo>
                    <a:pt x="1" y="4"/>
                    <a:pt x="0" y="0"/>
                    <a:pt x="7" y="0"/>
                  </a:cubicBezTo>
                  <a:cubicBezTo>
                    <a:pt x="15" y="0"/>
                    <a:pt x="14" y="4"/>
                    <a:pt x="14" y="9"/>
                  </a:cubicBezTo>
                  <a:cubicBezTo>
                    <a:pt x="14" y="9"/>
                    <a:pt x="14" y="10"/>
                    <a:pt x="14" y="10"/>
                  </a:cubicBezTo>
                  <a:cubicBezTo>
                    <a:pt x="14" y="10"/>
                    <a:pt x="14" y="10"/>
                    <a:pt x="14" y="10"/>
                  </a:cubicBezTo>
                  <a:cubicBezTo>
                    <a:pt x="14" y="10"/>
                    <a:pt x="14" y="10"/>
                    <a:pt x="14" y="10"/>
                  </a:cubicBezTo>
                  <a:cubicBezTo>
                    <a:pt x="14" y="12"/>
                    <a:pt x="13" y="14"/>
                    <a:pt x="12" y="16"/>
                  </a:cubicBezTo>
                  <a:cubicBezTo>
                    <a:pt x="11" y="17"/>
                    <a:pt x="9" y="18"/>
                    <a:pt x="7" y="18"/>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Freeform 604"/>
            <p:cNvSpPr/>
            <p:nvPr/>
          </p:nvSpPr>
          <p:spPr bwMode="auto">
            <a:xfrm>
              <a:off x="1793081" y="522287"/>
              <a:ext cx="195262" cy="93663"/>
            </a:xfrm>
            <a:custGeom>
              <a:avLst/>
              <a:gdLst>
                <a:gd name="T0" fmla="*/ 14 w 25"/>
                <a:gd name="T1" fmla="*/ 2 h 12"/>
                <a:gd name="T2" fmla="*/ 11 w 25"/>
                <a:gd name="T3" fmla="*/ 2 h 12"/>
                <a:gd name="T4" fmla="*/ 8 w 25"/>
                <a:gd name="T5" fmla="*/ 0 h 12"/>
                <a:gd name="T6" fmla="*/ 7 w 25"/>
                <a:gd name="T7" fmla="*/ 1 h 12"/>
                <a:gd name="T8" fmla="*/ 0 w 25"/>
                <a:gd name="T9" fmla="*/ 6 h 12"/>
                <a:gd name="T10" fmla="*/ 0 w 25"/>
                <a:gd name="T11" fmla="*/ 10 h 12"/>
                <a:gd name="T12" fmla="*/ 2 w 25"/>
                <a:gd name="T13" fmla="*/ 12 h 12"/>
                <a:gd name="T14" fmla="*/ 6 w 25"/>
                <a:gd name="T15" fmla="*/ 12 h 12"/>
                <a:gd name="T16" fmla="*/ 11 w 25"/>
                <a:gd name="T17" fmla="*/ 12 h 12"/>
                <a:gd name="T18" fmla="*/ 14 w 25"/>
                <a:gd name="T19" fmla="*/ 12 h 12"/>
                <a:gd name="T20" fmla="*/ 19 w 25"/>
                <a:gd name="T21" fmla="*/ 12 h 12"/>
                <a:gd name="T22" fmla="*/ 23 w 25"/>
                <a:gd name="T23" fmla="*/ 12 h 12"/>
                <a:gd name="T24" fmla="*/ 25 w 25"/>
                <a:gd name="T25" fmla="*/ 10 h 12"/>
                <a:gd name="T26" fmla="*/ 25 w 25"/>
                <a:gd name="T27" fmla="*/ 6 h 12"/>
                <a:gd name="T28" fmla="*/ 18 w 25"/>
                <a:gd name="T29" fmla="*/ 1 h 12"/>
                <a:gd name="T30" fmla="*/ 17 w 25"/>
                <a:gd name="T31" fmla="*/ 0 h 12"/>
                <a:gd name="T32" fmla="*/ 14 w 25"/>
                <a:gd name="T33"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5" h="12">
                  <a:moveTo>
                    <a:pt x="14" y="2"/>
                  </a:moveTo>
                  <a:cubicBezTo>
                    <a:pt x="11" y="2"/>
                    <a:pt x="11" y="2"/>
                    <a:pt x="11" y="2"/>
                  </a:cubicBezTo>
                  <a:cubicBezTo>
                    <a:pt x="8" y="0"/>
                    <a:pt x="8" y="0"/>
                    <a:pt x="8" y="0"/>
                  </a:cubicBezTo>
                  <a:cubicBezTo>
                    <a:pt x="7" y="1"/>
                    <a:pt x="7" y="1"/>
                    <a:pt x="7" y="1"/>
                  </a:cubicBezTo>
                  <a:cubicBezTo>
                    <a:pt x="3" y="1"/>
                    <a:pt x="0" y="3"/>
                    <a:pt x="0" y="6"/>
                  </a:cubicBezTo>
                  <a:cubicBezTo>
                    <a:pt x="0" y="7"/>
                    <a:pt x="0" y="9"/>
                    <a:pt x="0" y="10"/>
                  </a:cubicBezTo>
                  <a:cubicBezTo>
                    <a:pt x="0" y="11"/>
                    <a:pt x="1" y="12"/>
                    <a:pt x="2" y="12"/>
                  </a:cubicBezTo>
                  <a:cubicBezTo>
                    <a:pt x="6" y="12"/>
                    <a:pt x="6" y="12"/>
                    <a:pt x="6" y="12"/>
                  </a:cubicBezTo>
                  <a:cubicBezTo>
                    <a:pt x="11" y="12"/>
                    <a:pt x="11" y="12"/>
                    <a:pt x="11" y="12"/>
                  </a:cubicBezTo>
                  <a:cubicBezTo>
                    <a:pt x="14" y="12"/>
                    <a:pt x="14" y="12"/>
                    <a:pt x="14" y="12"/>
                  </a:cubicBezTo>
                  <a:cubicBezTo>
                    <a:pt x="19" y="12"/>
                    <a:pt x="19" y="12"/>
                    <a:pt x="19" y="12"/>
                  </a:cubicBezTo>
                  <a:cubicBezTo>
                    <a:pt x="23" y="12"/>
                    <a:pt x="23" y="12"/>
                    <a:pt x="23" y="12"/>
                  </a:cubicBezTo>
                  <a:cubicBezTo>
                    <a:pt x="24" y="12"/>
                    <a:pt x="25" y="11"/>
                    <a:pt x="25" y="10"/>
                  </a:cubicBezTo>
                  <a:cubicBezTo>
                    <a:pt x="25" y="6"/>
                    <a:pt x="25" y="6"/>
                    <a:pt x="25" y="6"/>
                  </a:cubicBezTo>
                  <a:cubicBezTo>
                    <a:pt x="25" y="3"/>
                    <a:pt x="22" y="1"/>
                    <a:pt x="18" y="1"/>
                  </a:cubicBezTo>
                  <a:cubicBezTo>
                    <a:pt x="17" y="0"/>
                    <a:pt x="17" y="0"/>
                    <a:pt x="17" y="0"/>
                  </a:cubicBezTo>
                  <a:lnTo>
                    <a:pt x="14" y="2"/>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1" name="Freeform 605"/>
            <p:cNvSpPr/>
            <p:nvPr/>
          </p:nvSpPr>
          <p:spPr bwMode="auto">
            <a:xfrm>
              <a:off x="1847056" y="522287"/>
              <a:ext cx="93662" cy="93663"/>
            </a:xfrm>
            <a:custGeom>
              <a:avLst/>
              <a:gdLst>
                <a:gd name="T0" fmla="*/ 35 w 59"/>
                <a:gd name="T1" fmla="*/ 10 h 59"/>
                <a:gd name="T2" fmla="*/ 20 w 59"/>
                <a:gd name="T3" fmla="*/ 10 h 59"/>
                <a:gd name="T4" fmla="*/ 5 w 59"/>
                <a:gd name="T5" fmla="*/ 0 h 59"/>
                <a:gd name="T6" fmla="*/ 0 w 59"/>
                <a:gd name="T7" fmla="*/ 5 h 59"/>
                <a:gd name="T8" fmla="*/ 30 w 59"/>
                <a:gd name="T9" fmla="*/ 34 h 59"/>
                <a:gd name="T10" fmla="*/ 35 w 59"/>
                <a:gd name="T11" fmla="*/ 59 h 59"/>
                <a:gd name="T12" fmla="*/ 35 w 59"/>
                <a:gd name="T13" fmla="*/ 59 h 59"/>
                <a:gd name="T14" fmla="*/ 35 w 59"/>
                <a:gd name="T15" fmla="*/ 29 h 59"/>
                <a:gd name="T16" fmla="*/ 59 w 59"/>
                <a:gd name="T17" fmla="*/ 5 h 59"/>
                <a:gd name="T18" fmla="*/ 54 w 59"/>
                <a:gd name="T19" fmla="*/ 5 h 59"/>
                <a:gd name="T20" fmla="*/ 49 w 59"/>
                <a:gd name="T21" fmla="*/ 0 h 59"/>
                <a:gd name="T22" fmla="*/ 35 w 59"/>
                <a:gd name="T23" fmla="*/ 1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59">
                  <a:moveTo>
                    <a:pt x="35" y="10"/>
                  </a:moveTo>
                  <a:lnTo>
                    <a:pt x="20" y="10"/>
                  </a:lnTo>
                  <a:lnTo>
                    <a:pt x="5" y="0"/>
                  </a:lnTo>
                  <a:lnTo>
                    <a:pt x="0" y="5"/>
                  </a:lnTo>
                  <a:lnTo>
                    <a:pt x="30" y="34"/>
                  </a:lnTo>
                  <a:lnTo>
                    <a:pt x="35" y="59"/>
                  </a:lnTo>
                  <a:lnTo>
                    <a:pt x="35" y="59"/>
                  </a:lnTo>
                  <a:lnTo>
                    <a:pt x="35" y="29"/>
                  </a:lnTo>
                  <a:lnTo>
                    <a:pt x="59" y="5"/>
                  </a:lnTo>
                  <a:lnTo>
                    <a:pt x="54" y="5"/>
                  </a:lnTo>
                  <a:lnTo>
                    <a:pt x="49" y="0"/>
                  </a:lnTo>
                  <a:lnTo>
                    <a:pt x="35" y="10"/>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2" name="Freeform 606"/>
            <p:cNvSpPr/>
            <p:nvPr/>
          </p:nvSpPr>
          <p:spPr bwMode="auto">
            <a:xfrm>
              <a:off x="1840706" y="398462"/>
              <a:ext cx="100012" cy="115888"/>
            </a:xfrm>
            <a:custGeom>
              <a:avLst/>
              <a:gdLst>
                <a:gd name="T0" fmla="*/ 2 w 13"/>
                <a:gd name="T1" fmla="*/ 13 h 15"/>
                <a:gd name="T2" fmla="*/ 6 w 13"/>
                <a:gd name="T3" fmla="*/ 15 h 15"/>
                <a:gd name="T4" fmla="*/ 11 w 13"/>
                <a:gd name="T5" fmla="*/ 13 h 15"/>
                <a:gd name="T6" fmla="*/ 13 w 13"/>
                <a:gd name="T7" fmla="*/ 7 h 15"/>
                <a:gd name="T8" fmla="*/ 13 w 13"/>
                <a:gd name="T9" fmla="*/ 5 h 15"/>
                <a:gd name="T10" fmla="*/ 13 w 13"/>
                <a:gd name="T11" fmla="*/ 3 h 15"/>
                <a:gd name="T12" fmla="*/ 12 w 13"/>
                <a:gd name="T13" fmla="*/ 1 h 15"/>
                <a:gd name="T14" fmla="*/ 9 w 13"/>
                <a:gd name="T15" fmla="*/ 1 h 15"/>
                <a:gd name="T16" fmla="*/ 6 w 13"/>
                <a:gd name="T17" fmla="*/ 1 h 15"/>
                <a:gd name="T18" fmla="*/ 4 w 13"/>
                <a:gd name="T19" fmla="*/ 1 h 15"/>
                <a:gd name="T20" fmla="*/ 4 w 13"/>
                <a:gd name="T21" fmla="*/ 1 h 15"/>
                <a:gd name="T22" fmla="*/ 1 w 13"/>
                <a:gd name="T23" fmla="*/ 1 h 15"/>
                <a:gd name="T24" fmla="*/ 0 w 13"/>
                <a:gd name="T25" fmla="*/ 3 h 15"/>
                <a:gd name="T26" fmla="*/ 0 w 13"/>
                <a:gd name="T27" fmla="*/ 5 h 15"/>
                <a:gd name="T28" fmla="*/ 0 w 13"/>
                <a:gd name="T29" fmla="*/ 7 h 15"/>
                <a:gd name="T30" fmla="*/ 2 w 13"/>
                <a:gd name="T31"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 h="15">
                  <a:moveTo>
                    <a:pt x="2" y="13"/>
                  </a:moveTo>
                  <a:cubicBezTo>
                    <a:pt x="3" y="14"/>
                    <a:pt x="5" y="15"/>
                    <a:pt x="6" y="15"/>
                  </a:cubicBezTo>
                  <a:cubicBezTo>
                    <a:pt x="8" y="15"/>
                    <a:pt x="10" y="14"/>
                    <a:pt x="11" y="13"/>
                  </a:cubicBezTo>
                  <a:cubicBezTo>
                    <a:pt x="12" y="11"/>
                    <a:pt x="13" y="9"/>
                    <a:pt x="13" y="7"/>
                  </a:cubicBezTo>
                  <a:cubicBezTo>
                    <a:pt x="13" y="5"/>
                    <a:pt x="13" y="5"/>
                    <a:pt x="13" y="5"/>
                  </a:cubicBezTo>
                  <a:cubicBezTo>
                    <a:pt x="13" y="4"/>
                    <a:pt x="13" y="4"/>
                    <a:pt x="13" y="3"/>
                  </a:cubicBezTo>
                  <a:cubicBezTo>
                    <a:pt x="13" y="2"/>
                    <a:pt x="13" y="2"/>
                    <a:pt x="12" y="1"/>
                  </a:cubicBezTo>
                  <a:cubicBezTo>
                    <a:pt x="11" y="0"/>
                    <a:pt x="10" y="1"/>
                    <a:pt x="9" y="1"/>
                  </a:cubicBezTo>
                  <a:cubicBezTo>
                    <a:pt x="8" y="1"/>
                    <a:pt x="7"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Freeform 608"/>
            <p:cNvSpPr/>
            <p:nvPr/>
          </p:nvSpPr>
          <p:spPr bwMode="auto">
            <a:xfrm>
              <a:off x="1840706" y="398463"/>
              <a:ext cx="46037" cy="115888"/>
            </a:xfrm>
            <a:custGeom>
              <a:avLst/>
              <a:gdLst>
                <a:gd name="T0" fmla="*/ 2 w 6"/>
                <a:gd name="T1" fmla="*/ 13 h 15"/>
                <a:gd name="T2" fmla="*/ 6 w 6"/>
                <a:gd name="T3" fmla="*/ 15 h 15"/>
                <a:gd name="T4" fmla="*/ 6 w 6"/>
                <a:gd name="T5" fmla="*/ 1 h 15"/>
                <a:gd name="T6" fmla="*/ 4 w 6"/>
                <a:gd name="T7" fmla="*/ 1 h 15"/>
                <a:gd name="T8" fmla="*/ 4 w 6"/>
                <a:gd name="T9" fmla="*/ 1 h 15"/>
                <a:gd name="T10" fmla="*/ 1 w 6"/>
                <a:gd name="T11" fmla="*/ 1 h 15"/>
                <a:gd name="T12" fmla="*/ 0 w 6"/>
                <a:gd name="T13" fmla="*/ 3 h 15"/>
                <a:gd name="T14" fmla="*/ 0 w 6"/>
                <a:gd name="T15" fmla="*/ 5 h 15"/>
                <a:gd name="T16" fmla="*/ 0 w 6"/>
                <a:gd name="T17" fmla="*/ 7 h 15"/>
                <a:gd name="T18" fmla="*/ 2 w 6"/>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15">
                  <a:moveTo>
                    <a:pt x="2" y="13"/>
                  </a:moveTo>
                  <a:cubicBezTo>
                    <a:pt x="3" y="14"/>
                    <a:pt x="5" y="15"/>
                    <a:pt x="6" y="15"/>
                  </a:cubicBezTo>
                  <a:cubicBezTo>
                    <a:pt x="6" y="1"/>
                    <a:pt x="6" y="1"/>
                    <a:pt x="6" y="1"/>
                  </a:cubicBezTo>
                  <a:cubicBezTo>
                    <a:pt x="5" y="1"/>
                    <a:pt x="5" y="1"/>
                    <a:pt x="4" y="1"/>
                  </a:cubicBezTo>
                  <a:cubicBezTo>
                    <a:pt x="4" y="1"/>
                    <a:pt x="4" y="1"/>
                    <a:pt x="4" y="1"/>
                  </a:cubicBezTo>
                  <a:cubicBezTo>
                    <a:pt x="3" y="1"/>
                    <a:pt x="1" y="0"/>
                    <a:pt x="1" y="1"/>
                  </a:cubicBezTo>
                  <a:cubicBezTo>
                    <a:pt x="0" y="2"/>
                    <a:pt x="0" y="2"/>
                    <a:pt x="0" y="3"/>
                  </a:cubicBezTo>
                  <a:cubicBezTo>
                    <a:pt x="0" y="4"/>
                    <a:pt x="0" y="4"/>
                    <a:pt x="0" y="5"/>
                  </a:cubicBezTo>
                  <a:cubicBezTo>
                    <a:pt x="0" y="7"/>
                    <a:pt x="0" y="7"/>
                    <a:pt x="0" y="7"/>
                  </a:cubicBezTo>
                  <a:cubicBezTo>
                    <a:pt x="0" y="9"/>
                    <a:pt x="1" y="11"/>
                    <a:pt x="2" y="13"/>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Freeform 609"/>
            <p:cNvSpPr/>
            <p:nvPr/>
          </p:nvSpPr>
          <p:spPr bwMode="auto">
            <a:xfrm>
              <a:off x="1878806" y="538163"/>
              <a:ext cx="23812" cy="77788"/>
            </a:xfrm>
            <a:custGeom>
              <a:avLst/>
              <a:gdLst>
                <a:gd name="T0" fmla="*/ 0 w 3"/>
                <a:gd name="T1" fmla="*/ 10 h 10"/>
                <a:gd name="T2" fmla="*/ 3 w 3"/>
                <a:gd name="T3" fmla="*/ 10 h 10"/>
                <a:gd name="T4" fmla="*/ 2 w 3"/>
                <a:gd name="T5" fmla="*/ 3 h 10"/>
                <a:gd name="T6" fmla="*/ 2 w 3"/>
                <a:gd name="T7" fmla="*/ 3 h 10"/>
                <a:gd name="T8" fmla="*/ 3 w 3"/>
                <a:gd name="T9" fmla="*/ 1 h 10"/>
                <a:gd name="T10" fmla="*/ 3 w 3"/>
                <a:gd name="T11" fmla="*/ 0 h 10"/>
                <a:gd name="T12" fmla="*/ 3 w 3"/>
                <a:gd name="T13" fmla="*/ 0 h 10"/>
                <a:gd name="T14" fmla="*/ 0 w 3"/>
                <a:gd name="T15" fmla="*/ 0 h 10"/>
                <a:gd name="T16" fmla="*/ 0 w 3"/>
                <a:gd name="T17" fmla="*/ 0 h 10"/>
                <a:gd name="T18" fmla="*/ 0 w 3"/>
                <a:gd name="T19" fmla="*/ 1 h 10"/>
                <a:gd name="T20" fmla="*/ 1 w 3"/>
                <a:gd name="T21" fmla="*/ 3 h 10"/>
                <a:gd name="T22" fmla="*/ 1 w 3"/>
                <a:gd name="T23" fmla="*/ 3 h 10"/>
                <a:gd name="T24" fmla="*/ 0 w 3"/>
                <a:gd name="T25"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0">
                  <a:moveTo>
                    <a:pt x="0" y="10"/>
                  </a:moveTo>
                  <a:cubicBezTo>
                    <a:pt x="3" y="10"/>
                    <a:pt x="3" y="10"/>
                    <a:pt x="3" y="10"/>
                  </a:cubicBezTo>
                  <a:cubicBezTo>
                    <a:pt x="3" y="7"/>
                    <a:pt x="2" y="5"/>
                    <a:pt x="2" y="3"/>
                  </a:cubicBez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5"/>
                    <a:pt x="0" y="7"/>
                    <a:pt x="0" y="10"/>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Freeform 610"/>
            <p:cNvSpPr/>
            <p:nvPr/>
          </p:nvSpPr>
          <p:spPr bwMode="auto">
            <a:xfrm>
              <a:off x="1878806" y="538163"/>
              <a:ext cx="23812" cy="38100"/>
            </a:xfrm>
            <a:custGeom>
              <a:avLst/>
              <a:gdLst>
                <a:gd name="T0" fmla="*/ 2 w 3"/>
                <a:gd name="T1" fmla="*/ 3 h 5"/>
                <a:gd name="T2" fmla="*/ 2 w 3"/>
                <a:gd name="T3" fmla="*/ 3 h 5"/>
                <a:gd name="T4" fmla="*/ 3 w 3"/>
                <a:gd name="T5" fmla="*/ 1 h 5"/>
                <a:gd name="T6" fmla="*/ 3 w 3"/>
                <a:gd name="T7" fmla="*/ 0 h 5"/>
                <a:gd name="T8" fmla="*/ 3 w 3"/>
                <a:gd name="T9" fmla="*/ 0 h 5"/>
                <a:gd name="T10" fmla="*/ 0 w 3"/>
                <a:gd name="T11" fmla="*/ 0 h 5"/>
                <a:gd name="T12" fmla="*/ 0 w 3"/>
                <a:gd name="T13" fmla="*/ 0 h 5"/>
                <a:gd name="T14" fmla="*/ 0 w 3"/>
                <a:gd name="T15" fmla="*/ 1 h 5"/>
                <a:gd name="T16" fmla="*/ 1 w 3"/>
                <a:gd name="T17" fmla="*/ 3 h 5"/>
                <a:gd name="T18" fmla="*/ 1 w 3"/>
                <a:gd name="T19" fmla="*/ 3 h 5"/>
                <a:gd name="T20" fmla="*/ 1 w 3"/>
                <a:gd name="T21" fmla="*/ 4 h 5"/>
                <a:gd name="T22" fmla="*/ 2 w 3"/>
                <a:gd name="T23" fmla="*/ 5 h 5"/>
                <a:gd name="T24" fmla="*/ 2 w 3"/>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5">
                  <a:moveTo>
                    <a:pt x="2" y="3"/>
                  </a:moveTo>
                  <a:cubicBezTo>
                    <a:pt x="2" y="3"/>
                    <a:pt x="2" y="3"/>
                    <a:pt x="2" y="3"/>
                  </a:cubicBezTo>
                  <a:cubicBezTo>
                    <a:pt x="3" y="1"/>
                    <a:pt x="3" y="1"/>
                    <a:pt x="3" y="1"/>
                  </a:cubicBezTo>
                  <a:cubicBezTo>
                    <a:pt x="3" y="1"/>
                    <a:pt x="3" y="0"/>
                    <a:pt x="3" y="0"/>
                  </a:cubicBezTo>
                  <a:cubicBezTo>
                    <a:pt x="3" y="0"/>
                    <a:pt x="3" y="0"/>
                    <a:pt x="3" y="0"/>
                  </a:cubicBezTo>
                  <a:cubicBezTo>
                    <a:pt x="2" y="0"/>
                    <a:pt x="1" y="0"/>
                    <a:pt x="0" y="0"/>
                  </a:cubicBezTo>
                  <a:cubicBezTo>
                    <a:pt x="0" y="0"/>
                    <a:pt x="0" y="0"/>
                    <a:pt x="0" y="0"/>
                  </a:cubicBezTo>
                  <a:cubicBezTo>
                    <a:pt x="0" y="0"/>
                    <a:pt x="0" y="1"/>
                    <a:pt x="0" y="1"/>
                  </a:cubicBezTo>
                  <a:cubicBezTo>
                    <a:pt x="1" y="3"/>
                    <a:pt x="1" y="3"/>
                    <a:pt x="1" y="3"/>
                  </a:cubicBezTo>
                  <a:cubicBezTo>
                    <a:pt x="1" y="3"/>
                    <a:pt x="1" y="3"/>
                    <a:pt x="1" y="3"/>
                  </a:cubicBezTo>
                  <a:cubicBezTo>
                    <a:pt x="1" y="4"/>
                    <a:pt x="1" y="4"/>
                    <a:pt x="1" y="4"/>
                  </a:cubicBezTo>
                  <a:cubicBezTo>
                    <a:pt x="2" y="5"/>
                    <a:pt x="2" y="5"/>
                    <a:pt x="2" y="5"/>
                  </a:cubicBezTo>
                  <a:lnTo>
                    <a:pt x="2" y="3"/>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6" name="Freeform 611"/>
            <p:cNvSpPr/>
            <p:nvPr/>
          </p:nvSpPr>
          <p:spPr bwMode="auto">
            <a:xfrm>
              <a:off x="1847056" y="522288"/>
              <a:ext cx="47625" cy="38100"/>
            </a:xfrm>
            <a:custGeom>
              <a:avLst/>
              <a:gdLst>
                <a:gd name="T0" fmla="*/ 30 w 30"/>
                <a:gd name="T1" fmla="*/ 10 h 24"/>
                <a:gd name="T2" fmla="*/ 5 w 30"/>
                <a:gd name="T3" fmla="*/ 0 h 24"/>
                <a:gd name="T4" fmla="*/ 0 w 30"/>
                <a:gd name="T5" fmla="*/ 5 h 24"/>
                <a:gd name="T6" fmla="*/ 20 w 30"/>
                <a:gd name="T7" fmla="*/ 24 h 24"/>
                <a:gd name="T8" fmla="*/ 30 w 30"/>
                <a:gd name="T9" fmla="*/ 10 h 24"/>
              </a:gdLst>
              <a:ahLst/>
              <a:cxnLst>
                <a:cxn ang="0">
                  <a:pos x="T0" y="T1"/>
                </a:cxn>
                <a:cxn ang="0">
                  <a:pos x="T2" y="T3"/>
                </a:cxn>
                <a:cxn ang="0">
                  <a:pos x="T4" y="T5"/>
                </a:cxn>
                <a:cxn ang="0">
                  <a:pos x="T6" y="T7"/>
                </a:cxn>
                <a:cxn ang="0">
                  <a:pos x="T8" y="T9"/>
                </a:cxn>
              </a:cxnLst>
              <a:rect l="0" t="0" r="r" b="b"/>
              <a:pathLst>
                <a:path w="30" h="24">
                  <a:moveTo>
                    <a:pt x="30" y="10"/>
                  </a:moveTo>
                  <a:lnTo>
                    <a:pt x="5" y="0"/>
                  </a:lnTo>
                  <a:lnTo>
                    <a:pt x="0" y="5"/>
                  </a:lnTo>
                  <a:lnTo>
                    <a:pt x="20" y="24"/>
                  </a:lnTo>
                  <a:lnTo>
                    <a:pt x="3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Freeform 612"/>
            <p:cNvSpPr/>
            <p:nvPr/>
          </p:nvSpPr>
          <p:spPr bwMode="auto">
            <a:xfrm>
              <a:off x="1894681" y="522288"/>
              <a:ext cx="38100" cy="38100"/>
            </a:xfrm>
            <a:custGeom>
              <a:avLst/>
              <a:gdLst>
                <a:gd name="T0" fmla="*/ 0 w 24"/>
                <a:gd name="T1" fmla="*/ 10 h 24"/>
                <a:gd name="T2" fmla="*/ 19 w 24"/>
                <a:gd name="T3" fmla="*/ 0 h 24"/>
                <a:gd name="T4" fmla="*/ 24 w 24"/>
                <a:gd name="T5" fmla="*/ 5 h 24"/>
                <a:gd name="T6" fmla="*/ 5 w 24"/>
                <a:gd name="T7" fmla="*/ 24 h 24"/>
                <a:gd name="T8" fmla="*/ 0 w 24"/>
                <a:gd name="T9" fmla="*/ 10 h 24"/>
              </a:gdLst>
              <a:ahLst/>
              <a:cxnLst>
                <a:cxn ang="0">
                  <a:pos x="T0" y="T1"/>
                </a:cxn>
                <a:cxn ang="0">
                  <a:pos x="T2" y="T3"/>
                </a:cxn>
                <a:cxn ang="0">
                  <a:pos x="T4" y="T5"/>
                </a:cxn>
                <a:cxn ang="0">
                  <a:pos x="T6" y="T7"/>
                </a:cxn>
                <a:cxn ang="0">
                  <a:pos x="T8" y="T9"/>
                </a:cxn>
              </a:cxnLst>
              <a:rect l="0" t="0" r="r" b="b"/>
              <a:pathLst>
                <a:path w="24" h="24">
                  <a:moveTo>
                    <a:pt x="0" y="10"/>
                  </a:moveTo>
                  <a:lnTo>
                    <a:pt x="19" y="0"/>
                  </a:lnTo>
                  <a:lnTo>
                    <a:pt x="24" y="5"/>
                  </a:lnTo>
                  <a:lnTo>
                    <a:pt x="5" y="24"/>
                  </a:lnTo>
                  <a:lnTo>
                    <a:pt x="0" y="10"/>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Freeform 613"/>
            <p:cNvSpPr/>
            <p:nvPr/>
          </p:nvSpPr>
          <p:spPr bwMode="auto">
            <a:xfrm>
              <a:off x="1980406" y="436563"/>
              <a:ext cx="115887" cy="123825"/>
            </a:xfrm>
            <a:custGeom>
              <a:avLst/>
              <a:gdLst>
                <a:gd name="T0" fmla="*/ 3 w 15"/>
                <a:gd name="T1" fmla="*/ 0 h 16"/>
                <a:gd name="T2" fmla="*/ 12 w 15"/>
                <a:gd name="T3" fmla="*/ 0 h 16"/>
                <a:gd name="T4" fmla="*/ 13 w 15"/>
                <a:gd name="T5" fmla="*/ 11 h 16"/>
                <a:gd name="T6" fmla="*/ 15 w 15"/>
                <a:gd name="T7" fmla="*/ 12 h 16"/>
                <a:gd name="T8" fmla="*/ 15 w 15"/>
                <a:gd name="T9" fmla="*/ 12 h 16"/>
                <a:gd name="T10" fmla="*/ 14 w 15"/>
                <a:gd name="T11" fmla="*/ 16 h 16"/>
                <a:gd name="T12" fmla="*/ 1 w 15"/>
                <a:gd name="T13" fmla="*/ 15 h 16"/>
                <a:gd name="T14" fmla="*/ 0 w 15"/>
                <a:gd name="T15" fmla="*/ 12 h 16"/>
                <a:gd name="T16" fmla="*/ 1 w 15"/>
                <a:gd name="T17" fmla="*/ 12 h 16"/>
                <a:gd name="T18" fmla="*/ 2 w 15"/>
                <a:gd name="T19" fmla="*/ 11 h 16"/>
                <a:gd name="T20" fmla="*/ 3 w 15"/>
                <a:gd name="T21"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6">
                  <a:moveTo>
                    <a:pt x="3" y="0"/>
                  </a:moveTo>
                  <a:cubicBezTo>
                    <a:pt x="12" y="0"/>
                    <a:pt x="12" y="0"/>
                    <a:pt x="12" y="0"/>
                  </a:cubicBezTo>
                  <a:cubicBezTo>
                    <a:pt x="13" y="11"/>
                    <a:pt x="13" y="11"/>
                    <a:pt x="13" y="11"/>
                  </a:cubicBezTo>
                  <a:cubicBezTo>
                    <a:pt x="13" y="11"/>
                    <a:pt x="14" y="12"/>
                    <a:pt x="15" y="12"/>
                  </a:cubicBezTo>
                  <a:cubicBezTo>
                    <a:pt x="15" y="12"/>
                    <a:pt x="15" y="12"/>
                    <a:pt x="15" y="12"/>
                  </a:cubicBezTo>
                  <a:cubicBezTo>
                    <a:pt x="14" y="16"/>
                    <a:pt x="14" y="16"/>
                    <a:pt x="14" y="16"/>
                  </a:cubicBezTo>
                  <a:cubicBezTo>
                    <a:pt x="1" y="15"/>
                    <a:pt x="1" y="15"/>
                    <a:pt x="1" y="15"/>
                  </a:cubicBezTo>
                  <a:cubicBezTo>
                    <a:pt x="0" y="12"/>
                    <a:pt x="0" y="12"/>
                    <a:pt x="0" y="12"/>
                  </a:cubicBezTo>
                  <a:cubicBezTo>
                    <a:pt x="1" y="12"/>
                    <a:pt x="1" y="12"/>
                    <a:pt x="1" y="12"/>
                  </a:cubicBezTo>
                  <a:cubicBezTo>
                    <a:pt x="1" y="12"/>
                    <a:pt x="2" y="11"/>
                    <a:pt x="2" y="11"/>
                  </a:cubicBezTo>
                  <a:lnTo>
                    <a:pt x="3" y="0"/>
                  </a:lnTo>
                  <a:close/>
                </a:path>
              </a:pathLst>
            </a:custGeom>
            <a:solidFill>
              <a:srgbClr val="E3CCA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9" name="Freeform 614"/>
            <p:cNvSpPr/>
            <p:nvPr/>
          </p:nvSpPr>
          <p:spPr bwMode="auto">
            <a:xfrm>
              <a:off x="1980406" y="460375"/>
              <a:ext cx="53975" cy="100013"/>
            </a:xfrm>
            <a:custGeom>
              <a:avLst/>
              <a:gdLst>
                <a:gd name="T0" fmla="*/ 7 w 7"/>
                <a:gd name="T1" fmla="*/ 13 h 13"/>
                <a:gd name="T2" fmla="*/ 1 w 7"/>
                <a:gd name="T3" fmla="*/ 12 h 13"/>
                <a:gd name="T4" fmla="*/ 0 w 7"/>
                <a:gd name="T5" fmla="*/ 9 h 13"/>
                <a:gd name="T6" fmla="*/ 1 w 7"/>
                <a:gd name="T7" fmla="*/ 9 h 13"/>
                <a:gd name="T8" fmla="*/ 2 w 7"/>
                <a:gd name="T9" fmla="*/ 8 h 13"/>
                <a:gd name="T10" fmla="*/ 3 w 7"/>
                <a:gd name="T11" fmla="*/ 0 h 13"/>
                <a:gd name="T12" fmla="*/ 7 w 7"/>
                <a:gd name="T13" fmla="*/ 0 h 13"/>
                <a:gd name="T14" fmla="*/ 7 w 7"/>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7" y="13"/>
                  </a:moveTo>
                  <a:cubicBezTo>
                    <a:pt x="1" y="12"/>
                    <a:pt x="1" y="12"/>
                    <a:pt x="1" y="12"/>
                  </a:cubicBezTo>
                  <a:cubicBezTo>
                    <a:pt x="0" y="9"/>
                    <a:pt x="0" y="9"/>
                    <a:pt x="0" y="9"/>
                  </a:cubicBezTo>
                  <a:cubicBezTo>
                    <a:pt x="1" y="9"/>
                    <a:pt x="1" y="9"/>
                    <a:pt x="1" y="9"/>
                  </a:cubicBezTo>
                  <a:cubicBezTo>
                    <a:pt x="1" y="9"/>
                    <a:pt x="2" y="8"/>
                    <a:pt x="2" y="8"/>
                  </a:cubicBezTo>
                  <a:cubicBezTo>
                    <a:pt x="3" y="0"/>
                    <a:pt x="3" y="0"/>
                    <a:pt x="3" y="0"/>
                  </a:cubicBezTo>
                  <a:cubicBezTo>
                    <a:pt x="7" y="0"/>
                    <a:pt x="7" y="0"/>
                    <a:pt x="7" y="0"/>
                  </a:cubicBezTo>
                  <a:lnTo>
                    <a:pt x="7" y="13"/>
                  </a:lnTo>
                  <a:close/>
                </a:path>
              </a:pathLst>
            </a:custGeom>
            <a:solidFill>
              <a:srgbClr val="D4C5A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Freeform 615"/>
            <p:cNvSpPr/>
            <p:nvPr/>
          </p:nvSpPr>
          <p:spPr bwMode="auto">
            <a:xfrm>
              <a:off x="1994693" y="436563"/>
              <a:ext cx="85725" cy="93663"/>
            </a:xfrm>
            <a:custGeom>
              <a:avLst/>
              <a:gdLst>
                <a:gd name="T0" fmla="*/ 1 w 11"/>
                <a:gd name="T1" fmla="*/ 0 h 12"/>
                <a:gd name="T2" fmla="*/ 10 w 11"/>
                <a:gd name="T3" fmla="*/ 0 h 12"/>
                <a:gd name="T4" fmla="*/ 11 w 11"/>
                <a:gd name="T5" fmla="*/ 8 h 12"/>
                <a:gd name="T6" fmla="*/ 10 w 11"/>
                <a:gd name="T7" fmla="*/ 9 h 12"/>
                <a:gd name="T8" fmla="*/ 6 w 11"/>
                <a:gd name="T9" fmla="*/ 12 h 12"/>
                <a:gd name="T10" fmla="*/ 1 w 11"/>
                <a:gd name="T11" fmla="*/ 9 h 12"/>
                <a:gd name="T12" fmla="*/ 0 w 11"/>
                <a:gd name="T13" fmla="*/ 8 h 12"/>
                <a:gd name="T14" fmla="*/ 1 w 11"/>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12">
                  <a:moveTo>
                    <a:pt x="1" y="0"/>
                  </a:moveTo>
                  <a:cubicBezTo>
                    <a:pt x="10" y="0"/>
                    <a:pt x="10" y="0"/>
                    <a:pt x="10" y="0"/>
                  </a:cubicBezTo>
                  <a:cubicBezTo>
                    <a:pt x="11" y="8"/>
                    <a:pt x="11" y="8"/>
                    <a:pt x="11" y="8"/>
                  </a:cubicBezTo>
                  <a:cubicBezTo>
                    <a:pt x="11" y="8"/>
                    <a:pt x="11" y="9"/>
                    <a:pt x="10" y="9"/>
                  </a:cubicBezTo>
                  <a:cubicBezTo>
                    <a:pt x="9" y="11"/>
                    <a:pt x="7" y="12"/>
                    <a:pt x="6" y="12"/>
                  </a:cubicBezTo>
                  <a:cubicBezTo>
                    <a:pt x="4" y="12"/>
                    <a:pt x="2" y="11"/>
                    <a:pt x="1" y="9"/>
                  </a:cubicBezTo>
                  <a:cubicBezTo>
                    <a:pt x="0" y="9"/>
                    <a:pt x="0" y="8"/>
                    <a:pt x="0" y="8"/>
                  </a:cubicBezTo>
                  <a:lnTo>
                    <a:pt x="1" y="0"/>
                  </a:lnTo>
                  <a:close/>
                </a:path>
              </a:pathLst>
            </a:custGeom>
            <a:solidFill>
              <a:srgbClr val="CCBC9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Freeform 616"/>
            <p:cNvSpPr/>
            <p:nvPr/>
          </p:nvSpPr>
          <p:spPr bwMode="auto">
            <a:xfrm>
              <a:off x="1964531" y="328613"/>
              <a:ext cx="147637" cy="177800"/>
            </a:xfrm>
            <a:custGeom>
              <a:avLst/>
              <a:gdLst>
                <a:gd name="T0" fmla="*/ 9 w 19"/>
                <a:gd name="T1" fmla="*/ 23 h 23"/>
                <a:gd name="T2" fmla="*/ 4 w 19"/>
                <a:gd name="T3" fmla="*/ 20 h 23"/>
                <a:gd name="T4" fmla="*/ 1 w 19"/>
                <a:gd name="T5" fmla="*/ 12 h 23"/>
                <a:gd name="T6" fmla="*/ 1 w 19"/>
                <a:gd name="T7" fmla="*/ 12 h 23"/>
                <a:gd name="T8" fmla="*/ 1 w 19"/>
                <a:gd name="T9" fmla="*/ 12 h 23"/>
                <a:gd name="T10" fmla="*/ 1 w 19"/>
                <a:gd name="T11" fmla="*/ 12 h 23"/>
                <a:gd name="T12" fmla="*/ 9 w 19"/>
                <a:gd name="T13" fmla="*/ 0 h 23"/>
                <a:gd name="T14" fmla="*/ 18 w 19"/>
                <a:gd name="T15" fmla="*/ 12 h 23"/>
                <a:gd name="T16" fmla="*/ 18 w 19"/>
                <a:gd name="T17" fmla="*/ 12 h 23"/>
                <a:gd name="T18" fmla="*/ 18 w 19"/>
                <a:gd name="T19" fmla="*/ 12 h 23"/>
                <a:gd name="T20" fmla="*/ 18 w 19"/>
                <a:gd name="T21" fmla="*/ 12 h 23"/>
                <a:gd name="T22" fmla="*/ 15 w 19"/>
                <a:gd name="T23" fmla="*/ 20 h 23"/>
                <a:gd name="T24" fmla="*/ 9 w 19"/>
                <a:gd name="T25" fmla="*/ 2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23">
                  <a:moveTo>
                    <a:pt x="9" y="23"/>
                  </a:moveTo>
                  <a:cubicBezTo>
                    <a:pt x="7" y="23"/>
                    <a:pt x="5" y="22"/>
                    <a:pt x="4" y="20"/>
                  </a:cubicBezTo>
                  <a:cubicBezTo>
                    <a:pt x="2" y="18"/>
                    <a:pt x="1" y="15"/>
                    <a:pt x="1" y="12"/>
                  </a:cubicBezTo>
                  <a:cubicBezTo>
                    <a:pt x="1" y="12"/>
                    <a:pt x="1" y="12"/>
                    <a:pt x="1" y="12"/>
                  </a:cubicBezTo>
                  <a:cubicBezTo>
                    <a:pt x="1" y="12"/>
                    <a:pt x="1" y="12"/>
                    <a:pt x="1" y="12"/>
                  </a:cubicBezTo>
                  <a:cubicBezTo>
                    <a:pt x="1" y="12"/>
                    <a:pt x="1" y="12"/>
                    <a:pt x="1" y="12"/>
                  </a:cubicBezTo>
                  <a:cubicBezTo>
                    <a:pt x="1" y="6"/>
                    <a:pt x="0" y="0"/>
                    <a:pt x="9" y="0"/>
                  </a:cubicBezTo>
                  <a:cubicBezTo>
                    <a:pt x="19" y="0"/>
                    <a:pt x="18" y="6"/>
                    <a:pt x="18" y="12"/>
                  </a:cubicBezTo>
                  <a:cubicBezTo>
                    <a:pt x="18" y="12"/>
                    <a:pt x="18" y="12"/>
                    <a:pt x="18" y="12"/>
                  </a:cubicBezTo>
                  <a:cubicBezTo>
                    <a:pt x="18" y="12"/>
                    <a:pt x="18" y="12"/>
                    <a:pt x="18" y="12"/>
                  </a:cubicBezTo>
                  <a:cubicBezTo>
                    <a:pt x="18" y="12"/>
                    <a:pt x="18" y="12"/>
                    <a:pt x="18" y="12"/>
                  </a:cubicBezTo>
                  <a:cubicBezTo>
                    <a:pt x="18" y="15"/>
                    <a:pt x="17" y="18"/>
                    <a:pt x="15" y="20"/>
                  </a:cubicBezTo>
                  <a:cubicBezTo>
                    <a:pt x="14" y="22"/>
                    <a:pt x="12" y="23"/>
                    <a:pt x="9" y="23"/>
                  </a:cubicBez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2" name="Freeform 617"/>
            <p:cNvSpPr/>
            <p:nvPr/>
          </p:nvSpPr>
          <p:spPr bwMode="auto">
            <a:xfrm>
              <a:off x="1910556" y="522288"/>
              <a:ext cx="255587" cy="123825"/>
            </a:xfrm>
            <a:custGeom>
              <a:avLst/>
              <a:gdLst>
                <a:gd name="T0" fmla="*/ 18 w 33"/>
                <a:gd name="T1" fmla="*/ 3 h 16"/>
                <a:gd name="T2" fmla="*/ 15 w 33"/>
                <a:gd name="T3" fmla="*/ 3 h 16"/>
                <a:gd name="T4" fmla="*/ 11 w 33"/>
                <a:gd name="T5" fmla="*/ 0 h 16"/>
                <a:gd name="T6" fmla="*/ 9 w 33"/>
                <a:gd name="T7" fmla="*/ 1 h 16"/>
                <a:gd name="T8" fmla="*/ 0 w 33"/>
                <a:gd name="T9" fmla="*/ 8 h 16"/>
                <a:gd name="T10" fmla="*/ 0 w 33"/>
                <a:gd name="T11" fmla="*/ 13 h 16"/>
                <a:gd name="T12" fmla="*/ 3 w 33"/>
                <a:gd name="T13" fmla="*/ 16 h 16"/>
                <a:gd name="T14" fmla="*/ 8 w 33"/>
                <a:gd name="T15" fmla="*/ 16 h 16"/>
                <a:gd name="T16" fmla="*/ 15 w 33"/>
                <a:gd name="T17" fmla="*/ 16 h 16"/>
                <a:gd name="T18" fmla="*/ 18 w 33"/>
                <a:gd name="T19" fmla="*/ 16 h 16"/>
                <a:gd name="T20" fmla="*/ 24 w 33"/>
                <a:gd name="T21" fmla="*/ 16 h 16"/>
                <a:gd name="T22" fmla="*/ 30 w 33"/>
                <a:gd name="T23" fmla="*/ 16 h 16"/>
                <a:gd name="T24" fmla="*/ 33 w 33"/>
                <a:gd name="T25" fmla="*/ 13 h 16"/>
                <a:gd name="T26" fmla="*/ 33 w 33"/>
                <a:gd name="T27" fmla="*/ 8 h 16"/>
                <a:gd name="T28" fmla="*/ 24 w 33"/>
                <a:gd name="T29" fmla="*/ 1 h 16"/>
                <a:gd name="T30" fmla="*/ 22 w 33"/>
                <a:gd name="T31" fmla="*/ 0 h 16"/>
                <a:gd name="T32" fmla="*/ 18 w 33"/>
                <a:gd name="T3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3" h="16">
                  <a:moveTo>
                    <a:pt x="18" y="3"/>
                  </a:moveTo>
                  <a:cubicBezTo>
                    <a:pt x="15" y="3"/>
                    <a:pt x="15" y="3"/>
                    <a:pt x="15" y="3"/>
                  </a:cubicBezTo>
                  <a:cubicBezTo>
                    <a:pt x="11" y="0"/>
                    <a:pt x="11" y="0"/>
                    <a:pt x="11" y="0"/>
                  </a:cubicBezTo>
                  <a:cubicBezTo>
                    <a:pt x="9" y="1"/>
                    <a:pt x="9" y="1"/>
                    <a:pt x="9" y="1"/>
                  </a:cubicBezTo>
                  <a:cubicBezTo>
                    <a:pt x="4" y="2"/>
                    <a:pt x="0" y="4"/>
                    <a:pt x="0" y="8"/>
                  </a:cubicBezTo>
                  <a:cubicBezTo>
                    <a:pt x="0" y="10"/>
                    <a:pt x="0" y="11"/>
                    <a:pt x="0" y="13"/>
                  </a:cubicBezTo>
                  <a:cubicBezTo>
                    <a:pt x="0" y="14"/>
                    <a:pt x="1" y="16"/>
                    <a:pt x="3" y="16"/>
                  </a:cubicBezTo>
                  <a:cubicBezTo>
                    <a:pt x="8" y="16"/>
                    <a:pt x="8" y="16"/>
                    <a:pt x="8" y="16"/>
                  </a:cubicBezTo>
                  <a:cubicBezTo>
                    <a:pt x="15" y="16"/>
                    <a:pt x="15" y="16"/>
                    <a:pt x="15" y="16"/>
                  </a:cubicBezTo>
                  <a:cubicBezTo>
                    <a:pt x="18" y="16"/>
                    <a:pt x="18" y="16"/>
                    <a:pt x="18" y="16"/>
                  </a:cubicBezTo>
                  <a:cubicBezTo>
                    <a:pt x="24" y="16"/>
                    <a:pt x="24" y="16"/>
                    <a:pt x="24" y="16"/>
                  </a:cubicBezTo>
                  <a:cubicBezTo>
                    <a:pt x="30" y="16"/>
                    <a:pt x="30" y="16"/>
                    <a:pt x="30" y="16"/>
                  </a:cubicBezTo>
                  <a:cubicBezTo>
                    <a:pt x="32" y="16"/>
                    <a:pt x="33" y="14"/>
                    <a:pt x="33" y="13"/>
                  </a:cubicBezTo>
                  <a:cubicBezTo>
                    <a:pt x="33" y="8"/>
                    <a:pt x="33" y="8"/>
                    <a:pt x="33" y="8"/>
                  </a:cubicBezTo>
                  <a:cubicBezTo>
                    <a:pt x="33" y="4"/>
                    <a:pt x="29" y="2"/>
                    <a:pt x="24" y="1"/>
                  </a:cubicBezTo>
                  <a:cubicBezTo>
                    <a:pt x="22" y="0"/>
                    <a:pt x="22" y="0"/>
                    <a:pt x="22" y="0"/>
                  </a:cubicBezTo>
                  <a:lnTo>
                    <a:pt x="18" y="3"/>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3" name="Freeform 618"/>
            <p:cNvSpPr/>
            <p:nvPr/>
          </p:nvSpPr>
          <p:spPr bwMode="auto">
            <a:xfrm>
              <a:off x="1980406" y="522288"/>
              <a:ext cx="115887" cy="123825"/>
            </a:xfrm>
            <a:custGeom>
              <a:avLst/>
              <a:gdLst>
                <a:gd name="T0" fmla="*/ 44 w 73"/>
                <a:gd name="T1" fmla="*/ 15 h 78"/>
                <a:gd name="T2" fmla="*/ 29 w 73"/>
                <a:gd name="T3" fmla="*/ 15 h 78"/>
                <a:gd name="T4" fmla="*/ 9 w 73"/>
                <a:gd name="T5" fmla="*/ 0 h 78"/>
                <a:gd name="T6" fmla="*/ 0 w 73"/>
                <a:gd name="T7" fmla="*/ 5 h 78"/>
                <a:gd name="T8" fmla="*/ 44 w 73"/>
                <a:gd name="T9" fmla="*/ 49 h 78"/>
                <a:gd name="T10" fmla="*/ 44 w 73"/>
                <a:gd name="T11" fmla="*/ 78 h 78"/>
                <a:gd name="T12" fmla="*/ 49 w 73"/>
                <a:gd name="T13" fmla="*/ 78 h 78"/>
                <a:gd name="T14" fmla="*/ 44 w 73"/>
                <a:gd name="T15" fmla="*/ 39 h 78"/>
                <a:gd name="T16" fmla="*/ 73 w 73"/>
                <a:gd name="T17" fmla="*/ 5 h 78"/>
                <a:gd name="T18" fmla="*/ 73 w 73"/>
                <a:gd name="T19" fmla="*/ 5 h 78"/>
                <a:gd name="T20" fmla="*/ 63 w 73"/>
                <a:gd name="T21" fmla="*/ 0 h 78"/>
                <a:gd name="T22" fmla="*/ 44 w 73"/>
                <a:gd name="T23" fmla="*/ 1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78">
                  <a:moveTo>
                    <a:pt x="44" y="15"/>
                  </a:moveTo>
                  <a:lnTo>
                    <a:pt x="29" y="15"/>
                  </a:lnTo>
                  <a:lnTo>
                    <a:pt x="9" y="0"/>
                  </a:lnTo>
                  <a:lnTo>
                    <a:pt x="0" y="5"/>
                  </a:lnTo>
                  <a:lnTo>
                    <a:pt x="44" y="49"/>
                  </a:lnTo>
                  <a:lnTo>
                    <a:pt x="44" y="78"/>
                  </a:lnTo>
                  <a:lnTo>
                    <a:pt x="49" y="78"/>
                  </a:lnTo>
                  <a:lnTo>
                    <a:pt x="44" y="39"/>
                  </a:lnTo>
                  <a:lnTo>
                    <a:pt x="73" y="5"/>
                  </a:lnTo>
                  <a:lnTo>
                    <a:pt x="73" y="5"/>
                  </a:lnTo>
                  <a:lnTo>
                    <a:pt x="63" y="0"/>
                  </a:lnTo>
                  <a:lnTo>
                    <a:pt x="44" y="15"/>
                  </a:lnTo>
                  <a:close/>
                </a:path>
              </a:pathLst>
            </a:custGeom>
            <a:solidFill>
              <a:srgbClr val="DAE1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4" name="Freeform 619"/>
            <p:cNvSpPr/>
            <p:nvPr/>
          </p:nvSpPr>
          <p:spPr bwMode="auto">
            <a:xfrm>
              <a:off x="1972468" y="366713"/>
              <a:ext cx="131762" cy="147638"/>
            </a:xfrm>
            <a:custGeom>
              <a:avLst/>
              <a:gdLst>
                <a:gd name="T0" fmla="*/ 3 w 17"/>
                <a:gd name="T1" fmla="*/ 16 h 19"/>
                <a:gd name="T2" fmla="*/ 8 w 17"/>
                <a:gd name="T3" fmla="*/ 19 h 19"/>
                <a:gd name="T4" fmla="*/ 14 w 17"/>
                <a:gd name="T5" fmla="*/ 16 h 19"/>
                <a:gd name="T6" fmla="*/ 17 w 17"/>
                <a:gd name="T7" fmla="*/ 8 h 19"/>
                <a:gd name="T8" fmla="*/ 17 w 17"/>
                <a:gd name="T9" fmla="*/ 6 h 19"/>
                <a:gd name="T10" fmla="*/ 16 w 17"/>
                <a:gd name="T11" fmla="*/ 4 h 19"/>
                <a:gd name="T12" fmla="*/ 16 w 17"/>
                <a:gd name="T13" fmla="*/ 2 h 19"/>
                <a:gd name="T14" fmla="*/ 12 w 17"/>
                <a:gd name="T15" fmla="*/ 1 h 19"/>
                <a:gd name="T16" fmla="*/ 8 w 17"/>
                <a:gd name="T17" fmla="*/ 2 h 19"/>
                <a:gd name="T18" fmla="*/ 5 w 17"/>
                <a:gd name="T19" fmla="*/ 1 h 19"/>
                <a:gd name="T20" fmla="*/ 5 w 17"/>
                <a:gd name="T21" fmla="*/ 1 h 19"/>
                <a:gd name="T22" fmla="*/ 1 w 17"/>
                <a:gd name="T23" fmla="*/ 2 h 19"/>
                <a:gd name="T24" fmla="*/ 1 w 17"/>
                <a:gd name="T25" fmla="*/ 4 h 19"/>
                <a:gd name="T26" fmla="*/ 0 w 17"/>
                <a:gd name="T27" fmla="*/ 6 h 19"/>
                <a:gd name="T28" fmla="*/ 0 w 17"/>
                <a:gd name="T29" fmla="*/ 8 h 19"/>
                <a:gd name="T30" fmla="*/ 3 w 17"/>
                <a:gd name="T31"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9">
                  <a:moveTo>
                    <a:pt x="3" y="16"/>
                  </a:moveTo>
                  <a:cubicBezTo>
                    <a:pt x="4" y="18"/>
                    <a:pt x="6" y="19"/>
                    <a:pt x="8" y="19"/>
                  </a:cubicBezTo>
                  <a:cubicBezTo>
                    <a:pt x="11" y="19"/>
                    <a:pt x="13" y="18"/>
                    <a:pt x="14" y="16"/>
                  </a:cubicBezTo>
                  <a:cubicBezTo>
                    <a:pt x="16" y="14"/>
                    <a:pt x="17" y="11"/>
                    <a:pt x="17" y="8"/>
                  </a:cubicBezTo>
                  <a:cubicBezTo>
                    <a:pt x="17" y="6"/>
                    <a:pt x="17" y="6"/>
                    <a:pt x="17" y="6"/>
                  </a:cubicBezTo>
                  <a:cubicBezTo>
                    <a:pt x="16" y="5"/>
                    <a:pt x="16" y="5"/>
                    <a:pt x="16" y="4"/>
                  </a:cubicBezTo>
                  <a:cubicBezTo>
                    <a:pt x="16" y="3"/>
                    <a:pt x="16" y="2"/>
                    <a:pt x="16" y="2"/>
                  </a:cubicBezTo>
                  <a:cubicBezTo>
                    <a:pt x="15" y="0"/>
                    <a:pt x="14" y="1"/>
                    <a:pt x="12" y="1"/>
                  </a:cubicBezTo>
                  <a:cubicBezTo>
                    <a:pt x="11" y="2"/>
                    <a:pt x="10"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FFE7B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Freeform 620"/>
            <p:cNvSpPr/>
            <p:nvPr/>
          </p:nvSpPr>
          <p:spPr bwMode="auto">
            <a:xfrm>
              <a:off x="1972468" y="366713"/>
              <a:ext cx="61912" cy="147638"/>
            </a:xfrm>
            <a:custGeom>
              <a:avLst/>
              <a:gdLst>
                <a:gd name="T0" fmla="*/ 3 w 8"/>
                <a:gd name="T1" fmla="*/ 16 h 19"/>
                <a:gd name="T2" fmla="*/ 8 w 8"/>
                <a:gd name="T3" fmla="*/ 19 h 19"/>
                <a:gd name="T4" fmla="*/ 8 w 8"/>
                <a:gd name="T5" fmla="*/ 2 h 19"/>
                <a:gd name="T6" fmla="*/ 5 w 8"/>
                <a:gd name="T7" fmla="*/ 1 h 19"/>
                <a:gd name="T8" fmla="*/ 5 w 8"/>
                <a:gd name="T9" fmla="*/ 1 h 19"/>
                <a:gd name="T10" fmla="*/ 1 w 8"/>
                <a:gd name="T11" fmla="*/ 2 h 19"/>
                <a:gd name="T12" fmla="*/ 1 w 8"/>
                <a:gd name="T13" fmla="*/ 4 h 19"/>
                <a:gd name="T14" fmla="*/ 0 w 8"/>
                <a:gd name="T15" fmla="*/ 6 h 19"/>
                <a:gd name="T16" fmla="*/ 0 w 8"/>
                <a:gd name="T17" fmla="*/ 8 h 19"/>
                <a:gd name="T18" fmla="*/ 3 w 8"/>
                <a:gd name="T19" fmla="*/ 16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9">
                  <a:moveTo>
                    <a:pt x="3" y="16"/>
                  </a:moveTo>
                  <a:cubicBezTo>
                    <a:pt x="4" y="18"/>
                    <a:pt x="6" y="19"/>
                    <a:pt x="8" y="19"/>
                  </a:cubicBezTo>
                  <a:cubicBezTo>
                    <a:pt x="8" y="2"/>
                    <a:pt x="8" y="2"/>
                    <a:pt x="8" y="2"/>
                  </a:cubicBezTo>
                  <a:cubicBezTo>
                    <a:pt x="7" y="2"/>
                    <a:pt x="6" y="2"/>
                    <a:pt x="5" y="1"/>
                  </a:cubicBezTo>
                  <a:cubicBezTo>
                    <a:pt x="5" y="1"/>
                    <a:pt x="5" y="1"/>
                    <a:pt x="5" y="1"/>
                  </a:cubicBezTo>
                  <a:cubicBezTo>
                    <a:pt x="3" y="1"/>
                    <a:pt x="2" y="0"/>
                    <a:pt x="1" y="2"/>
                  </a:cubicBezTo>
                  <a:cubicBezTo>
                    <a:pt x="1" y="2"/>
                    <a:pt x="1" y="3"/>
                    <a:pt x="1" y="4"/>
                  </a:cubicBezTo>
                  <a:cubicBezTo>
                    <a:pt x="1" y="5"/>
                    <a:pt x="1" y="5"/>
                    <a:pt x="0" y="6"/>
                  </a:cubicBezTo>
                  <a:cubicBezTo>
                    <a:pt x="0" y="8"/>
                    <a:pt x="0" y="8"/>
                    <a:pt x="0" y="8"/>
                  </a:cubicBezTo>
                  <a:cubicBezTo>
                    <a:pt x="0" y="11"/>
                    <a:pt x="1" y="14"/>
                    <a:pt x="3" y="16"/>
                  </a:cubicBezTo>
                  <a:close/>
                </a:path>
              </a:pathLst>
            </a:custGeom>
            <a:solidFill>
              <a:srgbClr val="E8D6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Freeform 621"/>
            <p:cNvSpPr/>
            <p:nvPr/>
          </p:nvSpPr>
          <p:spPr bwMode="auto">
            <a:xfrm>
              <a:off x="2026443" y="546100"/>
              <a:ext cx="23812" cy="100013"/>
            </a:xfrm>
            <a:custGeom>
              <a:avLst/>
              <a:gdLst>
                <a:gd name="T0" fmla="*/ 0 w 3"/>
                <a:gd name="T1" fmla="*/ 13 h 13"/>
                <a:gd name="T2" fmla="*/ 3 w 3"/>
                <a:gd name="T3" fmla="*/ 13 h 13"/>
                <a:gd name="T4" fmla="*/ 2 w 3"/>
                <a:gd name="T5" fmla="*/ 4 h 13"/>
                <a:gd name="T6" fmla="*/ 2 w 3"/>
                <a:gd name="T7" fmla="*/ 3 h 13"/>
                <a:gd name="T8" fmla="*/ 3 w 3"/>
                <a:gd name="T9" fmla="*/ 1 h 13"/>
                <a:gd name="T10" fmla="*/ 3 w 3"/>
                <a:gd name="T11" fmla="*/ 0 h 13"/>
                <a:gd name="T12" fmla="*/ 3 w 3"/>
                <a:gd name="T13" fmla="*/ 0 h 13"/>
                <a:gd name="T14" fmla="*/ 0 w 3"/>
                <a:gd name="T15" fmla="*/ 0 h 13"/>
                <a:gd name="T16" fmla="*/ 0 w 3"/>
                <a:gd name="T17" fmla="*/ 0 h 13"/>
                <a:gd name="T18" fmla="*/ 0 w 3"/>
                <a:gd name="T19" fmla="*/ 1 h 13"/>
                <a:gd name="T20" fmla="*/ 1 w 3"/>
                <a:gd name="T21" fmla="*/ 3 h 13"/>
                <a:gd name="T22" fmla="*/ 1 w 3"/>
                <a:gd name="T23" fmla="*/ 4 h 13"/>
                <a:gd name="T24" fmla="*/ 0 w 3"/>
                <a:gd name="T25"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13">
                  <a:moveTo>
                    <a:pt x="0" y="13"/>
                  </a:moveTo>
                  <a:cubicBezTo>
                    <a:pt x="3" y="13"/>
                    <a:pt x="3" y="13"/>
                    <a:pt x="3" y="13"/>
                  </a:cubicBezTo>
                  <a:cubicBezTo>
                    <a:pt x="3" y="9"/>
                    <a:pt x="3" y="7"/>
                    <a:pt x="2" y="4"/>
                  </a:cubicBez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0" y="7"/>
                    <a:pt x="0" y="9"/>
                    <a:pt x="0" y="13"/>
                  </a:cubicBezTo>
                  <a:close/>
                </a:path>
              </a:pathLst>
            </a:custGeom>
            <a:solidFill>
              <a:srgbClr val="3D56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7" name="Freeform 622"/>
            <p:cNvSpPr/>
            <p:nvPr/>
          </p:nvSpPr>
          <p:spPr bwMode="auto">
            <a:xfrm>
              <a:off x="2026443" y="546100"/>
              <a:ext cx="23812" cy="46038"/>
            </a:xfrm>
            <a:custGeom>
              <a:avLst/>
              <a:gdLst>
                <a:gd name="T0" fmla="*/ 2 w 3"/>
                <a:gd name="T1" fmla="*/ 4 h 6"/>
                <a:gd name="T2" fmla="*/ 2 w 3"/>
                <a:gd name="T3" fmla="*/ 3 h 6"/>
                <a:gd name="T4" fmla="*/ 3 w 3"/>
                <a:gd name="T5" fmla="*/ 1 h 6"/>
                <a:gd name="T6" fmla="*/ 3 w 3"/>
                <a:gd name="T7" fmla="*/ 0 h 6"/>
                <a:gd name="T8" fmla="*/ 3 w 3"/>
                <a:gd name="T9" fmla="*/ 0 h 6"/>
                <a:gd name="T10" fmla="*/ 0 w 3"/>
                <a:gd name="T11" fmla="*/ 0 h 6"/>
                <a:gd name="T12" fmla="*/ 0 w 3"/>
                <a:gd name="T13" fmla="*/ 0 h 6"/>
                <a:gd name="T14" fmla="*/ 0 w 3"/>
                <a:gd name="T15" fmla="*/ 1 h 6"/>
                <a:gd name="T16" fmla="*/ 1 w 3"/>
                <a:gd name="T17" fmla="*/ 3 h 6"/>
                <a:gd name="T18" fmla="*/ 1 w 3"/>
                <a:gd name="T19" fmla="*/ 4 h 6"/>
                <a:gd name="T20" fmla="*/ 1 w 3"/>
                <a:gd name="T21" fmla="*/ 5 h 6"/>
                <a:gd name="T22" fmla="*/ 3 w 3"/>
                <a:gd name="T23" fmla="*/ 6 h 6"/>
                <a:gd name="T24" fmla="*/ 2 w 3"/>
                <a:gd name="T25"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 h="6">
                  <a:moveTo>
                    <a:pt x="2" y="4"/>
                  </a:moveTo>
                  <a:cubicBezTo>
                    <a:pt x="2" y="3"/>
                    <a:pt x="2" y="3"/>
                    <a:pt x="2" y="3"/>
                  </a:cubicBezTo>
                  <a:cubicBezTo>
                    <a:pt x="3" y="1"/>
                    <a:pt x="3" y="1"/>
                    <a:pt x="3" y="1"/>
                  </a:cubicBezTo>
                  <a:cubicBezTo>
                    <a:pt x="3" y="1"/>
                    <a:pt x="3" y="1"/>
                    <a:pt x="3" y="0"/>
                  </a:cubicBezTo>
                  <a:cubicBezTo>
                    <a:pt x="3" y="0"/>
                    <a:pt x="3" y="0"/>
                    <a:pt x="3" y="0"/>
                  </a:cubicBezTo>
                  <a:cubicBezTo>
                    <a:pt x="2" y="0"/>
                    <a:pt x="1" y="0"/>
                    <a:pt x="0" y="0"/>
                  </a:cubicBezTo>
                  <a:cubicBezTo>
                    <a:pt x="0" y="0"/>
                    <a:pt x="0" y="0"/>
                    <a:pt x="0" y="0"/>
                  </a:cubicBezTo>
                  <a:cubicBezTo>
                    <a:pt x="0" y="1"/>
                    <a:pt x="0" y="1"/>
                    <a:pt x="0" y="1"/>
                  </a:cubicBezTo>
                  <a:cubicBezTo>
                    <a:pt x="1" y="3"/>
                    <a:pt x="1" y="3"/>
                    <a:pt x="1" y="3"/>
                  </a:cubicBezTo>
                  <a:cubicBezTo>
                    <a:pt x="1" y="3"/>
                    <a:pt x="1" y="3"/>
                    <a:pt x="1" y="4"/>
                  </a:cubicBezTo>
                  <a:cubicBezTo>
                    <a:pt x="1" y="5"/>
                    <a:pt x="1" y="5"/>
                    <a:pt x="1" y="5"/>
                  </a:cubicBezTo>
                  <a:cubicBezTo>
                    <a:pt x="3" y="6"/>
                    <a:pt x="3" y="6"/>
                    <a:pt x="3" y="6"/>
                  </a:cubicBezTo>
                  <a:lnTo>
                    <a:pt x="2" y="4"/>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8" name="Freeform 623"/>
            <p:cNvSpPr/>
            <p:nvPr/>
          </p:nvSpPr>
          <p:spPr bwMode="auto">
            <a:xfrm>
              <a:off x="1980406" y="522288"/>
              <a:ext cx="61912" cy="46038"/>
            </a:xfrm>
            <a:custGeom>
              <a:avLst/>
              <a:gdLst>
                <a:gd name="T0" fmla="*/ 39 w 39"/>
                <a:gd name="T1" fmla="*/ 15 h 29"/>
                <a:gd name="T2" fmla="*/ 9 w 39"/>
                <a:gd name="T3" fmla="*/ 0 h 29"/>
                <a:gd name="T4" fmla="*/ 0 w 39"/>
                <a:gd name="T5" fmla="*/ 5 h 29"/>
                <a:gd name="T6" fmla="*/ 29 w 39"/>
                <a:gd name="T7" fmla="*/ 29 h 29"/>
                <a:gd name="T8" fmla="*/ 39 w 39"/>
                <a:gd name="T9" fmla="*/ 15 h 29"/>
              </a:gdLst>
              <a:ahLst/>
              <a:cxnLst>
                <a:cxn ang="0">
                  <a:pos x="T0" y="T1"/>
                </a:cxn>
                <a:cxn ang="0">
                  <a:pos x="T2" y="T3"/>
                </a:cxn>
                <a:cxn ang="0">
                  <a:pos x="T4" y="T5"/>
                </a:cxn>
                <a:cxn ang="0">
                  <a:pos x="T6" y="T7"/>
                </a:cxn>
                <a:cxn ang="0">
                  <a:pos x="T8" y="T9"/>
                </a:cxn>
              </a:cxnLst>
              <a:rect l="0" t="0" r="r" b="b"/>
              <a:pathLst>
                <a:path w="39" h="29">
                  <a:moveTo>
                    <a:pt x="39" y="15"/>
                  </a:moveTo>
                  <a:lnTo>
                    <a:pt x="9" y="0"/>
                  </a:lnTo>
                  <a:lnTo>
                    <a:pt x="0" y="5"/>
                  </a:lnTo>
                  <a:lnTo>
                    <a:pt x="29" y="29"/>
                  </a:lnTo>
                  <a:lnTo>
                    <a:pt x="39"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9" name="Freeform 624"/>
            <p:cNvSpPr/>
            <p:nvPr/>
          </p:nvSpPr>
          <p:spPr bwMode="auto">
            <a:xfrm>
              <a:off x="2042318" y="522288"/>
              <a:ext cx="53975" cy="46038"/>
            </a:xfrm>
            <a:custGeom>
              <a:avLst/>
              <a:gdLst>
                <a:gd name="T0" fmla="*/ 0 w 34"/>
                <a:gd name="T1" fmla="*/ 15 h 29"/>
                <a:gd name="T2" fmla="*/ 24 w 34"/>
                <a:gd name="T3" fmla="*/ 0 h 29"/>
                <a:gd name="T4" fmla="*/ 34 w 34"/>
                <a:gd name="T5" fmla="*/ 5 h 29"/>
                <a:gd name="T6" fmla="*/ 5 w 34"/>
                <a:gd name="T7" fmla="*/ 29 h 29"/>
                <a:gd name="T8" fmla="*/ 0 w 34"/>
                <a:gd name="T9" fmla="*/ 15 h 29"/>
              </a:gdLst>
              <a:ahLst/>
              <a:cxnLst>
                <a:cxn ang="0">
                  <a:pos x="T0" y="T1"/>
                </a:cxn>
                <a:cxn ang="0">
                  <a:pos x="T2" y="T3"/>
                </a:cxn>
                <a:cxn ang="0">
                  <a:pos x="T4" y="T5"/>
                </a:cxn>
                <a:cxn ang="0">
                  <a:pos x="T6" y="T7"/>
                </a:cxn>
                <a:cxn ang="0">
                  <a:pos x="T8" y="T9"/>
                </a:cxn>
              </a:cxnLst>
              <a:rect l="0" t="0" r="r" b="b"/>
              <a:pathLst>
                <a:path w="34" h="29">
                  <a:moveTo>
                    <a:pt x="0" y="15"/>
                  </a:moveTo>
                  <a:lnTo>
                    <a:pt x="24" y="0"/>
                  </a:lnTo>
                  <a:lnTo>
                    <a:pt x="34" y="5"/>
                  </a:lnTo>
                  <a:lnTo>
                    <a:pt x="5" y="29"/>
                  </a:lnTo>
                  <a:lnTo>
                    <a:pt x="0" y="15"/>
                  </a:lnTo>
                  <a:close/>
                </a:path>
              </a:pathLst>
            </a:custGeom>
            <a:solidFill>
              <a:srgbClr val="ECF0F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0" name="Freeform 625"/>
            <p:cNvSpPr>
              <a:spLocks noEditPoints="1"/>
            </p:cNvSpPr>
            <p:nvPr/>
          </p:nvSpPr>
          <p:spPr bwMode="auto">
            <a:xfrm>
              <a:off x="1910556" y="530225"/>
              <a:ext cx="255587" cy="115888"/>
            </a:xfrm>
            <a:custGeom>
              <a:avLst/>
              <a:gdLst>
                <a:gd name="T0" fmla="*/ 0 w 33"/>
                <a:gd name="T1" fmla="*/ 7 h 15"/>
                <a:gd name="T2" fmla="*/ 0 w 33"/>
                <a:gd name="T3" fmla="*/ 12 h 15"/>
                <a:gd name="T4" fmla="*/ 3 w 33"/>
                <a:gd name="T5" fmla="*/ 15 h 15"/>
                <a:gd name="T6" fmla="*/ 16 w 33"/>
                <a:gd name="T7" fmla="*/ 15 h 15"/>
                <a:gd name="T8" fmla="*/ 15 w 33"/>
                <a:gd name="T9" fmla="*/ 13 h 15"/>
                <a:gd name="T10" fmla="*/ 9 w 33"/>
                <a:gd name="T11" fmla="*/ 0 h 15"/>
                <a:gd name="T12" fmla="*/ 0 w 33"/>
                <a:gd name="T13" fmla="*/ 7 h 15"/>
                <a:gd name="T14" fmla="*/ 17 w 33"/>
                <a:gd name="T15" fmla="*/ 15 h 15"/>
                <a:gd name="T16" fmla="*/ 30 w 33"/>
                <a:gd name="T17" fmla="*/ 15 h 15"/>
                <a:gd name="T18" fmla="*/ 33 w 33"/>
                <a:gd name="T19" fmla="*/ 12 h 15"/>
                <a:gd name="T20" fmla="*/ 33 w 33"/>
                <a:gd name="T21" fmla="*/ 7 h 15"/>
                <a:gd name="T22" fmla="*/ 24 w 33"/>
                <a:gd name="T23" fmla="*/ 0 h 15"/>
                <a:gd name="T24" fmla="*/ 18 w 33"/>
                <a:gd name="T25" fmla="*/ 13 h 15"/>
                <a:gd name="T26" fmla="*/ 17 w 33"/>
                <a:gd name="T27"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15">
                  <a:moveTo>
                    <a:pt x="0" y="7"/>
                  </a:moveTo>
                  <a:cubicBezTo>
                    <a:pt x="0" y="9"/>
                    <a:pt x="0" y="10"/>
                    <a:pt x="0" y="12"/>
                  </a:cubicBezTo>
                  <a:cubicBezTo>
                    <a:pt x="0" y="13"/>
                    <a:pt x="1" y="15"/>
                    <a:pt x="3" y="15"/>
                  </a:cubicBezTo>
                  <a:cubicBezTo>
                    <a:pt x="16" y="15"/>
                    <a:pt x="16" y="15"/>
                    <a:pt x="16" y="15"/>
                  </a:cubicBezTo>
                  <a:cubicBezTo>
                    <a:pt x="15" y="13"/>
                    <a:pt x="15" y="13"/>
                    <a:pt x="15" y="13"/>
                  </a:cubicBezTo>
                  <a:cubicBezTo>
                    <a:pt x="12" y="8"/>
                    <a:pt x="11" y="6"/>
                    <a:pt x="9" y="0"/>
                  </a:cubicBezTo>
                  <a:cubicBezTo>
                    <a:pt x="4" y="1"/>
                    <a:pt x="0" y="3"/>
                    <a:pt x="0" y="7"/>
                  </a:cubicBezTo>
                  <a:close/>
                  <a:moveTo>
                    <a:pt x="17" y="15"/>
                  </a:moveTo>
                  <a:cubicBezTo>
                    <a:pt x="30" y="15"/>
                    <a:pt x="30" y="15"/>
                    <a:pt x="30" y="15"/>
                  </a:cubicBezTo>
                  <a:cubicBezTo>
                    <a:pt x="32" y="15"/>
                    <a:pt x="33" y="13"/>
                    <a:pt x="33" y="12"/>
                  </a:cubicBezTo>
                  <a:cubicBezTo>
                    <a:pt x="33" y="7"/>
                    <a:pt x="33" y="7"/>
                    <a:pt x="33" y="7"/>
                  </a:cubicBezTo>
                  <a:cubicBezTo>
                    <a:pt x="33" y="3"/>
                    <a:pt x="29" y="1"/>
                    <a:pt x="24" y="0"/>
                  </a:cubicBezTo>
                  <a:cubicBezTo>
                    <a:pt x="22" y="6"/>
                    <a:pt x="21" y="8"/>
                    <a:pt x="18" y="13"/>
                  </a:cubicBezTo>
                  <a:lnTo>
                    <a:pt x="17" y="15"/>
                  </a:lnTo>
                  <a:close/>
                </a:path>
              </a:pathLst>
            </a:custGeom>
            <a:solidFill>
              <a:srgbClr val="2C3E5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41" name="TextBox 40"/>
          <p:cNvSpPr txBox="1"/>
          <p:nvPr/>
        </p:nvSpPr>
        <p:spPr>
          <a:xfrm>
            <a:off x="3241582" y="2298110"/>
            <a:ext cx="7782384" cy="3338671"/>
          </a:xfrm>
          <a:prstGeom prst="rect">
            <a:avLst/>
          </a:prstGeom>
          <a:noFill/>
        </p:spPr>
        <p:txBody>
          <a:bodyPr wrap="square" rtlCol="0">
            <a:spAutoFit/>
          </a:bodyPr>
          <a:lstStyle/>
          <a:p>
            <a:pPr defTabSz="1219200">
              <a:lnSpc>
                <a:spcPct val="200000"/>
              </a:lnSpc>
              <a:defRPr/>
            </a:pPr>
            <a:r>
              <a:rPr lang="zh-CN" altLang="en-US" dirty="0">
                <a:solidFill>
                  <a:srgbClr val="44546A">
                    <a:lumMod val="5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我们党十一届三中全会提出的改革开放伟大决策扭转了新中国社会主义发展史的进程。解放思想、实事求是的思想钥匙打开了人民群众身上的教条主义枷锁，让人们的内心从曲折的过去解脱出来，重新面对新时期的新情况和新问题。把工作重心转移到经济建设上来，为完善社会主义及推动社会主义发展创造新动能、提供新动力，我们党和国家的各项事业再次节节高升、蒸蒸日上。  　</a:t>
            </a:r>
          </a:p>
        </p:txBody>
      </p:sp>
      <p:grpSp>
        <p:nvGrpSpPr>
          <p:cNvPr id="42" name="组合 41"/>
          <p:cNvGrpSpPr/>
          <p:nvPr/>
        </p:nvGrpSpPr>
        <p:grpSpPr>
          <a:xfrm>
            <a:off x="2821401" y="5443245"/>
            <a:ext cx="8289558" cy="361685"/>
            <a:chOff x="176531" y="3699063"/>
            <a:chExt cx="8289558" cy="361685"/>
          </a:xfrm>
        </p:grpSpPr>
        <p:grpSp>
          <p:nvGrpSpPr>
            <p:cNvPr id="43" name="组合 42"/>
            <p:cNvGrpSpPr/>
            <p:nvPr/>
          </p:nvGrpSpPr>
          <p:grpSpPr>
            <a:xfrm>
              <a:off x="451223" y="3886762"/>
              <a:ext cx="8014866" cy="173986"/>
              <a:chOff x="1456841" y="4682325"/>
              <a:chExt cx="8014866" cy="173986"/>
            </a:xfrm>
          </p:grpSpPr>
          <p:cxnSp>
            <p:nvCxnSpPr>
              <p:cNvPr id="45" name="直接连接符 44"/>
              <p:cNvCxnSpPr>
                <a:endCxn id="46" idx="2"/>
              </p:cNvCxnSpPr>
              <p:nvPr/>
            </p:nvCxnSpPr>
            <p:spPr>
              <a:xfrm flipV="1">
                <a:off x="1456841" y="4769318"/>
                <a:ext cx="7840880" cy="455"/>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6" name="圆: 空心 54"/>
              <p:cNvSpPr/>
              <p:nvPr/>
            </p:nvSpPr>
            <p:spPr>
              <a:xfrm>
                <a:off x="9297721" y="4682325"/>
                <a:ext cx="173986" cy="173986"/>
              </a:xfrm>
              <a:prstGeom prst="donu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cxnSp>
          <p:nvCxnSpPr>
            <p:cNvPr id="44" name="直接连接符 43"/>
            <p:cNvCxnSpPr/>
            <p:nvPr/>
          </p:nvCxnSpPr>
          <p:spPr>
            <a:xfrm>
              <a:off x="176531" y="3699063"/>
              <a:ext cx="274692" cy="27469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7" name="矩形 46"/>
          <p:cNvSpPr/>
          <p:nvPr/>
        </p:nvSpPr>
        <p:spPr>
          <a:xfrm>
            <a:off x="5125091" y="1719129"/>
            <a:ext cx="3634328" cy="492443"/>
          </a:xfrm>
          <a:prstGeom prst="rect">
            <a:avLst/>
          </a:prstGeom>
        </p:spPr>
        <p:txBody>
          <a:bodyPr wrap="none">
            <a:spAutoFit/>
          </a:bodyPr>
          <a:lstStyle/>
          <a:p>
            <a:r>
              <a:rPr lang="en-US" altLang="zh-CN" sz="26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1978</a:t>
            </a:r>
            <a:r>
              <a:rPr lang="zh-CN" altLang="en-US" sz="26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年十一届三中全会</a:t>
            </a:r>
          </a:p>
        </p:txBody>
      </p:sp>
      <p:pic>
        <p:nvPicPr>
          <p:cNvPr id="48" name="图片 4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919" y="1362629"/>
            <a:ext cx="1913196" cy="187096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fade">
                                      <p:cBhvr>
                                        <p:cTn id="22" dur="500"/>
                                        <p:tgtEl>
                                          <p:spTgt spid="41"/>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wipe(left)">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1"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3"/>
          <p:cNvGrpSpPr/>
          <p:nvPr/>
        </p:nvGrpSpPr>
        <p:grpSpPr>
          <a:xfrm>
            <a:off x="810491" y="1422978"/>
            <a:ext cx="501650" cy="330200"/>
            <a:chOff x="2762976" y="2497837"/>
            <a:chExt cx="501650" cy="330200"/>
          </a:xfrm>
        </p:grpSpPr>
        <p:sp>
          <p:nvSpPr>
            <p:cNvPr id="3"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4" name="Aitds3-2"/>
            <p:cNvSpPr/>
            <p:nvPr/>
          </p:nvSpPr>
          <p:spPr>
            <a:xfrm>
              <a:off x="292807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Aitds3-3"/>
            <p:cNvSpPr/>
            <p:nvPr/>
          </p:nvSpPr>
          <p:spPr>
            <a:xfrm>
              <a:off x="309952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6" name="Aitds4"/>
          <p:cNvGrpSpPr/>
          <p:nvPr/>
        </p:nvGrpSpPr>
        <p:grpSpPr bwMode="auto">
          <a:xfrm>
            <a:off x="1318491" y="1873185"/>
            <a:ext cx="9187584" cy="2411225"/>
            <a:chOff x="0" y="190605"/>
            <a:chExt cx="9184719" cy="2408489"/>
          </a:xfrm>
        </p:grpSpPr>
        <p:sp>
          <p:nvSpPr>
            <p:cNvPr id="7" name="Aitds4-1"/>
            <p:cNvSpPr>
              <a:spLocks noChangeArrowheads="1"/>
            </p:cNvSpPr>
            <p:nvPr/>
          </p:nvSpPr>
          <p:spPr bwMode="auto">
            <a:xfrm>
              <a:off x="81384" y="190605"/>
              <a:ext cx="9103335" cy="240848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8"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9" name="Aitds3"/>
          <p:cNvSpPr/>
          <p:nvPr/>
        </p:nvSpPr>
        <p:spPr>
          <a:xfrm>
            <a:off x="1494483" y="1976087"/>
            <a:ext cx="8878242" cy="2308324"/>
          </a:xfrm>
          <a:prstGeom prst="rect">
            <a:avLst/>
          </a:prstGeom>
        </p:spPr>
        <p:txBody>
          <a:bodyPr wrap="square">
            <a:spAutoFit/>
          </a:bodyPr>
          <a:lstStyle/>
          <a:p>
            <a:pPr algn="just">
              <a:lnSpc>
                <a:spcPct val="200000"/>
              </a:lnSpc>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改革开放总设计师邓小平同志为中国社会主义加上“特色”内涵。我们根据国情实际和时代特点，通过艰辛探索赋予了鲜明的中国发展特色。自此，新中国社会主义发展史愈加“特色”、更加闪耀。由之，中国特色社会主义也逐渐成为我国改革开放以来的基本理论、基本道路、基本路线。</a:t>
            </a:r>
          </a:p>
        </p:txBody>
      </p:sp>
      <p:sp>
        <p:nvSpPr>
          <p:cNvPr id="10" name="Aitds4-2"/>
          <p:cNvSpPr txBox="1">
            <a:spLocks noChangeArrowheads="1"/>
          </p:cNvSpPr>
          <p:nvPr/>
        </p:nvSpPr>
        <p:spPr bwMode="auto">
          <a:xfrm>
            <a:off x="1318491" y="1298956"/>
            <a:ext cx="5178000" cy="49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en-US" altLang="zh-CN"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1982</a:t>
            </a:r>
            <a:r>
              <a:rPr lang="zh-CN" altLang="en-US"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a:t>
            </a:r>
            <a:r>
              <a:rPr lang="en-US" altLang="zh-CN"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sz="24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中国特色社会主义</a:t>
            </a:r>
            <a:endParaRPr lang="zh-CN" altLang="en-US" sz="24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nvGrpSpPr>
          <p:cNvPr id="12" name="组合 11"/>
          <p:cNvGrpSpPr/>
          <p:nvPr/>
        </p:nvGrpSpPr>
        <p:grpSpPr>
          <a:xfrm>
            <a:off x="1399900" y="4661399"/>
            <a:ext cx="903606" cy="461665"/>
            <a:chOff x="869474" y="1944008"/>
            <a:chExt cx="903606" cy="461665"/>
          </a:xfrm>
        </p:grpSpPr>
        <p:sp>
          <p:nvSpPr>
            <p:cNvPr id="13"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5" name="Aitds3"/>
          <p:cNvSpPr/>
          <p:nvPr/>
        </p:nvSpPr>
        <p:spPr>
          <a:xfrm>
            <a:off x="2201995" y="4706353"/>
            <a:ext cx="8304079" cy="1338828"/>
          </a:xfrm>
          <a:prstGeom prst="rect">
            <a:avLst/>
          </a:prstGeom>
        </p:spPr>
        <p:txBody>
          <a:bodyPr wrap="square">
            <a:spAutoFit/>
          </a:bodyPr>
          <a:lstStyle/>
          <a:p>
            <a:pPr algn="just">
              <a:lnSpc>
                <a:spcPct val="150000"/>
              </a:lnSpc>
            </a:pP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中国特色社会主义是毛泽东主席时期开始探索的，但作为一个较为完整的理论体系机制，则是在邓小平同志时期完成的，两者属于前后继承关系。也就是所谓的“始于毛，成于邓”这个说法。  　　</a:t>
            </a:r>
            <a:endParaRPr lang="en-US" altLang="zh-CN"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ppt_x</p:attrName>
                                        </p:attrNameLst>
                                      </p:cBhvr>
                                      <p:tavLst>
                                        <p:tav tm="0">
                                          <p:val>
                                            <p:strVal val="#ppt_x-#ppt_w*1.125000"/>
                                          </p:val>
                                        </p:tav>
                                        <p:tav tm="100000">
                                          <p:val>
                                            <p:strVal val="#ppt_x"/>
                                          </p:val>
                                        </p:tav>
                                      </p:tavLst>
                                    </p:anim>
                                    <p:animEffect transition="in" filter="wipe(right)">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par>
                          <p:cTn id="14" fill="hold">
                            <p:stCondLst>
                              <p:cond delay="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0-#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itds4"/>
          <p:cNvGrpSpPr/>
          <p:nvPr/>
        </p:nvGrpSpPr>
        <p:grpSpPr>
          <a:xfrm>
            <a:off x="886007" y="800100"/>
            <a:ext cx="10166442" cy="935078"/>
            <a:chOff x="1486082" y="1099827"/>
            <a:chExt cx="10166442" cy="935078"/>
          </a:xfrm>
        </p:grpSpPr>
        <p:pic>
          <p:nvPicPr>
            <p:cNvPr id="3" name="Aitds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6082" y="1099827"/>
              <a:ext cx="2136987" cy="93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itds4-2"/>
            <p:cNvSpPr txBox="1">
              <a:spLocks noChangeArrowheads="1"/>
            </p:cNvSpPr>
            <p:nvPr/>
          </p:nvSpPr>
          <p:spPr bwMode="auto">
            <a:xfrm>
              <a:off x="3697629" y="1438867"/>
              <a:ext cx="7954895" cy="5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defRPr/>
              </a:pPr>
              <a:r>
                <a:rPr lang="zh-CN" altLang="en-US" sz="2800" b="1"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新时代，我们构建了中国特色社会主义制度体系</a:t>
              </a:r>
              <a:endParaRPr lang="zh-CN" altLang="en-US" sz="2800" b="1" dirty="0">
                <a:solidFill>
                  <a:schemeClr val="tx1">
                    <a:lumMod val="85000"/>
                    <a:lumOff val="15000"/>
                  </a:scheme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5" name="Aitds4-3"/>
            <p:cNvSpPr>
              <a:spLocks noChangeShapeType="1"/>
            </p:cNvSpPr>
            <p:nvPr/>
          </p:nvSpPr>
          <p:spPr bwMode="auto">
            <a:xfrm flipH="1">
              <a:off x="3717335" y="2028517"/>
              <a:ext cx="7536818"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pic>
        <p:nvPicPr>
          <p:cNvPr id="6" name="Aitds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470905" y="1920403"/>
            <a:ext cx="2179115" cy="3169622"/>
          </a:xfrm>
          <a:prstGeom prst="rect">
            <a:avLst/>
          </a:prstGeom>
        </p:spPr>
      </p:pic>
      <p:grpSp>
        <p:nvGrpSpPr>
          <p:cNvPr id="7" name="Aitds3"/>
          <p:cNvGrpSpPr/>
          <p:nvPr/>
        </p:nvGrpSpPr>
        <p:grpSpPr>
          <a:xfrm>
            <a:off x="3132749" y="2121440"/>
            <a:ext cx="501650" cy="330200"/>
            <a:chOff x="2762976" y="2497837"/>
            <a:chExt cx="501650" cy="330200"/>
          </a:xfrm>
        </p:grpSpPr>
        <p:sp>
          <p:nvSpPr>
            <p:cNvPr id="8"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9" name="Aitds3-2"/>
            <p:cNvSpPr/>
            <p:nvPr/>
          </p:nvSpPr>
          <p:spPr>
            <a:xfrm>
              <a:off x="292807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0" name="Aitds3-3"/>
            <p:cNvSpPr/>
            <p:nvPr/>
          </p:nvSpPr>
          <p:spPr>
            <a:xfrm>
              <a:off x="309952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11" name="Aitds4"/>
          <p:cNvGrpSpPr/>
          <p:nvPr/>
        </p:nvGrpSpPr>
        <p:grpSpPr bwMode="auto">
          <a:xfrm>
            <a:off x="3640749" y="2008116"/>
            <a:ext cx="7025054" cy="969550"/>
            <a:chOff x="0" y="190605"/>
            <a:chExt cx="7022863" cy="968450"/>
          </a:xfrm>
        </p:grpSpPr>
        <p:sp>
          <p:nvSpPr>
            <p:cNvPr id="12" name="Aitds4-1"/>
            <p:cNvSpPr>
              <a:spLocks noChangeArrowheads="1"/>
            </p:cNvSpPr>
            <p:nvPr/>
          </p:nvSpPr>
          <p:spPr bwMode="auto">
            <a:xfrm>
              <a:off x="81385" y="190605"/>
              <a:ext cx="6941478" cy="968450"/>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3"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4" name="Aitds3"/>
          <p:cNvSpPr/>
          <p:nvPr/>
        </p:nvSpPr>
        <p:spPr>
          <a:xfrm>
            <a:off x="3793296" y="2039317"/>
            <a:ext cx="6849062" cy="852541"/>
          </a:xfrm>
          <a:prstGeom prst="rect">
            <a:avLst/>
          </a:prstGeom>
        </p:spPr>
        <p:txBody>
          <a:bodyPr wrap="square">
            <a:spAutoFit/>
          </a:bodyPr>
          <a:lstStyle/>
          <a:p>
            <a:pPr algn="just">
              <a:lnSpc>
                <a:spcPct val="130000"/>
              </a:lnSpc>
            </a:pPr>
            <a:r>
              <a:rPr lang="zh-CN" altLang="en-US" sz="190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在经济上</a:t>
            </a:r>
            <a:r>
              <a:rPr lang="zh-CN" altLang="en-US"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，建立了以公有制为主体、国有经济为主导、多种所有制经济共同发展的基本经济制度</a:t>
            </a:r>
            <a:r>
              <a:rPr lang="en-US" altLang="zh-CN"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p>
        </p:txBody>
      </p:sp>
      <p:grpSp>
        <p:nvGrpSpPr>
          <p:cNvPr id="23" name="Aitds3"/>
          <p:cNvGrpSpPr/>
          <p:nvPr/>
        </p:nvGrpSpPr>
        <p:grpSpPr>
          <a:xfrm>
            <a:off x="3109304" y="3200414"/>
            <a:ext cx="501650" cy="330200"/>
            <a:chOff x="2762976" y="2497837"/>
            <a:chExt cx="501650" cy="330200"/>
          </a:xfrm>
        </p:grpSpPr>
        <p:sp>
          <p:nvSpPr>
            <p:cNvPr id="24"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5" name="Aitds3-2"/>
            <p:cNvSpPr/>
            <p:nvPr/>
          </p:nvSpPr>
          <p:spPr>
            <a:xfrm>
              <a:off x="292807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6" name="Aitds3-3"/>
            <p:cNvSpPr/>
            <p:nvPr/>
          </p:nvSpPr>
          <p:spPr>
            <a:xfrm>
              <a:off x="309952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27" name="Aitds4"/>
          <p:cNvGrpSpPr/>
          <p:nvPr/>
        </p:nvGrpSpPr>
        <p:grpSpPr bwMode="auto">
          <a:xfrm>
            <a:off x="3617304" y="3087090"/>
            <a:ext cx="7025054" cy="969550"/>
            <a:chOff x="0" y="190605"/>
            <a:chExt cx="7022863" cy="968450"/>
          </a:xfrm>
        </p:grpSpPr>
        <p:sp>
          <p:nvSpPr>
            <p:cNvPr id="28" name="Aitds4-1"/>
            <p:cNvSpPr>
              <a:spLocks noChangeArrowheads="1"/>
            </p:cNvSpPr>
            <p:nvPr/>
          </p:nvSpPr>
          <p:spPr bwMode="auto">
            <a:xfrm>
              <a:off x="81385" y="190605"/>
              <a:ext cx="6941478" cy="968450"/>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9"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0" name="Aitds3"/>
          <p:cNvSpPr/>
          <p:nvPr/>
        </p:nvSpPr>
        <p:spPr>
          <a:xfrm>
            <a:off x="3769851" y="3118291"/>
            <a:ext cx="6849062" cy="852541"/>
          </a:xfrm>
          <a:prstGeom prst="rect">
            <a:avLst/>
          </a:prstGeom>
        </p:spPr>
        <p:txBody>
          <a:bodyPr wrap="square">
            <a:spAutoFit/>
          </a:bodyPr>
          <a:lstStyle/>
          <a:p>
            <a:pPr algn="just">
              <a:lnSpc>
                <a:spcPct val="130000"/>
              </a:lnSpc>
            </a:pPr>
            <a:r>
              <a:rPr lang="zh-CN" altLang="en-US" sz="190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在政治上</a:t>
            </a:r>
            <a:r>
              <a:rPr lang="zh-CN" altLang="en-US"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，建立了工人阶级领导的、以工农联盟为基础的人民民主专政的国体以及民主集中制的人民代表大会制度政体</a:t>
            </a:r>
            <a:endParaRPr lang="en-US" altLang="zh-CN"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nvGrpSpPr>
          <p:cNvPr id="31" name="Aitds3"/>
          <p:cNvGrpSpPr/>
          <p:nvPr/>
        </p:nvGrpSpPr>
        <p:grpSpPr>
          <a:xfrm>
            <a:off x="3109304" y="4287628"/>
            <a:ext cx="501650" cy="330200"/>
            <a:chOff x="2762976" y="2497837"/>
            <a:chExt cx="501650" cy="330200"/>
          </a:xfrm>
        </p:grpSpPr>
        <p:sp>
          <p:nvSpPr>
            <p:cNvPr id="32"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3" name="Aitds3-2"/>
            <p:cNvSpPr/>
            <p:nvPr/>
          </p:nvSpPr>
          <p:spPr>
            <a:xfrm>
              <a:off x="292807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4" name="Aitds3-3"/>
            <p:cNvSpPr/>
            <p:nvPr/>
          </p:nvSpPr>
          <p:spPr>
            <a:xfrm>
              <a:off x="309952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5" name="Aitds4"/>
          <p:cNvGrpSpPr/>
          <p:nvPr/>
        </p:nvGrpSpPr>
        <p:grpSpPr bwMode="auto">
          <a:xfrm>
            <a:off x="3617304" y="4174304"/>
            <a:ext cx="7025054" cy="969550"/>
            <a:chOff x="0" y="190605"/>
            <a:chExt cx="7022863" cy="968450"/>
          </a:xfrm>
        </p:grpSpPr>
        <p:sp>
          <p:nvSpPr>
            <p:cNvPr id="36" name="Aitds4-1"/>
            <p:cNvSpPr>
              <a:spLocks noChangeArrowheads="1"/>
            </p:cNvSpPr>
            <p:nvPr/>
          </p:nvSpPr>
          <p:spPr bwMode="auto">
            <a:xfrm>
              <a:off x="81385" y="190605"/>
              <a:ext cx="6941478" cy="968450"/>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7"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8" name="Aitds3"/>
          <p:cNvSpPr/>
          <p:nvPr/>
        </p:nvSpPr>
        <p:spPr>
          <a:xfrm>
            <a:off x="3769851" y="4205505"/>
            <a:ext cx="6849062" cy="852541"/>
          </a:xfrm>
          <a:prstGeom prst="rect">
            <a:avLst/>
          </a:prstGeom>
        </p:spPr>
        <p:txBody>
          <a:bodyPr wrap="square">
            <a:spAutoFit/>
          </a:bodyPr>
          <a:lstStyle/>
          <a:p>
            <a:pPr algn="just">
              <a:lnSpc>
                <a:spcPct val="130000"/>
              </a:lnSpc>
            </a:pPr>
            <a:r>
              <a:rPr lang="zh-CN" altLang="en-US" sz="1900" dirty="0">
                <a:solidFill>
                  <a:srgbClr val="C00000"/>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在文化上</a:t>
            </a:r>
            <a:r>
              <a:rPr lang="zh-CN" altLang="en-US"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，建立了马克思主义为指导、红色革命文化为基因，同时吸收传统文化和世界先进文化中积极内容的文化制度。</a:t>
            </a:r>
            <a:endParaRPr lang="en-US" altLang="zh-CN"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9" name="我图网QQF4D2CD6C74639原创"/>
          <p:cNvSpPr txBox="1"/>
          <p:nvPr/>
        </p:nvSpPr>
        <p:spPr>
          <a:xfrm>
            <a:off x="1794641" y="5378251"/>
            <a:ext cx="8964946" cy="769441"/>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just"/>
            <a:r>
              <a:rPr lang="zh-CN" altLang="en-US" sz="2200" b="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中国特色社会主义制度体系已经成熟，有力促进了国内经济发展和社会进步，经受住了国际复杂形势的考验</a:t>
            </a:r>
          </a:p>
        </p:txBody>
      </p:sp>
      <p:grpSp>
        <p:nvGrpSpPr>
          <p:cNvPr id="40" name="组合 39"/>
          <p:cNvGrpSpPr/>
          <p:nvPr/>
        </p:nvGrpSpPr>
        <p:grpSpPr>
          <a:xfrm>
            <a:off x="891035" y="5557574"/>
            <a:ext cx="903606" cy="461665"/>
            <a:chOff x="869474" y="1944008"/>
            <a:chExt cx="903606" cy="461665"/>
          </a:xfrm>
        </p:grpSpPr>
        <p:sp>
          <p:nvSpPr>
            <p:cNvPr id="41"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2"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 presetClass="entr" presetSubtype="2"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up)">
                                      <p:cBhvr>
                                        <p:cTn id="24" dur="500"/>
                                        <p:tgtEl>
                                          <p:spTgt spid="14"/>
                                        </p:tgtEl>
                                      </p:cBhvr>
                                    </p:animEffect>
                                  </p:childTnLst>
                                </p:cTn>
                              </p:par>
                            </p:childTnLst>
                          </p:cTn>
                        </p:par>
                        <p:par>
                          <p:cTn id="25" fill="hold">
                            <p:stCondLst>
                              <p:cond delay="2000"/>
                            </p:stCondLst>
                            <p:childTnLst>
                              <p:par>
                                <p:cTn id="26" presetID="12" presetClass="entr" presetSubtype="8"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ppt_x</p:attrName>
                                        </p:attrNameLst>
                                      </p:cBhvr>
                                      <p:tavLst>
                                        <p:tav tm="0">
                                          <p:val>
                                            <p:strVal val="#ppt_x-#ppt_w*1.125000"/>
                                          </p:val>
                                        </p:tav>
                                        <p:tav tm="100000">
                                          <p:val>
                                            <p:strVal val="#ppt_x"/>
                                          </p:val>
                                        </p:tav>
                                      </p:tavLst>
                                    </p:anim>
                                    <p:animEffect transition="in" filter="wipe(right)">
                                      <p:cBhvr>
                                        <p:cTn id="29" dur="500"/>
                                        <p:tgtEl>
                                          <p:spTgt spid="2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left)">
                                      <p:cBhvr>
                                        <p:cTn id="33" dur="500"/>
                                        <p:tgtEl>
                                          <p:spTgt spid="2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wipe(up)">
                                      <p:cBhvr>
                                        <p:cTn id="37" dur="500"/>
                                        <p:tgtEl>
                                          <p:spTgt spid="30"/>
                                        </p:tgtEl>
                                      </p:cBhvr>
                                    </p:animEffect>
                                  </p:childTnLst>
                                </p:cTn>
                              </p:par>
                            </p:childTnLst>
                          </p:cTn>
                        </p:par>
                        <p:par>
                          <p:cTn id="38" fill="hold">
                            <p:stCondLst>
                              <p:cond delay="3500"/>
                            </p:stCondLst>
                            <p:childTnLst>
                              <p:par>
                                <p:cTn id="39" presetID="12" presetClass="entr" presetSubtype="8" fill="hold"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additive="base">
                                        <p:cTn id="41" dur="500"/>
                                        <p:tgtEl>
                                          <p:spTgt spid="31"/>
                                        </p:tgtEl>
                                        <p:attrNameLst>
                                          <p:attrName>ppt_x</p:attrName>
                                        </p:attrNameLst>
                                      </p:cBhvr>
                                      <p:tavLst>
                                        <p:tav tm="0">
                                          <p:val>
                                            <p:strVal val="#ppt_x-#ppt_w*1.125000"/>
                                          </p:val>
                                        </p:tav>
                                        <p:tav tm="100000">
                                          <p:val>
                                            <p:strVal val="#ppt_x"/>
                                          </p:val>
                                        </p:tav>
                                      </p:tavLst>
                                    </p:anim>
                                    <p:animEffect transition="in" filter="wipe(right)">
                                      <p:cBhvr>
                                        <p:cTn id="42" dur="500"/>
                                        <p:tgtEl>
                                          <p:spTgt spid="31"/>
                                        </p:tgtEl>
                                      </p:cBhvr>
                                    </p:animEffect>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left)">
                                      <p:cBhvr>
                                        <p:cTn id="46" dur="500"/>
                                        <p:tgtEl>
                                          <p:spTgt spid="35"/>
                                        </p:tgtEl>
                                      </p:cBhvr>
                                    </p:animEffect>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5000"/>
                            </p:stCondLst>
                            <p:childTnLst>
                              <p:par>
                                <p:cTn id="52" presetID="2" presetClass="entr" presetSubtype="8" fill="hold" nodeType="after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500" fill="hold"/>
                                        <p:tgtEl>
                                          <p:spTgt spid="40"/>
                                        </p:tgtEl>
                                        <p:attrNameLst>
                                          <p:attrName>ppt_x</p:attrName>
                                        </p:attrNameLst>
                                      </p:cBhvr>
                                      <p:tavLst>
                                        <p:tav tm="0">
                                          <p:val>
                                            <p:strVal val="0-#ppt_w/2"/>
                                          </p:val>
                                        </p:tav>
                                        <p:tav tm="100000">
                                          <p:val>
                                            <p:strVal val="#ppt_x"/>
                                          </p:val>
                                        </p:tav>
                                      </p:tavLst>
                                    </p:anim>
                                    <p:anim calcmode="lin" valueType="num">
                                      <p:cBhvr additive="base">
                                        <p:cTn id="55" dur="500" fill="hold"/>
                                        <p:tgtEl>
                                          <p:spTgt spid="40"/>
                                        </p:tgtEl>
                                        <p:attrNameLst>
                                          <p:attrName>ppt_y</p:attrName>
                                        </p:attrNameLst>
                                      </p:cBhvr>
                                      <p:tavLst>
                                        <p:tav tm="0">
                                          <p:val>
                                            <p:strVal val="#ppt_y"/>
                                          </p:val>
                                        </p:tav>
                                        <p:tav tm="100000">
                                          <p:val>
                                            <p:strVal val="#ppt_y"/>
                                          </p:val>
                                        </p:tav>
                                      </p:tavLst>
                                    </p:anim>
                                  </p:childTnLst>
                                </p:cTn>
                              </p:par>
                            </p:childTnLst>
                          </p:cTn>
                        </p:par>
                        <p:par>
                          <p:cTn id="56" fill="hold">
                            <p:stCondLst>
                              <p:cond delay="5500"/>
                            </p:stCondLst>
                            <p:childTnLst>
                              <p:par>
                                <p:cTn id="57" presetID="53" presetClass="entr" presetSubtype="528" fill="hold" grpId="0" nodeType="afterEffect">
                                  <p:stCondLst>
                                    <p:cond delay="0"/>
                                  </p:stCondLst>
                                  <p:iterate type="lt">
                                    <p:tmPct val="10000"/>
                                  </p:iterate>
                                  <p:childTnLst>
                                    <p:set>
                                      <p:cBhvr>
                                        <p:cTn id="58" dur="1" fill="hold">
                                          <p:stCondLst>
                                            <p:cond delay="0"/>
                                          </p:stCondLst>
                                        </p:cTn>
                                        <p:tgtEl>
                                          <p:spTgt spid="39"/>
                                        </p:tgtEl>
                                        <p:attrNameLst>
                                          <p:attrName>style.visibility</p:attrName>
                                        </p:attrNameLst>
                                      </p:cBhvr>
                                      <p:to>
                                        <p:strVal val="visible"/>
                                      </p:to>
                                    </p:set>
                                    <p:anim calcmode="lin" valueType="num">
                                      <p:cBhvr>
                                        <p:cTn id="59" dur="500" fill="hold"/>
                                        <p:tgtEl>
                                          <p:spTgt spid="39"/>
                                        </p:tgtEl>
                                        <p:attrNameLst>
                                          <p:attrName>ppt_w</p:attrName>
                                        </p:attrNameLst>
                                      </p:cBhvr>
                                      <p:tavLst>
                                        <p:tav tm="0">
                                          <p:val>
                                            <p:fltVal val="0"/>
                                          </p:val>
                                        </p:tav>
                                        <p:tav tm="100000">
                                          <p:val>
                                            <p:strVal val="#ppt_w"/>
                                          </p:val>
                                        </p:tav>
                                      </p:tavLst>
                                    </p:anim>
                                    <p:anim calcmode="lin" valueType="num">
                                      <p:cBhvr>
                                        <p:cTn id="60" dur="500" fill="hold"/>
                                        <p:tgtEl>
                                          <p:spTgt spid="39"/>
                                        </p:tgtEl>
                                        <p:attrNameLst>
                                          <p:attrName>ppt_h</p:attrName>
                                        </p:attrNameLst>
                                      </p:cBhvr>
                                      <p:tavLst>
                                        <p:tav tm="0">
                                          <p:val>
                                            <p:fltVal val="0"/>
                                          </p:val>
                                        </p:tav>
                                        <p:tav tm="100000">
                                          <p:val>
                                            <p:strVal val="#ppt_h"/>
                                          </p:val>
                                        </p:tav>
                                      </p:tavLst>
                                    </p:anim>
                                    <p:animEffect transition="in" filter="fade">
                                      <p:cBhvr>
                                        <p:cTn id="61" dur="500"/>
                                        <p:tgtEl>
                                          <p:spTgt spid="39"/>
                                        </p:tgtEl>
                                      </p:cBhvr>
                                    </p:animEffect>
                                    <p:anim calcmode="lin" valueType="num">
                                      <p:cBhvr>
                                        <p:cTn id="62" dur="500" fill="hold"/>
                                        <p:tgtEl>
                                          <p:spTgt spid="39"/>
                                        </p:tgtEl>
                                        <p:attrNameLst>
                                          <p:attrName>ppt_x</p:attrName>
                                        </p:attrNameLst>
                                      </p:cBhvr>
                                      <p:tavLst>
                                        <p:tav tm="0">
                                          <p:val>
                                            <p:fltVal val="0.5"/>
                                          </p:val>
                                        </p:tav>
                                        <p:tav tm="100000">
                                          <p:val>
                                            <p:strVal val="#ppt_x"/>
                                          </p:val>
                                        </p:tav>
                                      </p:tavLst>
                                    </p:anim>
                                    <p:anim calcmode="lin" valueType="num">
                                      <p:cBhvr>
                                        <p:cTn id="6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9385" y="1839765"/>
            <a:ext cx="10894496" cy="4182189"/>
            <a:chOff x="648752" y="1485186"/>
            <a:chExt cx="10894496" cy="4182189"/>
          </a:xfrm>
        </p:grpSpPr>
        <p:grpSp>
          <p:nvGrpSpPr>
            <p:cNvPr id="3" name="Aitds2"/>
            <p:cNvGrpSpPr/>
            <p:nvPr/>
          </p:nvGrpSpPr>
          <p:grpSpPr>
            <a:xfrm>
              <a:off x="648752" y="1802823"/>
              <a:ext cx="10894496" cy="3864552"/>
              <a:chOff x="648752" y="1802823"/>
              <a:chExt cx="10894496" cy="3864552"/>
            </a:xfrm>
          </p:grpSpPr>
          <p:pic>
            <p:nvPicPr>
              <p:cNvPr id="5" name="Aitds2-1"/>
              <p:cNvPicPr>
                <a:picLocks noChangeAspect="1"/>
              </p:cNvPicPr>
              <p:nvPr/>
            </p:nvPicPr>
            <p:blipFill>
              <a:blip r:embed="rId3"/>
              <a:srcRect/>
              <a:stretch>
                <a:fillRect/>
              </a:stretch>
            </p:blipFill>
            <p:spPr>
              <a:xfrm>
                <a:off x="648752" y="1889567"/>
                <a:ext cx="10894496" cy="3777808"/>
              </a:xfrm>
              <a:custGeom>
                <a:avLst/>
                <a:gdLst>
                  <a:gd name="connsiteX0" fmla="*/ 0 w 10894496"/>
                  <a:gd name="connsiteY0" fmla="*/ 0 h 4450466"/>
                  <a:gd name="connsiteX1" fmla="*/ 2157903 w 10894496"/>
                  <a:gd name="connsiteY1" fmla="*/ 0 h 4450466"/>
                  <a:gd name="connsiteX2" fmla="*/ 2157903 w 10894496"/>
                  <a:gd name="connsiteY2" fmla="*/ 342644 h 4450466"/>
                  <a:gd name="connsiteX3" fmla="*/ 8781733 w 10894496"/>
                  <a:gd name="connsiteY3" fmla="*/ 342644 h 4450466"/>
                  <a:gd name="connsiteX4" fmla="*/ 8781733 w 10894496"/>
                  <a:gd name="connsiteY4" fmla="*/ 0 h 4450466"/>
                  <a:gd name="connsiteX5" fmla="*/ 10894496 w 10894496"/>
                  <a:gd name="connsiteY5" fmla="*/ 0 h 4450466"/>
                  <a:gd name="connsiteX6" fmla="*/ 10894496 w 10894496"/>
                  <a:gd name="connsiteY6" fmla="*/ 4450466 h 4450466"/>
                  <a:gd name="connsiteX7" fmla="*/ 0 w 10894496"/>
                  <a:gd name="connsiteY7" fmla="*/ 4450466 h 4450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94496" h="4450466">
                    <a:moveTo>
                      <a:pt x="0" y="0"/>
                    </a:moveTo>
                    <a:lnTo>
                      <a:pt x="2157903" y="0"/>
                    </a:lnTo>
                    <a:lnTo>
                      <a:pt x="2157903" y="342644"/>
                    </a:lnTo>
                    <a:lnTo>
                      <a:pt x="8781733" y="342644"/>
                    </a:lnTo>
                    <a:lnTo>
                      <a:pt x="8781733" y="0"/>
                    </a:lnTo>
                    <a:lnTo>
                      <a:pt x="10894496" y="0"/>
                    </a:lnTo>
                    <a:lnTo>
                      <a:pt x="10894496" y="4450466"/>
                    </a:lnTo>
                    <a:lnTo>
                      <a:pt x="0" y="4450466"/>
                    </a:lnTo>
                    <a:close/>
                  </a:path>
                </a:pathLst>
              </a:custGeom>
            </p:spPr>
          </p:pic>
          <p:grpSp>
            <p:nvGrpSpPr>
              <p:cNvPr id="6" name="组合 5"/>
              <p:cNvGrpSpPr/>
              <p:nvPr/>
            </p:nvGrpSpPr>
            <p:grpSpPr>
              <a:xfrm>
                <a:off x="2684260" y="1802823"/>
                <a:ext cx="6880669" cy="185895"/>
                <a:chOff x="2670774" y="2985930"/>
                <a:chExt cx="6880669" cy="185895"/>
              </a:xfrm>
            </p:grpSpPr>
            <p:sp>
              <p:nvSpPr>
                <p:cNvPr id="7" name="Aitds2-2"/>
                <p:cNvSpPr/>
                <p:nvPr/>
              </p:nvSpPr>
              <p:spPr>
                <a:xfrm>
                  <a:off x="2670774"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 name="Aitds2-3"/>
                <p:cNvSpPr/>
                <p:nvPr/>
              </p:nvSpPr>
              <p:spPr>
                <a:xfrm>
                  <a:off x="9365548" y="2985930"/>
                  <a:ext cx="185895" cy="185895"/>
                </a:xfrm>
                <a:prstGeom prst="ellipse">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1" i="0" u="none" strike="noStrike" kern="0" cap="none" spc="600" normalizeH="0" baseline="0" noProof="0">
                    <a:ln>
                      <a:noFill/>
                    </a:ln>
                    <a:solidFill>
                      <a:srgbClr val="FFFFFF"/>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sp>
          <p:nvSpPr>
            <p:cNvPr id="4" name="Aitds3"/>
            <p:cNvSpPr/>
            <p:nvPr/>
          </p:nvSpPr>
          <p:spPr>
            <a:xfrm>
              <a:off x="3194836" y="1485186"/>
              <a:ext cx="5829300" cy="825403"/>
            </a:xfrm>
            <a:prstGeom prst="parallelogram">
              <a:avLst>
                <a:gd name="adj" fmla="val 43464"/>
              </a:avLst>
            </a:prstGeom>
            <a:solidFill>
              <a:srgbClr val="D61617"/>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lvl="0" algn="ctr"/>
              <a:endParaRPr lang="zh-CN" altLang="en-US" sz="21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10" name="矩形 9"/>
          <p:cNvSpPr/>
          <p:nvPr/>
        </p:nvSpPr>
        <p:spPr>
          <a:xfrm>
            <a:off x="1078989" y="2800719"/>
            <a:ext cx="9817611" cy="2784673"/>
          </a:xfrm>
          <a:prstGeom prst="rect">
            <a:avLst/>
          </a:prstGeom>
          <a:noFill/>
        </p:spPr>
        <p:txBody>
          <a:bodyPr wrap="square">
            <a:spAutoFit/>
          </a:bodyPr>
          <a:lstStyle/>
          <a:p>
            <a:pPr marL="285750" indent="-285750" algn="just" defTabSz="914400">
              <a:lnSpc>
                <a:spcPct val="200000"/>
              </a:lnSpc>
              <a:buFont typeface="Wingdings" panose="05000000000000000000" pitchFamily="2" charset="2"/>
              <a:buChar char="l"/>
              <a:defRPr/>
            </a:pPr>
            <a:r>
              <a:rPr lang="zh-CN" altLang="en-US"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是一段从建立到建设再到完善的历史，是一部社会主义在中国的发展史。社会主义事业在探索中发展、在挫折中前进、在困难中成长。</a:t>
            </a:r>
            <a:endParaRPr lang="en-US" altLang="zh-CN"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a:p>
            <a:pPr marL="285750" indent="-285750" algn="just" defTabSz="914400">
              <a:lnSpc>
                <a:spcPct val="200000"/>
              </a:lnSpc>
              <a:buFont typeface="Wingdings" panose="05000000000000000000" pitchFamily="2" charset="2"/>
              <a:buChar char="l"/>
              <a:defRPr/>
            </a:pPr>
            <a:r>
              <a:rPr lang="zh-CN" altLang="en-US"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是世界上的不平凡历史。我们经历多少风风雨雨，才取得了举世瞩目的伟大成就</a:t>
            </a:r>
            <a:r>
              <a:rPr lang="en-US" altLang="zh-CN"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我们经历多少坎坷磨难，才能从站起来到富起来再到逐步强起来</a:t>
            </a:r>
            <a:r>
              <a:rPr lang="en-US" altLang="zh-CN"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我们经历多少泪眼婆娑，才最终走向了伟大复兴。应该说，走社会主义道路，是人民的选择，也是历史的选择。</a:t>
            </a:r>
            <a:endParaRPr lang="en-US" altLang="zh-CN" kern="0" dirty="0">
              <a:solidFill>
                <a:prstClr val="black">
                  <a:lumMod val="95000"/>
                  <a:lumOff val="5000"/>
                </a:prstClr>
              </a:solidFill>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11" name="矩形 10"/>
          <p:cNvSpPr/>
          <p:nvPr/>
        </p:nvSpPr>
        <p:spPr>
          <a:xfrm>
            <a:off x="3828364" y="1963177"/>
            <a:ext cx="4512775" cy="553998"/>
          </a:xfrm>
          <a:prstGeom prst="rect">
            <a:avLst/>
          </a:prstGeom>
        </p:spPr>
        <p:txBody>
          <a:bodyPr wrap="none">
            <a:spAutoFit/>
          </a:bodyPr>
          <a:lstStyle/>
          <a:p>
            <a:pPr lvl="0" algn="ctr"/>
            <a:r>
              <a:rPr lang="zh-CN" altLang="en-US" sz="3000" b="1" kern="0" spc="30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新中国社会主义发展史</a:t>
            </a:r>
            <a:endParaRPr lang="zh-CN" altLang="en-US" sz="3000" b="1" kern="0" spc="300" dirty="0">
              <a:solidFill>
                <a:srgbClr val="FEFDF8"/>
              </a:solidFill>
              <a:effectLst>
                <a:outerShdw blurRad="38100" dist="38100" dir="2700000" algn="tl">
                  <a:srgbClr val="000000">
                    <a:alpha val="43137"/>
                  </a:srgbClr>
                </a:outerShdw>
              </a:effectLst>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图片 15"/>
          <p:cNvPicPr>
            <a:picLocks noChangeAspect="1"/>
          </p:cNvPicPr>
          <p:nvPr/>
        </p:nvPicPr>
        <p:blipFill rotWithShape="1">
          <a:blip r:embed="rId4">
            <a:extLst>
              <a:ext uri="{28A0092B-C50C-407E-A947-70E740481C1C}">
                <a14:useLocalDpi xmlns:a14="http://schemas.microsoft.com/office/drawing/2010/main" val="0"/>
              </a:ext>
            </a:extLst>
          </a:blip>
          <a:srcRect l="23281" r="27031"/>
          <a:stretch>
            <a:fillRect/>
          </a:stretch>
        </p:blipFill>
        <p:spPr>
          <a:xfrm>
            <a:off x="1328821" y="0"/>
            <a:ext cx="6057900" cy="6858000"/>
          </a:xfrm>
          <a:prstGeom prst="rect">
            <a:avLst/>
          </a:prstGeom>
        </p:spPr>
      </p:pic>
      <p:sp>
        <p:nvSpPr>
          <p:cNvPr id="4" name="Aitds5"/>
          <p:cNvSpPr txBox="1"/>
          <p:nvPr/>
        </p:nvSpPr>
        <p:spPr>
          <a:xfrm>
            <a:off x="8273770" y="258766"/>
            <a:ext cx="1597475" cy="369332"/>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b="0"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中国共产党</a:t>
            </a:r>
            <a:endParaRPr kumimoji="0" lang="en-US" altLang="zh-CN" b="0"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 name="Aitds6"/>
          <p:cNvSpPr txBox="1"/>
          <p:nvPr/>
        </p:nvSpPr>
        <p:spPr>
          <a:xfrm>
            <a:off x="9746368" y="345307"/>
            <a:ext cx="2303794" cy="276999"/>
          </a:xfrm>
          <a:prstGeom prst="rect">
            <a:avLst/>
          </a:prstGeom>
          <a:noFill/>
          <a:effectLst/>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Communist Party of China</a:t>
            </a:r>
            <a:endParaRPr kumimoji="0" lang="zh-CN" altLang="en-US" sz="1200" b="0"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 name="Aitds8"/>
          <p:cNvSpPr/>
          <p:nvPr/>
        </p:nvSpPr>
        <p:spPr>
          <a:xfrm flipH="1">
            <a:off x="10177695" y="641177"/>
            <a:ext cx="1872467" cy="313932"/>
          </a:xfrm>
          <a:prstGeom prst="rect">
            <a:avLst/>
          </a:prstGeom>
        </p:spPr>
        <p:txBody>
          <a:bodyPr wrap="square">
            <a:spAutoFit/>
          </a:bodyPr>
          <a:lstStyle/>
          <a:p>
            <a:pPr marL="0" marR="0" lvl="0" indent="0" algn="dist" defTabSz="914400" rtl="0" eaLnBrk="1" fontAlgn="base" latinLnBrk="0" hangingPunct="1">
              <a:lnSpc>
                <a:spcPct val="120000"/>
              </a:lnSpc>
              <a:spcBef>
                <a:spcPts val="0"/>
              </a:spcBef>
              <a:spcAft>
                <a:spcPts val="0"/>
              </a:spcAft>
              <a:buClrTx/>
              <a:buSzTx/>
              <a:buFontTx/>
              <a:buNone/>
              <a:defRPr/>
            </a:pPr>
            <a:r>
              <a:rPr kumimoji="0" lang="en-US" altLang="zh-CN" sz="1200" b="0"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2021</a:t>
            </a:r>
            <a:r>
              <a:rPr lang="zh-CN" altLang="en-US" sz="1200" dirty="0">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微党课</a:t>
            </a:r>
            <a:r>
              <a:rPr kumimoji="0" lang="zh-CN" altLang="en-US" sz="1200" b="0"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系列</a:t>
            </a:r>
          </a:p>
        </p:txBody>
      </p:sp>
      <p:sp>
        <p:nvSpPr>
          <p:cNvPr id="10" name="Aitds14"/>
          <p:cNvSpPr/>
          <p:nvPr/>
        </p:nvSpPr>
        <p:spPr>
          <a:xfrm>
            <a:off x="2634550" y="1536414"/>
            <a:ext cx="8479378" cy="1569660"/>
          </a:xfrm>
          <a:prstGeom prst="rect">
            <a:avLst/>
          </a:prstGeom>
        </p:spPr>
        <p:txBody>
          <a:bodyPr wrap="square">
            <a:spAutoFit/>
          </a:bodyPr>
          <a:lstStyle/>
          <a:p>
            <a:pPr algn="dist">
              <a:buSzPct val="80000"/>
              <a:defRPr/>
            </a:pPr>
            <a:r>
              <a:rPr lang="zh-CN" altLang="en-US" sz="9600" kern="0" dirty="0">
                <a:solidFill>
                  <a:srgbClr val="FFF5C1"/>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sym typeface="思源黑体 CN Normal" panose="020B0400000000000000" pitchFamily="34" charset="-122"/>
              </a:rPr>
              <a:t>感谢聆听观看</a:t>
            </a:r>
          </a:p>
        </p:txBody>
      </p:sp>
      <p:grpSp>
        <p:nvGrpSpPr>
          <p:cNvPr id="11" name="组合 10"/>
          <p:cNvGrpSpPr/>
          <p:nvPr/>
        </p:nvGrpSpPr>
        <p:grpSpPr>
          <a:xfrm>
            <a:off x="3018582" y="3274727"/>
            <a:ext cx="7875686" cy="375231"/>
            <a:chOff x="2158157" y="4417949"/>
            <a:chExt cx="7875686" cy="375231"/>
          </a:xfrm>
        </p:grpSpPr>
        <p:cxnSp>
          <p:nvCxnSpPr>
            <p:cNvPr id="12" name="Aitds3"/>
            <p:cNvCxnSpPr/>
            <p:nvPr/>
          </p:nvCxnSpPr>
          <p:spPr>
            <a:xfrm>
              <a:off x="2158157" y="4605564"/>
              <a:ext cx="7875686" cy="0"/>
            </a:xfrm>
            <a:prstGeom prst="line">
              <a:avLst/>
            </a:prstGeom>
            <a:ln>
              <a:solidFill>
                <a:srgbClr val="FFF5C1"/>
              </a:solidFill>
            </a:ln>
          </p:spPr>
          <p:style>
            <a:lnRef idx="1">
              <a:schemeClr val="accent1"/>
            </a:lnRef>
            <a:fillRef idx="0">
              <a:schemeClr val="accent1"/>
            </a:fillRef>
            <a:effectRef idx="0">
              <a:schemeClr val="accent1"/>
            </a:effectRef>
            <a:fontRef idx="minor">
              <a:schemeClr val="tx1"/>
            </a:fontRef>
          </p:style>
        </p:cxnSp>
        <p:sp>
          <p:nvSpPr>
            <p:cNvPr id="13" name="Aitds15"/>
            <p:cNvSpPr/>
            <p:nvPr/>
          </p:nvSpPr>
          <p:spPr>
            <a:xfrm>
              <a:off x="3622510" y="4417949"/>
              <a:ext cx="4946981" cy="375231"/>
            </a:xfrm>
            <a:prstGeom prst="roundRect">
              <a:avLst/>
            </a:prstGeom>
            <a:solidFill>
              <a:srgbClr val="FFF5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zh-CN" altLang="en-US" sz="1600" dirty="0">
                  <a:solidFill>
                    <a:srgbClr val="C701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“四史”学习教育之新中国社会主义发展史</a:t>
              </a:r>
            </a:p>
          </p:txBody>
        </p:sp>
      </p:grpSp>
      <p:pic>
        <p:nvPicPr>
          <p:cNvPr id="15" name="图片 14"/>
          <p:cNvPicPr>
            <a:picLocks noChangeAspect="1"/>
          </p:cNvPicPr>
          <p:nvPr/>
        </p:nvPicPr>
        <p:blipFill rotWithShape="1">
          <a:blip r:embed="rId5">
            <a:extLst>
              <a:ext uri="{28A0092B-C50C-407E-A947-70E740481C1C}">
                <a14:useLocalDpi xmlns:a14="http://schemas.microsoft.com/office/drawing/2010/main" val="0"/>
              </a:ext>
            </a:extLst>
          </a:blip>
          <a:srcRect t="61914"/>
          <a:stretch>
            <a:fillRect/>
          </a:stretch>
        </p:blipFill>
        <p:spPr>
          <a:xfrm>
            <a:off x="0" y="4246074"/>
            <a:ext cx="12192000" cy="26119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文本框 2"/>
          <p:cNvSpPr txBox="1"/>
          <p:nvPr/>
        </p:nvSpPr>
        <p:spPr>
          <a:xfrm>
            <a:off x="5185264" y="501658"/>
            <a:ext cx="1821472" cy="923330"/>
          </a:xfrm>
          <a:prstGeom prst="rect">
            <a:avLst/>
          </a:prstGeom>
          <a:noFill/>
        </p:spPr>
        <p:txBody>
          <a:bodyPr wrap="square" rtlCol="0">
            <a:spAutoFit/>
            <a:scene3d>
              <a:camera prst="orthographicFront"/>
              <a:lightRig rig="threePt" dir="t"/>
            </a:scene3d>
            <a:sp3d contourW="12700"/>
          </a:bodyPr>
          <a:lstStyle/>
          <a:p>
            <a:pPr algn="dist" defTabSz="914400">
              <a:defRPr/>
            </a:pPr>
            <a:r>
              <a:rPr lang="zh-CN" altLang="en-US" sz="5400" dirty="0">
                <a:solidFill>
                  <a:srgbClr val="FFF5C1"/>
                </a:solidFill>
                <a:latin typeface="思源宋体 Heavy" panose="02020900000000000000" pitchFamily="18" charset="-122"/>
                <a:ea typeface="思源宋体 Heavy" panose="02020900000000000000" pitchFamily="18" charset="-122"/>
                <a:sym typeface="思源黑体 CN Normal" panose="020B0400000000000000" pitchFamily="34" charset="-122"/>
              </a:rPr>
              <a:t>目录</a:t>
            </a:r>
          </a:p>
        </p:txBody>
      </p:sp>
      <p:cxnSp>
        <p:nvCxnSpPr>
          <p:cNvPr id="4" name="直接连接符 3"/>
          <p:cNvCxnSpPr/>
          <p:nvPr/>
        </p:nvCxnSpPr>
        <p:spPr>
          <a:xfrm flipH="1">
            <a:off x="2832920" y="914954"/>
            <a:ext cx="1873663" cy="0"/>
          </a:xfrm>
          <a:prstGeom prst="line">
            <a:avLst/>
          </a:prstGeom>
          <a:noFill/>
          <a:ln w="12700" cap="flat" cmpd="sng" algn="ctr">
            <a:gradFill>
              <a:gsLst>
                <a:gs pos="0">
                  <a:srgbClr val="C00000"/>
                </a:gs>
                <a:gs pos="100000">
                  <a:srgbClr val="C00000">
                    <a:alpha val="0"/>
                    <a:lumMod val="75000"/>
                    <a:lumOff val="25000"/>
                  </a:srgbClr>
                </a:gs>
              </a:gsLst>
              <a:lin ang="0" scaled="0"/>
            </a:gradFill>
            <a:prstDash val="solid"/>
            <a:miter lim="800000"/>
          </a:ln>
          <a:effectLst/>
        </p:spPr>
      </p:cxnSp>
      <p:cxnSp>
        <p:nvCxnSpPr>
          <p:cNvPr id="5" name="直接连接符 4"/>
          <p:cNvCxnSpPr/>
          <p:nvPr/>
        </p:nvCxnSpPr>
        <p:spPr>
          <a:xfrm>
            <a:off x="7384807" y="914954"/>
            <a:ext cx="1875600" cy="0"/>
          </a:xfrm>
          <a:prstGeom prst="line">
            <a:avLst/>
          </a:prstGeom>
          <a:noFill/>
          <a:ln w="12700" cap="flat" cmpd="sng" algn="ctr">
            <a:gradFill>
              <a:gsLst>
                <a:gs pos="0">
                  <a:srgbClr val="C00000"/>
                </a:gs>
                <a:gs pos="100000">
                  <a:srgbClr val="C00000">
                    <a:alpha val="0"/>
                    <a:lumMod val="75000"/>
                    <a:lumOff val="25000"/>
                  </a:srgbClr>
                </a:gs>
              </a:gsLst>
              <a:lin ang="0" scaled="0"/>
            </a:gradFill>
            <a:prstDash val="solid"/>
            <a:miter lim="800000"/>
          </a:ln>
          <a:effectLst/>
        </p:spPr>
      </p:cxnSp>
      <p:sp>
        <p:nvSpPr>
          <p:cNvPr id="17" name="Aitds12"/>
          <p:cNvSpPr txBox="1"/>
          <p:nvPr/>
        </p:nvSpPr>
        <p:spPr>
          <a:xfrm>
            <a:off x="3246550" y="1762238"/>
            <a:ext cx="6330069" cy="558813"/>
          </a:xfrm>
          <a:prstGeom prst="rect">
            <a:avLst/>
          </a:prstGeom>
          <a:noFill/>
          <a:ln>
            <a:solidFill>
              <a:srgbClr val="FFF5C1"/>
            </a:solidFill>
          </a:ln>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Aitds13"/>
          <p:cNvSpPr/>
          <p:nvPr/>
        </p:nvSpPr>
        <p:spPr>
          <a:xfrm>
            <a:off x="2687031" y="1762239"/>
            <a:ext cx="559519" cy="558813"/>
          </a:xfrm>
          <a:prstGeom prst="roundRect">
            <a:avLst>
              <a:gd name="adj" fmla="val 0"/>
            </a:avLst>
          </a:prstGeom>
          <a:solidFill>
            <a:srgbClr val="FFF5C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01</a:t>
            </a:r>
            <a:endParaRPr kumimoji="0" lang="zh-CN" altLang="en-US"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Aitds14"/>
          <p:cNvSpPr/>
          <p:nvPr/>
        </p:nvSpPr>
        <p:spPr>
          <a:xfrm>
            <a:off x="3747998" y="1780034"/>
            <a:ext cx="5715026" cy="523220"/>
          </a:xfrm>
          <a:prstGeom prst="rect">
            <a:avLst/>
          </a:prstGeom>
        </p:spPr>
        <p:txBody>
          <a:bodyPr wrap="none">
            <a:spAutoFit/>
          </a:bodyPr>
          <a:lstStyle/>
          <a:p>
            <a:pPr lvl="0">
              <a:defRPr/>
            </a:pPr>
            <a:r>
              <a:rPr lang="zh-CN" altLang="en-US" sz="2800" b="1">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新中国社会主义发展史的</a:t>
            </a:r>
            <a:r>
              <a:rPr lang="zh-CN" altLang="en-US" sz="2800" b="1" dirty="0">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开篇序言</a:t>
            </a:r>
          </a:p>
        </p:txBody>
      </p:sp>
      <p:sp>
        <p:nvSpPr>
          <p:cNvPr id="23" name="Aitds12"/>
          <p:cNvSpPr txBox="1"/>
          <p:nvPr/>
        </p:nvSpPr>
        <p:spPr>
          <a:xfrm>
            <a:off x="3246550" y="2756935"/>
            <a:ext cx="6330069" cy="558813"/>
          </a:xfrm>
          <a:prstGeom prst="rect">
            <a:avLst/>
          </a:prstGeom>
          <a:noFill/>
          <a:ln>
            <a:solidFill>
              <a:srgbClr val="FFF5C1"/>
            </a:solidFill>
          </a:ln>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Aitds13"/>
          <p:cNvSpPr/>
          <p:nvPr/>
        </p:nvSpPr>
        <p:spPr>
          <a:xfrm>
            <a:off x="2687031" y="2756936"/>
            <a:ext cx="559519" cy="558813"/>
          </a:xfrm>
          <a:prstGeom prst="roundRect">
            <a:avLst>
              <a:gd name="adj" fmla="val 0"/>
            </a:avLst>
          </a:prstGeom>
          <a:solidFill>
            <a:srgbClr val="FFF5C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02</a:t>
            </a:r>
            <a:endParaRPr kumimoji="0" lang="zh-CN" altLang="en-US"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5" name="Aitds14"/>
          <p:cNvSpPr/>
          <p:nvPr/>
        </p:nvSpPr>
        <p:spPr>
          <a:xfrm>
            <a:off x="3747998" y="2774731"/>
            <a:ext cx="5715026" cy="523220"/>
          </a:xfrm>
          <a:prstGeom prst="rect">
            <a:avLst/>
          </a:prstGeom>
        </p:spPr>
        <p:txBody>
          <a:bodyPr wrap="none">
            <a:spAutoFit/>
          </a:bodyPr>
          <a:lstStyle/>
          <a:p>
            <a:pPr lvl="0">
              <a:defRPr/>
            </a:pPr>
            <a:r>
              <a:rPr lang="zh-CN" altLang="en-US" sz="2800" b="1">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新中国社会主义发展史的</a:t>
            </a:r>
            <a:r>
              <a:rPr lang="zh-CN" altLang="en-US" sz="2800" b="1" dirty="0">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篇章基调</a:t>
            </a:r>
          </a:p>
        </p:txBody>
      </p:sp>
      <p:sp>
        <p:nvSpPr>
          <p:cNvPr id="26" name="Aitds12"/>
          <p:cNvSpPr txBox="1"/>
          <p:nvPr/>
        </p:nvSpPr>
        <p:spPr>
          <a:xfrm>
            <a:off x="3246550" y="3751632"/>
            <a:ext cx="6330069" cy="558813"/>
          </a:xfrm>
          <a:prstGeom prst="rect">
            <a:avLst/>
          </a:prstGeom>
          <a:noFill/>
          <a:ln>
            <a:solidFill>
              <a:srgbClr val="FFF5C1"/>
            </a:solidFill>
          </a:ln>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7" name="Aitds13"/>
          <p:cNvSpPr/>
          <p:nvPr/>
        </p:nvSpPr>
        <p:spPr>
          <a:xfrm>
            <a:off x="2687031" y="3751633"/>
            <a:ext cx="559519" cy="558813"/>
          </a:xfrm>
          <a:prstGeom prst="roundRect">
            <a:avLst>
              <a:gd name="adj" fmla="val 0"/>
            </a:avLst>
          </a:prstGeom>
          <a:solidFill>
            <a:srgbClr val="FFF5C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03</a:t>
            </a:r>
            <a:endParaRPr kumimoji="0" lang="zh-CN" altLang="en-US"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8" name="Aitds14"/>
          <p:cNvSpPr/>
          <p:nvPr/>
        </p:nvSpPr>
        <p:spPr>
          <a:xfrm>
            <a:off x="3489262" y="3798925"/>
            <a:ext cx="6016392" cy="492443"/>
          </a:xfrm>
          <a:prstGeom prst="rect">
            <a:avLst/>
          </a:prstGeom>
        </p:spPr>
        <p:txBody>
          <a:bodyPr wrap="none">
            <a:spAutoFit/>
          </a:bodyPr>
          <a:lstStyle/>
          <a:p>
            <a:pPr lvl="0" algn="ctr">
              <a:defRPr/>
            </a:pPr>
            <a:r>
              <a:rPr lang="zh-CN" altLang="en-US" sz="2600" b="1">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新中国社会主义发展史的</a:t>
            </a:r>
            <a:r>
              <a:rPr lang="zh-CN" altLang="en-US" sz="2600" b="1" dirty="0">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曲折探索章节</a:t>
            </a:r>
          </a:p>
        </p:txBody>
      </p:sp>
      <p:sp>
        <p:nvSpPr>
          <p:cNvPr id="29" name="Aitds12"/>
          <p:cNvSpPr txBox="1"/>
          <p:nvPr/>
        </p:nvSpPr>
        <p:spPr>
          <a:xfrm>
            <a:off x="3246550" y="4746328"/>
            <a:ext cx="6330069" cy="558813"/>
          </a:xfrm>
          <a:prstGeom prst="rect">
            <a:avLst/>
          </a:prstGeom>
          <a:noFill/>
          <a:ln>
            <a:solidFill>
              <a:srgbClr val="FFF5C1"/>
            </a:solidFill>
          </a:ln>
        </p:spPr>
        <p:txBody>
          <a:bodyPr wrap="square"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Aitds13"/>
          <p:cNvSpPr/>
          <p:nvPr/>
        </p:nvSpPr>
        <p:spPr>
          <a:xfrm>
            <a:off x="2687031" y="4746329"/>
            <a:ext cx="559519" cy="558813"/>
          </a:xfrm>
          <a:prstGeom prst="roundRect">
            <a:avLst>
              <a:gd name="adj" fmla="val 0"/>
            </a:avLst>
          </a:prstGeom>
          <a:solidFill>
            <a:srgbClr val="FFF5C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04</a:t>
            </a:r>
            <a:endParaRPr kumimoji="0" lang="zh-CN" altLang="en-US" sz="2400" b="1" i="0" u="none" strike="noStrike" kern="1200" cap="none" spc="0" normalizeH="0" baseline="0" noProof="0" dirty="0">
              <a:ln>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Aitds14"/>
          <p:cNvSpPr/>
          <p:nvPr/>
        </p:nvSpPr>
        <p:spPr>
          <a:xfrm>
            <a:off x="3305544" y="4793621"/>
            <a:ext cx="6288901" cy="523220"/>
          </a:xfrm>
          <a:prstGeom prst="rect">
            <a:avLst/>
          </a:prstGeom>
        </p:spPr>
        <p:txBody>
          <a:bodyPr wrap="none">
            <a:spAutoFit/>
          </a:bodyPr>
          <a:lstStyle/>
          <a:p>
            <a:pPr lvl="0" algn="ctr">
              <a:defRPr/>
            </a:pPr>
            <a:r>
              <a:rPr lang="zh-CN" altLang="en-US" sz="2700" b="1">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新中国社会主义发展史的</a:t>
            </a:r>
            <a:r>
              <a:rPr lang="zh-CN" altLang="en-US" sz="2700" b="1" dirty="0">
                <a:solidFill>
                  <a:srgbClr val="FFF5C1"/>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起承转折段落</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100" fill="hold"/>
                                        <p:tgtEl>
                                          <p:spTgt spid="3"/>
                                        </p:tgtEl>
                                        <p:attrNameLst>
                                          <p:attrName>ppt_w</p:attrName>
                                        </p:attrNameLst>
                                      </p:cBhvr>
                                      <p:tavLst>
                                        <p:tav tm="0">
                                          <p:val>
                                            <p:fltVal val="0"/>
                                          </p:val>
                                        </p:tav>
                                        <p:tav tm="100000">
                                          <p:val>
                                            <p:strVal val="#ppt_w"/>
                                          </p:val>
                                        </p:tav>
                                      </p:tavLst>
                                    </p:anim>
                                    <p:anim calcmode="lin" valueType="num">
                                      <p:cBhvr>
                                        <p:cTn id="15" dur="1100" fill="hold"/>
                                        <p:tgtEl>
                                          <p:spTgt spid="3"/>
                                        </p:tgtEl>
                                        <p:attrNameLst>
                                          <p:attrName>ppt_h</p:attrName>
                                        </p:attrNameLst>
                                      </p:cBhvr>
                                      <p:tavLst>
                                        <p:tav tm="0">
                                          <p:val>
                                            <p:fltVal val="0"/>
                                          </p:val>
                                        </p:tav>
                                        <p:tav tm="100000">
                                          <p:val>
                                            <p:strVal val="#ppt_h"/>
                                          </p:val>
                                        </p:tav>
                                      </p:tavLst>
                                    </p:anim>
                                    <p:animEffect transition="in" filter="fade">
                                      <p:cBhvr>
                                        <p:cTn id="16" dur="11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33" y="0"/>
            <a:ext cx="12192000" cy="6858000"/>
          </a:xfrm>
          <a:prstGeom prst="rect">
            <a:avLst/>
          </a:prstGeom>
        </p:spPr>
      </p:pic>
      <p:sp>
        <p:nvSpPr>
          <p:cNvPr id="22" name="Aitds5"/>
          <p:cNvSpPr txBox="1"/>
          <p:nvPr>
            <p:custDataLst>
              <p:tags r:id="rId1"/>
            </p:custDataLst>
          </p:nvPr>
        </p:nvSpPr>
        <p:spPr>
          <a:xfrm>
            <a:off x="4437470" y="1686671"/>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第</a:t>
            </a:r>
          </a:p>
        </p:txBody>
      </p:sp>
      <p:sp>
        <p:nvSpPr>
          <p:cNvPr id="23" name="Aitds6"/>
          <p:cNvSpPr txBox="1"/>
          <p:nvPr>
            <p:custDataLst>
              <p:tags r:id="rId2"/>
            </p:custDataLst>
          </p:nvPr>
        </p:nvSpPr>
        <p:spPr>
          <a:xfrm>
            <a:off x="6933746" y="1686671"/>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章</a:t>
            </a:r>
          </a:p>
        </p:txBody>
      </p:sp>
      <p:grpSp>
        <p:nvGrpSpPr>
          <p:cNvPr id="24" name="Aitds7"/>
          <p:cNvGrpSpPr/>
          <p:nvPr>
            <p:custDataLst>
              <p:tags r:id="rId3"/>
            </p:custDataLst>
          </p:nvPr>
        </p:nvGrpSpPr>
        <p:grpSpPr>
          <a:xfrm>
            <a:off x="5447232" y="1499114"/>
            <a:ext cx="1678536" cy="1296000"/>
            <a:chOff x="3385106" y="987574"/>
            <a:chExt cx="1258902" cy="972000"/>
          </a:xfrm>
        </p:grpSpPr>
        <p:sp>
          <p:nvSpPr>
            <p:cNvPr id="25" name="Aitds7-1"/>
            <p:cNvSpPr/>
            <p:nvPr>
              <p:custDataLst>
                <p:tags r:id="rId5"/>
              </p:custDataLst>
            </p:nvPr>
          </p:nvSpPr>
          <p:spPr>
            <a:xfrm>
              <a:off x="3528557" y="987574"/>
              <a:ext cx="972000" cy="972000"/>
            </a:xfrm>
            <a:prstGeom prst="ellipse">
              <a:avLst/>
            </a:prstGeom>
            <a:solidFill>
              <a:srgbClr val="FFF5C1">
                <a:alpha val="50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Aitds7-2"/>
            <p:cNvSpPr/>
            <p:nvPr>
              <p:custDataLst>
                <p:tags r:id="rId6"/>
              </p:custDataLst>
            </p:nvPr>
          </p:nvSpPr>
          <p:spPr>
            <a:xfrm>
              <a:off x="3618557" y="1077574"/>
              <a:ext cx="792000" cy="792000"/>
            </a:xfrm>
            <a:prstGeom prst="ellipse">
              <a:avLst/>
            </a:prstGeom>
            <a:solidFill>
              <a:srgbClr val="FFF5C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Aitds7-3"/>
            <p:cNvSpPr txBox="1"/>
            <p:nvPr>
              <p:custDataLst>
                <p:tags r:id="rId7"/>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01</a:t>
              </a:r>
              <a:endParaRPr kumimoji="0" lang="zh-CN" altLang="en-US"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2" name="Aitds8"/>
          <p:cNvSpPr txBox="1"/>
          <p:nvPr>
            <p:custDataLst>
              <p:tags r:id="rId4"/>
            </p:custDataLst>
          </p:nvPr>
        </p:nvSpPr>
        <p:spPr>
          <a:xfrm>
            <a:off x="2024830" y="2890322"/>
            <a:ext cx="8170607" cy="1754326"/>
          </a:xfrm>
          <a:prstGeom prst="rect">
            <a:avLst/>
          </a:prstGeom>
          <a:noFill/>
        </p:spPr>
        <p:txBody>
          <a:bodyPr wrap="square" rtlCol="0">
            <a:spAutoFit/>
          </a:bodyPr>
          <a:lstStyle/>
          <a:p>
            <a:pPr lvl="0" algn="ctr" defTabSz="457200"/>
            <a:r>
              <a:rPr lang="zh-CN" altLang="en-US" sz="5400" kern="0" dirty="0">
                <a:ln w="127">
                  <a:noFill/>
                </a:ln>
                <a:solidFill>
                  <a:srgbClr val="FFF5C1"/>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cs typeface="阿里巴巴普惠体" panose="00020600040101010101" pitchFamily="18" charset="-122"/>
                <a:sym typeface="思源黑体 CN Normal" panose="020B0400000000000000" pitchFamily="34" charset="-122"/>
              </a:rPr>
              <a:t>新中国社会主义发展史</a:t>
            </a:r>
          </a:p>
          <a:p>
            <a:pPr lvl="0" algn="ctr" defTabSz="457200"/>
            <a:r>
              <a:rPr lang="zh-CN" altLang="en-US" sz="5400" kern="0" dirty="0">
                <a:ln w="127">
                  <a:noFill/>
                </a:ln>
                <a:solidFill>
                  <a:srgbClr val="FFF5C1"/>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cs typeface="阿里巴巴普惠体" panose="00020600040101010101" pitchFamily="18" charset="-122"/>
                <a:sym typeface="思源黑体 CN Normal" panose="020B0400000000000000" pitchFamily="34" charset="-122"/>
              </a:rPr>
              <a:t>的开篇序言</a:t>
            </a:r>
          </a:p>
        </p:txBody>
      </p:sp>
      <p:pic>
        <p:nvPicPr>
          <p:cNvPr id="2" name="图片 1"/>
          <p:cNvPicPr>
            <a:picLocks noChangeAspect="1"/>
          </p:cNvPicPr>
          <p:nvPr/>
        </p:nvPicPr>
        <p:blipFill rotWithShape="1">
          <a:blip r:embed="rId12">
            <a:extLst>
              <a:ext uri="{28A0092B-C50C-407E-A947-70E740481C1C}">
                <a14:useLocalDpi xmlns:a14="http://schemas.microsoft.com/office/drawing/2010/main" val="0"/>
              </a:ext>
            </a:extLst>
          </a:blip>
          <a:srcRect t="28283" r="77746"/>
          <a:stretch>
            <a:fillRect/>
          </a:stretch>
        </p:blipFill>
        <p:spPr>
          <a:xfrm>
            <a:off x="9505950" y="2133600"/>
            <a:ext cx="2686050" cy="4869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800" fill="hold"/>
                                        <p:tgtEl>
                                          <p:spTgt spid="32"/>
                                        </p:tgtEl>
                                        <p:attrNameLst>
                                          <p:attrName>ppt_w</p:attrName>
                                        </p:attrNameLst>
                                      </p:cBhvr>
                                      <p:tavLst>
                                        <p:tav tm="0">
                                          <p:val>
                                            <p:strVal val="4*#ppt_w"/>
                                          </p:val>
                                        </p:tav>
                                        <p:tav tm="100000">
                                          <p:val>
                                            <p:strVal val="#ppt_w"/>
                                          </p:val>
                                        </p:tav>
                                      </p:tavLst>
                                    </p:anim>
                                    <p:anim calcmode="lin" valueType="num">
                                      <p:cBhvr>
                                        <p:cTn id="24" dur="800" fill="hold"/>
                                        <p:tgtEl>
                                          <p:spTgt spid="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Aitds4"/>
          <p:cNvGrpSpPr/>
          <p:nvPr/>
        </p:nvGrpSpPr>
        <p:grpSpPr>
          <a:xfrm>
            <a:off x="752229" y="1240937"/>
            <a:ext cx="4913778" cy="677060"/>
            <a:chOff x="3544421" y="1354069"/>
            <a:chExt cx="4913778" cy="677060"/>
          </a:xfrm>
        </p:grpSpPr>
        <p:sp>
          <p:nvSpPr>
            <p:cNvPr id="24" name="Aitds4-2"/>
            <p:cNvSpPr txBox="1">
              <a:spLocks noChangeArrowheads="1"/>
            </p:cNvSpPr>
            <p:nvPr/>
          </p:nvSpPr>
          <p:spPr bwMode="auto">
            <a:xfrm>
              <a:off x="3544421" y="1354069"/>
              <a:ext cx="4913778"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dist">
                <a:defRPr/>
              </a:pPr>
              <a:r>
                <a:rPr lang="en-US" altLang="zh-CN" sz="3600" dirty="0">
                  <a:solidFill>
                    <a:srgbClr val="C70100"/>
                  </a:solidFill>
                  <a:latin typeface="思源宋体 Heavy" panose="02020900000000000000" pitchFamily="18" charset="-122"/>
                  <a:ea typeface="思源宋体 Heavy" panose="02020900000000000000" pitchFamily="18" charset="-122"/>
                  <a:cs typeface="+mn-ea"/>
                  <a:sym typeface="思源黑体 CN Normal" panose="020B0400000000000000" pitchFamily="34" charset="-122"/>
                </a:rPr>
                <a:t>1840</a:t>
              </a:r>
              <a:r>
                <a:rPr lang="zh-CN" altLang="en-US" sz="3600" dirty="0">
                  <a:solidFill>
                    <a:srgbClr val="C70100"/>
                  </a:solidFill>
                  <a:latin typeface="思源宋体 Heavy" panose="02020900000000000000" pitchFamily="18" charset="-122"/>
                  <a:ea typeface="思源宋体 Heavy" panose="02020900000000000000" pitchFamily="18" charset="-122"/>
                  <a:cs typeface="+mn-ea"/>
                  <a:sym typeface="思源黑体 CN Normal" panose="020B0400000000000000" pitchFamily="34" charset="-122"/>
                </a:rPr>
                <a:t>年中英鸦片战争</a:t>
              </a:r>
            </a:p>
          </p:txBody>
        </p:sp>
        <p:sp>
          <p:nvSpPr>
            <p:cNvPr id="25" name="Aitds4-3"/>
            <p:cNvSpPr>
              <a:spLocks noChangeShapeType="1"/>
            </p:cNvSpPr>
            <p:nvPr/>
          </p:nvSpPr>
          <p:spPr bwMode="auto">
            <a:xfrm flipH="1">
              <a:off x="3717337" y="2028517"/>
              <a:ext cx="4740862"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27" name="Aitds3"/>
          <p:cNvGrpSpPr/>
          <p:nvPr/>
        </p:nvGrpSpPr>
        <p:grpSpPr>
          <a:xfrm>
            <a:off x="925145" y="2399204"/>
            <a:ext cx="501650" cy="330200"/>
            <a:chOff x="2762976" y="2497837"/>
            <a:chExt cx="501650" cy="330200"/>
          </a:xfrm>
        </p:grpSpPr>
        <p:sp>
          <p:nvSpPr>
            <p:cNvPr id="28"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9" name="Aitds3-2"/>
            <p:cNvSpPr/>
            <p:nvPr/>
          </p:nvSpPr>
          <p:spPr>
            <a:xfrm>
              <a:off x="292807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0" name="Aitds3-3"/>
            <p:cNvSpPr/>
            <p:nvPr/>
          </p:nvSpPr>
          <p:spPr>
            <a:xfrm>
              <a:off x="309952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1" name="Aitds4"/>
          <p:cNvGrpSpPr/>
          <p:nvPr/>
        </p:nvGrpSpPr>
        <p:grpSpPr bwMode="auto">
          <a:xfrm>
            <a:off x="1433145" y="2285879"/>
            <a:ext cx="7758481" cy="2000371"/>
            <a:chOff x="0" y="190604"/>
            <a:chExt cx="7756061" cy="1998101"/>
          </a:xfrm>
        </p:grpSpPr>
        <p:sp>
          <p:nvSpPr>
            <p:cNvPr id="32" name="Aitds4-1"/>
            <p:cNvSpPr>
              <a:spLocks noChangeArrowheads="1"/>
            </p:cNvSpPr>
            <p:nvPr/>
          </p:nvSpPr>
          <p:spPr bwMode="auto">
            <a:xfrm>
              <a:off x="81385" y="190604"/>
              <a:ext cx="7674676" cy="1998101"/>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3"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4" name="Aitds3"/>
          <p:cNvSpPr/>
          <p:nvPr/>
        </p:nvSpPr>
        <p:spPr>
          <a:xfrm>
            <a:off x="1609137" y="2293635"/>
            <a:ext cx="7506287" cy="1846659"/>
          </a:xfrm>
          <a:prstGeom prst="rect">
            <a:avLst/>
          </a:prstGeom>
        </p:spPr>
        <p:txBody>
          <a:bodyPr wrap="square">
            <a:spAutoFit/>
          </a:bodyPr>
          <a:lstStyle/>
          <a:p>
            <a:pPr algn="just">
              <a:lnSpc>
                <a:spcPct val="150000"/>
              </a:lnSpc>
            </a:pPr>
            <a:r>
              <a:rPr lang="en-US" altLang="zh-CN"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1840</a:t>
            </a:r>
            <a:r>
              <a:rPr lang="zh-CN" altLang="en-US" sz="1900"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中英鸦片战争揭开了中国百年黑暗近代史的序幕。在半殖民地半封建社会恶化的过程之中，我国人民任人宰割，身陷水深火热的悲惨境地。期间，多少仁人志士慨以当慷、前赴后继，为拯救国民探索出路、四处凿壁、呼号奋战。</a:t>
            </a:r>
          </a:p>
        </p:txBody>
      </p:sp>
      <p:sp>
        <p:nvSpPr>
          <p:cNvPr id="43" name="我图网QQF4D2CD6C74639原创"/>
          <p:cNvSpPr txBox="1"/>
          <p:nvPr/>
        </p:nvSpPr>
        <p:spPr>
          <a:xfrm>
            <a:off x="1828750" y="4489248"/>
            <a:ext cx="7010449" cy="1200329"/>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gn="l">
              <a:lnSpc>
                <a:spcPct val="150000"/>
              </a:lnSpc>
            </a:pPr>
            <a:r>
              <a:rPr lang="zh-CN" altLang="en-US" sz="2400" b="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由于他们始终奔走在资本主义道路之上，终究未能在救国之路上走通、走成、走完</a:t>
            </a:r>
          </a:p>
        </p:txBody>
      </p:sp>
      <p:grpSp>
        <p:nvGrpSpPr>
          <p:cNvPr id="44" name="组合 43"/>
          <p:cNvGrpSpPr/>
          <p:nvPr/>
        </p:nvGrpSpPr>
        <p:grpSpPr>
          <a:xfrm>
            <a:off x="925145" y="4586510"/>
            <a:ext cx="903606" cy="461665"/>
            <a:chOff x="869474" y="1944008"/>
            <a:chExt cx="903606" cy="461665"/>
          </a:xfrm>
        </p:grpSpPr>
        <p:sp>
          <p:nvSpPr>
            <p:cNvPr id="45" name="Freeform 5"/>
            <p:cNvSpPr/>
            <p:nvPr/>
          </p:nvSpPr>
          <p:spPr bwMode="auto">
            <a:xfrm>
              <a:off x="1151440" y="1944008"/>
              <a:ext cx="621640" cy="461665"/>
            </a:xfrm>
            <a:custGeom>
              <a:avLst/>
              <a:gdLst>
                <a:gd name="T0" fmla="*/ 366 w 626"/>
                <a:gd name="T1" fmla="*/ 413 h 465"/>
                <a:gd name="T2" fmla="*/ 313 w 626"/>
                <a:gd name="T3" fmla="*/ 362 h 465"/>
                <a:gd name="T4" fmla="*/ 338 w 626"/>
                <a:gd name="T5" fmla="*/ 362 h 465"/>
                <a:gd name="T6" fmla="*/ 392 w 626"/>
                <a:gd name="T7" fmla="*/ 310 h 465"/>
                <a:gd name="T8" fmla="*/ 338 w 626"/>
                <a:gd name="T9" fmla="*/ 258 h 465"/>
                <a:gd name="T10" fmla="*/ 414 w 626"/>
                <a:gd name="T11" fmla="*/ 207 h 465"/>
                <a:gd name="T12" fmla="*/ 361 w 626"/>
                <a:gd name="T13" fmla="*/ 155 h 465"/>
                <a:gd name="T14" fmla="*/ 573 w 626"/>
                <a:gd name="T15" fmla="*/ 155 h 465"/>
                <a:gd name="T16" fmla="*/ 626 w 626"/>
                <a:gd name="T17" fmla="*/ 103 h 465"/>
                <a:gd name="T18" fmla="*/ 573 w 626"/>
                <a:gd name="T19" fmla="*/ 52 h 465"/>
                <a:gd name="T20" fmla="*/ 260 w 626"/>
                <a:gd name="T21" fmla="*/ 52 h 465"/>
                <a:gd name="T22" fmla="*/ 207 w 626"/>
                <a:gd name="T23" fmla="*/ 0 h 465"/>
                <a:gd name="T24" fmla="*/ 102 w 626"/>
                <a:gd name="T25" fmla="*/ 0 h 465"/>
                <a:gd name="T26" fmla="*/ 48 w 626"/>
                <a:gd name="T27" fmla="*/ 52 h 465"/>
                <a:gd name="T28" fmla="*/ 49 w 626"/>
                <a:gd name="T29" fmla="*/ 54 h 465"/>
                <a:gd name="T30" fmla="*/ 0 w 626"/>
                <a:gd name="T31" fmla="*/ 113 h 465"/>
                <a:gd name="T32" fmla="*/ 0 w 626"/>
                <a:gd name="T33" fmla="*/ 403 h 465"/>
                <a:gd name="T34" fmla="*/ 65 w 626"/>
                <a:gd name="T35" fmla="*/ 465 h 465"/>
                <a:gd name="T36" fmla="*/ 208 w 626"/>
                <a:gd name="T37" fmla="*/ 465 h 465"/>
                <a:gd name="T38" fmla="*/ 244 w 626"/>
                <a:gd name="T39" fmla="*/ 465 h 465"/>
                <a:gd name="T40" fmla="*/ 313 w 626"/>
                <a:gd name="T41" fmla="*/ 465 h 465"/>
                <a:gd name="T42" fmla="*/ 366 w 626"/>
                <a:gd name="T43" fmla="*/ 413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26" h="465">
                  <a:moveTo>
                    <a:pt x="366" y="413"/>
                  </a:moveTo>
                  <a:cubicBezTo>
                    <a:pt x="366" y="385"/>
                    <a:pt x="342" y="362"/>
                    <a:pt x="313" y="362"/>
                  </a:cubicBezTo>
                  <a:cubicBezTo>
                    <a:pt x="338" y="362"/>
                    <a:pt x="338" y="362"/>
                    <a:pt x="338" y="362"/>
                  </a:cubicBezTo>
                  <a:cubicBezTo>
                    <a:pt x="368" y="362"/>
                    <a:pt x="392" y="338"/>
                    <a:pt x="392" y="310"/>
                  </a:cubicBezTo>
                  <a:cubicBezTo>
                    <a:pt x="392" y="281"/>
                    <a:pt x="368" y="258"/>
                    <a:pt x="338" y="258"/>
                  </a:cubicBezTo>
                  <a:cubicBezTo>
                    <a:pt x="368" y="258"/>
                    <a:pt x="416" y="258"/>
                    <a:pt x="414" y="207"/>
                  </a:cubicBezTo>
                  <a:cubicBezTo>
                    <a:pt x="413" y="178"/>
                    <a:pt x="390" y="155"/>
                    <a:pt x="361" y="155"/>
                  </a:cubicBezTo>
                  <a:cubicBezTo>
                    <a:pt x="573" y="155"/>
                    <a:pt x="573" y="155"/>
                    <a:pt x="573" y="155"/>
                  </a:cubicBezTo>
                  <a:cubicBezTo>
                    <a:pt x="602" y="155"/>
                    <a:pt x="626" y="132"/>
                    <a:pt x="626" y="103"/>
                  </a:cubicBezTo>
                  <a:cubicBezTo>
                    <a:pt x="626" y="75"/>
                    <a:pt x="602" y="52"/>
                    <a:pt x="573" y="52"/>
                  </a:cubicBezTo>
                  <a:cubicBezTo>
                    <a:pt x="260" y="52"/>
                    <a:pt x="260" y="52"/>
                    <a:pt x="260" y="52"/>
                  </a:cubicBezTo>
                  <a:cubicBezTo>
                    <a:pt x="260" y="23"/>
                    <a:pt x="236" y="0"/>
                    <a:pt x="207" y="0"/>
                  </a:cubicBezTo>
                  <a:cubicBezTo>
                    <a:pt x="102" y="0"/>
                    <a:pt x="102" y="0"/>
                    <a:pt x="102" y="0"/>
                  </a:cubicBezTo>
                  <a:cubicBezTo>
                    <a:pt x="72" y="0"/>
                    <a:pt x="48" y="23"/>
                    <a:pt x="48" y="52"/>
                  </a:cubicBezTo>
                  <a:cubicBezTo>
                    <a:pt x="48" y="52"/>
                    <a:pt x="48" y="53"/>
                    <a:pt x="49" y="54"/>
                  </a:cubicBezTo>
                  <a:cubicBezTo>
                    <a:pt x="21" y="60"/>
                    <a:pt x="0" y="85"/>
                    <a:pt x="0" y="113"/>
                  </a:cubicBezTo>
                  <a:cubicBezTo>
                    <a:pt x="0" y="403"/>
                    <a:pt x="0" y="403"/>
                    <a:pt x="0" y="403"/>
                  </a:cubicBezTo>
                  <a:cubicBezTo>
                    <a:pt x="0" y="437"/>
                    <a:pt x="29" y="465"/>
                    <a:pt x="65" y="465"/>
                  </a:cubicBezTo>
                  <a:cubicBezTo>
                    <a:pt x="208" y="465"/>
                    <a:pt x="208" y="465"/>
                    <a:pt x="208" y="465"/>
                  </a:cubicBezTo>
                  <a:cubicBezTo>
                    <a:pt x="244" y="465"/>
                    <a:pt x="244" y="465"/>
                    <a:pt x="244" y="465"/>
                  </a:cubicBezTo>
                  <a:cubicBezTo>
                    <a:pt x="313" y="465"/>
                    <a:pt x="313" y="465"/>
                    <a:pt x="313" y="465"/>
                  </a:cubicBezTo>
                  <a:cubicBezTo>
                    <a:pt x="342" y="465"/>
                    <a:pt x="366" y="442"/>
                    <a:pt x="366" y="413"/>
                  </a:cubicBezTo>
                  <a:close/>
                </a:path>
              </a:pathLst>
            </a:custGeom>
            <a:solidFill>
              <a:srgbClr val="E2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6" name="Rectangle 6"/>
            <p:cNvSpPr>
              <a:spLocks noChangeArrowheads="1"/>
            </p:cNvSpPr>
            <p:nvPr/>
          </p:nvSpPr>
          <p:spPr bwMode="auto">
            <a:xfrm>
              <a:off x="869474" y="2006830"/>
              <a:ext cx="233024" cy="387886"/>
            </a:xfrm>
            <a:prstGeom prst="rect">
              <a:avLst/>
            </a:prstGeom>
            <a:solidFill>
              <a:srgbClr val="E2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2742" y="2802881"/>
            <a:ext cx="2754327" cy="305494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 presetClass="entr" presetSubtype="2"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1+#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1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p:tgtEl>
                                          <p:spTgt spid="27"/>
                                        </p:tgtEl>
                                        <p:attrNameLst>
                                          <p:attrName>ppt_x</p:attrName>
                                        </p:attrNameLst>
                                      </p:cBhvr>
                                      <p:tavLst>
                                        <p:tav tm="0">
                                          <p:val>
                                            <p:strVal val="#ppt_x-#ppt_w*1.125000"/>
                                          </p:val>
                                        </p:tav>
                                        <p:tav tm="100000">
                                          <p:val>
                                            <p:strVal val="#ppt_x"/>
                                          </p:val>
                                        </p:tav>
                                      </p:tavLst>
                                    </p:anim>
                                    <p:animEffect transition="in" filter="wipe(right)">
                                      <p:cBhvr>
                                        <p:cTn id="16" dur="500"/>
                                        <p:tgtEl>
                                          <p:spTgt spid="2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left)">
                                      <p:cBhvr>
                                        <p:cTn id="20" dur="500"/>
                                        <p:tgtEl>
                                          <p:spTgt spid="31"/>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par>
                          <p:cTn id="25" fill="hold">
                            <p:stCondLst>
                              <p:cond delay="2000"/>
                            </p:stCondLst>
                            <p:childTnLst>
                              <p:par>
                                <p:cTn id="26" presetID="2" presetClass="entr" presetSubtype="8" fill="hold"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additive="base">
                                        <p:cTn id="28" dur="500" fill="hold"/>
                                        <p:tgtEl>
                                          <p:spTgt spid="44"/>
                                        </p:tgtEl>
                                        <p:attrNameLst>
                                          <p:attrName>ppt_x</p:attrName>
                                        </p:attrNameLst>
                                      </p:cBhvr>
                                      <p:tavLst>
                                        <p:tav tm="0">
                                          <p:val>
                                            <p:strVal val="0-#ppt_w/2"/>
                                          </p:val>
                                        </p:tav>
                                        <p:tav tm="100000">
                                          <p:val>
                                            <p:strVal val="#ppt_x"/>
                                          </p:val>
                                        </p:tav>
                                      </p:tavLst>
                                    </p:anim>
                                    <p:anim calcmode="lin" valueType="num">
                                      <p:cBhvr additive="base">
                                        <p:cTn id="29" dur="500" fill="hold"/>
                                        <p:tgtEl>
                                          <p:spTgt spid="4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iterate type="lt">
                                    <p:tmPct val="10000"/>
                                  </p:iterate>
                                  <p:childTnLst>
                                    <p:set>
                                      <p:cBhvr>
                                        <p:cTn id="32" dur="1" fill="hold">
                                          <p:stCondLst>
                                            <p:cond delay="0"/>
                                          </p:stCondLst>
                                        </p:cTn>
                                        <p:tgtEl>
                                          <p:spTgt spid="43"/>
                                        </p:tgtEl>
                                        <p:attrNameLst>
                                          <p:attrName>style.visibility</p:attrName>
                                        </p:attrNameLst>
                                      </p:cBhvr>
                                      <p:to>
                                        <p:strVal val="visible"/>
                                      </p:to>
                                    </p:set>
                                    <p:anim calcmode="lin" valueType="num">
                                      <p:cBhvr>
                                        <p:cTn id="33" dur="500" fill="hold"/>
                                        <p:tgtEl>
                                          <p:spTgt spid="43"/>
                                        </p:tgtEl>
                                        <p:attrNameLst>
                                          <p:attrName>ppt_w</p:attrName>
                                        </p:attrNameLst>
                                      </p:cBhvr>
                                      <p:tavLst>
                                        <p:tav tm="0">
                                          <p:val>
                                            <p:fltVal val="0"/>
                                          </p:val>
                                        </p:tav>
                                        <p:tav tm="100000">
                                          <p:val>
                                            <p:strVal val="#ppt_w"/>
                                          </p:val>
                                        </p:tav>
                                      </p:tavLst>
                                    </p:anim>
                                    <p:anim calcmode="lin" valueType="num">
                                      <p:cBhvr>
                                        <p:cTn id="34" dur="500" fill="hold"/>
                                        <p:tgtEl>
                                          <p:spTgt spid="43"/>
                                        </p:tgtEl>
                                        <p:attrNameLst>
                                          <p:attrName>ppt_h</p:attrName>
                                        </p:attrNameLst>
                                      </p:cBhvr>
                                      <p:tavLst>
                                        <p:tav tm="0">
                                          <p:val>
                                            <p:fltVal val="0"/>
                                          </p:val>
                                        </p:tav>
                                        <p:tav tm="100000">
                                          <p:val>
                                            <p:strVal val="#ppt_h"/>
                                          </p:val>
                                        </p:tav>
                                      </p:tavLst>
                                    </p:anim>
                                    <p:animEffect transition="in" filter="fade">
                                      <p:cBhvr>
                                        <p:cTn id="35" dur="500"/>
                                        <p:tgtEl>
                                          <p:spTgt spid="43"/>
                                        </p:tgtEl>
                                      </p:cBhvr>
                                    </p:animEffect>
                                    <p:anim calcmode="lin" valueType="num">
                                      <p:cBhvr>
                                        <p:cTn id="36" dur="500" fill="hold"/>
                                        <p:tgtEl>
                                          <p:spTgt spid="43"/>
                                        </p:tgtEl>
                                        <p:attrNameLst>
                                          <p:attrName>ppt_x</p:attrName>
                                        </p:attrNameLst>
                                      </p:cBhvr>
                                      <p:tavLst>
                                        <p:tav tm="0">
                                          <p:val>
                                            <p:fltVal val="0.5"/>
                                          </p:val>
                                        </p:tav>
                                        <p:tav tm="100000">
                                          <p:val>
                                            <p:strVal val="#ppt_x"/>
                                          </p:val>
                                        </p:tav>
                                      </p:tavLst>
                                    </p:anim>
                                    <p:anim calcmode="lin" valueType="num">
                                      <p:cBhvr>
                                        <p:cTn id="37" dur="500" fill="hold"/>
                                        <p:tgtEl>
                                          <p:spTgt spid="4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Aitds4"/>
          <p:cNvGrpSpPr/>
          <p:nvPr/>
        </p:nvGrpSpPr>
        <p:grpSpPr>
          <a:xfrm>
            <a:off x="936037" y="1123826"/>
            <a:ext cx="3893137" cy="677060"/>
            <a:chOff x="3620621" y="1354069"/>
            <a:chExt cx="3893137" cy="677060"/>
          </a:xfrm>
        </p:grpSpPr>
        <p:sp>
          <p:nvSpPr>
            <p:cNvPr id="24" name="Aitds4-2"/>
            <p:cNvSpPr txBox="1">
              <a:spLocks noChangeArrowheads="1"/>
            </p:cNvSpPr>
            <p:nvPr/>
          </p:nvSpPr>
          <p:spPr bwMode="auto">
            <a:xfrm>
              <a:off x="3620621" y="1354069"/>
              <a:ext cx="3893137"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dist">
                <a:defRPr/>
              </a:pPr>
              <a:r>
                <a:rPr lang="en-US" altLang="zh-CN" sz="3600" dirty="0">
                  <a:solidFill>
                    <a:srgbClr val="C70100"/>
                  </a:solidFill>
                  <a:latin typeface="思源宋体 Heavy" panose="02020900000000000000" pitchFamily="18" charset="-122"/>
                  <a:ea typeface="思源宋体 Heavy" panose="02020900000000000000" pitchFamily="18" charset="-122"/>
                  <a:cs typeface="+mn-ea"/>
                  <a:sym typeface="思源黑体 CN Normal" panose="020B0400000000000000" pitchFamily="34" charset="-122"/>
                </a:rPr>
                <a:t>1917</a:t>
              </a:r>
              <a:r>
                <a:rPr lang="zh-CN" altLang="en-US" sz="3600" dirty="0">
                  <a:solidFill>
                    <a:srgbClr val="C70100"/>
                  </a:solidFill>
                  <a:latin typeface="思源宋体 Heavy" panose="02020900000000000000" pitchFamily="18" charset="-122"/>
                  <a:ea typeface="思源宋体 Heavy" panose="02020900000000000000" pitchFamily="18" charset="-122"/>
                  <a:cs typeface="+mn-ea"/>
                  <a:sym typeface="思源黑体 CN Normal" panose="020B0400000000000000" pitchFamily="34" charset="-122"/>
                </a:rPr>
                <a:t>年十月革命</a:t>
              </a:r>
            </a:p>
          </p:txBody>
        </p:sp>
        <p:sp>
          <p:nvSpPr>
            <p:cNvPr id="25" name="Aitds4-3"/>
            <p:cNvSpPr>
              <a:spLocks noChangeShapeType="1"/>
            </p:cNvSpPr>
            <p:nvPr/>
          </p:nvSpPr>
          <p:spPr bwMode="auto">
            <a:xfrm flipH="1">
              <a:off x="3717337" y="2028517"/>
              <a:ext cx="3796421"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27" name="Aitds3"/>
          <p:cNvGrpSpPr/>
          <p:nvPr/>
        </p:nvGrpSpPr>
        <p:grpSpPr>
          <a:xfrm>
            <a:off x="1032753" y="2472723"/>
            <a:ext cx="501650" cy="330200"/>
            <a:chOff x="2762976" y="2497837"/>
            <a:chExt cx="501650" cy="330200"/>
          </a:xfrm>
        </p:grpSpPr>
        <p:sp>
          <p:nvSpPr>
            <p:cNvPr id="28"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9" name="Aitds3-2"/>
            <p:cNvSpPr/>
            <p:nvPr/>
          </p:nvSpPr>
          <p:spPr>
            <a:xfrm>
              <a:off x="292807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0" name="Aitds3-3"/>
            <p:cNvSpPr/>
            <p:nvPr/>
          </p:nvSpPr>
          <p:spPr>
            <a:xfrm>
              <a:off x="309952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1" name="Aitds4"/>
          <p:cNvGrpSpPr/>
          <p:nvPr/>
        </p:nvGrpSpPr>
        <p:grpSpPr bwMode="auto">
          <a:xfrm>
            <a:off x="1540753" y="2359398"/>
            <a:ext cx="9549276" cy="1872227"/>
            <a:chOff x="0" y="190604"/>
            <a:chExt cx="9546298" cy="1870103"/>
          </a:xfrm>
        </p:grpSpPr>
        <p:sp>
          <p:nvSpPr>
            <p:cNvPr id="32" name="Aitds4-1"/>
            <p:cNvSpPr>
              <a:spLocks noChangeArrowheads="1"/>
            </p:cNvSpPr>
            <p:nvPr/>
          </p:nvSpPr>
          <p:spPr bwMode="auto">
            <a:xfrm>
              <a:off x="81384" y="190604"/>
              <a:ext cx="9464914" cy="1870103"/>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3"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4" name="Aitds3"/>
          <p:cNvSpPr/>
          <p:nvPr/>
        </p:nvSpPr>
        <p:spPr>
          <a:xfrm>
            <a:off x="1716745" y="2402323"/>
            <a:ext cx="9373285" cy="1711302"/>
          </a:xfrm>
          <a:prstGeom prst="rect">
            <a:avLst/>
          </a:prstGeom>
        </p:spPr>
        <p:txBody>
          <a:bodyPr wrap="square">
            <a:spAutoFit/>
          </a:bodyPr>
          <a:lstStyle/>
          <a:p>
            <a:pPr algn="just">
              <a:lnSpc>
                <a:spcPct val="150000"/>
              </a:lnSpc>
            </a:pP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1917</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十月革命为满目疮痍的中国送来伟大的马克思列宁主义。早已麻木的广大工人、农民脱下沉睡的外衣，纷纷登上历史的舞台，发出摆脱压迫与剥削的呐喊与警醒。这个时候我们国人才发现，马克思主义理论可以跟中国具体实际相结合。尤其是</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1921</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年中国共产党成立，这一开天辟地的事件再次印证了中国劳动人民的大胆尝试与无限智慧。</a:t>
            </a:r>
          </a:p>
        </p:txBody>
      </p:sp>
      <p:grpSp>
        <p:nvGrpSpPr>
          <p:cNvPr id="3" name="组合 2"/>
          <p:cNvGrpSpPr/>
          <p:nvPr/>
        </p:nvGrpSpPr>
        <p:grpSpPr>
          <a:xfrm>
            <a:off x="0" y="4512989"/>
            <a:ext cx="12192000" cy="1254359"/>
            <a:chOff x="0" y="4982318"/>
            <a:chExt cx="12192000" cy="1254359"/>
          </a:xfrm>
        </p:grpSpPr>
        <p:sp>
          <p:nvSpPr>
            <p:cNvPr id="2" name="矩形 1"/>
            <p:cNvSpPr/>
            <p:nvPr/>
          </p:nvSpPr>
          <p:spPr>
            <a:xfrm>
              <a:off x="0" y="4982318"/>
              <a:ext cx="12192000" cy="1254359"/>
            </a:xfrm>
            <a:prstGeom prst="rect">
              <a:avLst/>
            </a:prstGeom>
            <a:solidFill>
              <a:srgbClr val="D616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3" name="我图网QQF4D2CD6C74639原创"/>
            <p:cNvSpPr txBox="1"/>
            <p:nvPr/>
          </p:nvSpPr>
          <p:spPr>
            <a:xfrm>
              <a:off x="1534403" y="5017487"/>
              <a:ext cx="9555625" cy="1107996"/>
            </a:xfrm>
            <a:prstGeom prst="rect">
              <a:avLst/>
            </a:prstGeom>
            <a:noFill/>
          </p:spPr>
          <p:txBody>
            <a:bodyPr wrap="square" rtlCol="0">
              <a:spAutoFit/>
            </a:bodyPr>
            <a:lstStyle>
              <a:defPPr>
                <a:defRPr lang="zh-CN"/>
              </a:defPPr>
              <a:lvl1pPr algn="ctr">
                <a:defRPr sz="4800" b="1">
                  <a:gradFill>
                    <a:gsLst>
                      <a:gs pos="0">
                        <a:srgbClr val="FF0000"/>
                      </a:gs>
                      <a:gs pos="100000">
                        <a:srgbClr val="B40000"/>
                      </a:gs>
                    </a:gsLst>
                    <a:lin ang="5400000" scaled="1"/>
                  </a:gradFill>
                  <a:latin typeface="微软雅黑" panose="020B0503020204020204" pitchFamily="34" charset="-122"/>
                  <a:ea typeface="微软雅黑" panose="020B0503020204020204" pitchFamily="34" charset="-122"/>
                </a:defRPr>
              </a:lvl1pPr>
            </a:lstStyle>
            <a:p>
              <a:pPr>
                <a:lnSpc>
                  <a:spcPct val="150000"/>
                </a:lnSpc>
              </a:pPr>
              <a:r>
                <a:rPr lang="zh-CN" altLang="en-US" sz="2200" b="0" dirty="0">
                  <a:solidFill>
                    <a:schemeClr val="bg1"/>
                  </a:solidFill>
                  <a:latin typeface="思源宋体 Heavy" panose="02020900000000000000" pitchFamily="18" charset="-122"/>
                  <a:ea typeface="思源宋体 Heavy" panose="02020900000000000000" pitchFamily="18" charset="-122"/>
                  <a:sym typeface="思源黑体 CN Normal" panose="020B0400000000000000" pitchFamily="34" charset="-122"/>
                </a:rPr>
                <a:t>在我们党的领导下，中国人民终于推翻帝国主义、封建主义、官僚资本主义三座顽固大山，取得新民主主义革命最后的伟大胜利。  　　</a:t>
              </a: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p:tgtEl>
                                          <p:spTgt spid="27"/>
                                        </p:tgtEl>
                                        <p:attrNameLst>
                                          <p:attrName>ppt_x</p:attrName>
                                        </p:attrNameLst>
                                      </p:cBhvr>
                                      <p:tavLst>
                                        <p:tav tm="0">
                                          <p:val>
                                            <p:strVal val="#ppt_x-#ppt_w*1.125000"/>
                                          </p:val>
                                        </p:tav>
                                        <p:tav tm="100000">
                                          <p:val>
                                            <p:strVal val="#ppt_x"/>
                                          </p:val>
                                        </p:tav>
                                      </p:tavLst>
                                    </p:anim>
                                    <p:animEffect transition="in" filter="wipe(right)">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left)">
                                      <p:cBhvr>
                                        <p:cTn id="16" dur="500"/>
                                        <p:tgtEl>
                                          <p:spTgt spid="31"/>
                                        </p:tgtEl>
                                      </p:cBhvr>
                                    </p:animEffect>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up)">
                                      <p:cBhvr>
                                        <p:cTn id="20" dur="500"/>
                                        <p:tgtEl>
                                          <p:spTgt spid="34"/>
                                        </p:tgtEl>
                                      </p:cBhvr>
                                    </p:animEffect>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Aitds3"/>
          <p:cNvGrpSpPr/>
          <p:nvPr/>
        </p:nvGrpSpPr>
        <p:grpSpPr>
          <a:xfrm>
            <a:off x="1032753" y="2307623"/>
            <a:ext cx="501650" cy="330200"/>
            <a:chOff x="2762976" y="2497837"/>
            <a:chExt cx="501650" cy="330200"/>
          </a:xfrm>
        </p:grpSpPr>
        <p:sp>
          <p:nvSpPr>
            <p:cNvPr id="28" name="Aitds3-1"/>
            <p:cNvSpPr/>
            <p:nvPr/>
          </p:nvSpPr>
          <p:spPr>
            <a:xfrm>
              <a:off x="2762976" y="2497837"/>
              <a:ext cx="165100" cy="330200"/>
            </a:xfrm>
            <a:prstGeom prst="chevron">
              <a:avLst/>
            </a:prstGeom>
            <a:solidFill>
              <a:srgbClr val="FF0000"/>
            </a:solidFill>
            <a:ln w="254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29" name="Aitds3-2"/>
            <p:cNvSpPr/>
            <p:nvPr/>
          </p:nvSpPr>
          <p:spPr>
            <a:xfrm>
              <a:off x="292807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0" name="Aitds3-3"/>
            <p:cNvSpPr/>
            <p:nvPr/>
          </p:nvSpPr>
          <p:spPr>
            <a:xfrm>
              <a:off x="3099526" y="2497837"/>
              <a:ext cx="165100" cy="330200"/>
            </a:xfrm>
            <a:prstGeom prst="chevron">
              <a:avLst/>
            </a:prstGeom>
            <a:solidFill>
              <a:srgbClr val="D61617"/>
            </a:solidFill>
            <a:ln w="25400" cap="flat" cmpd="sng" algn="ctr">
              <a:solidFill>
                <a:srgbClr val="D6161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grpSp>
        <p:nvGrpSpPr>
          <p:cNvPr id="31" name="Aitds4"/>
          <p:cNvGrpSpPr/>
          <p:nvPr/>
        </p:nvGrpSpPr>
        <p:grpSpPr bwMode="auto">
          <a:xfrm>
            <a:off x="1540753" y="2194298"/>
            <a:ext cx="9549276" cy="2622504"/>
            <a:chOff x="0" y="190604"/>
            <a:chExt cx="9546298" cy="2619529"/>
          </a:xfrm>
        </p:grpSpPr>
        <p:sp>
          <p:nvSpPr>
            <p:cNvPr id="32" name="Aitds4-1"/>
            <p:cNvSpPr>
              <a:spLocks noChangeArrowheads="1"/>
            </p:cNvSpPr>
            <p:nvPr/>
          </p:nvSpPr>
          <p:spPr bwMode="auto">
            <a:xfrm>
              <a:off x="81384" y="190604"/>
              <a:ext cx="9464914" cy="2619529"/>
            </a:xfrm>
            <a:prstGeom prst="roundRect">
              <a:avLst>
                <a:gd name="adj" fmla="val 8176"/>
              </a:avLst>
            </a:prstGeom>
            <a:noFill/>
            <a:ln w="19050">
              <a:solidFill>
                <a:srgbClr val="F17475">
                  <a:lumMod val="75000"/>
                </a:srgbClr>
              </a:solidFill>
              <a:rou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en-US" altLang="zh-CN"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 </a:t>
              </a:r>
              <a:endParaRPr kumimoji="0" lang="zh-CN" altLang="en-US" sz="1500" b="1" i="0" u="none" strike="noStrike" kern="0" cap="none" spc="0" normalizeH="0" baseline="0" noProof="0" dirty="0">
                <a:ln>
                  <a:noFill/>
                </a:ln>
                <a:solidFill>
                  <a:srgbClr val="C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sp>
          <p:nvSpPr>
            <p:cNvPr id="33" name="Aitds4-2"/>
            <p:cNvSpPr>
              <a:spLocks noChangeArrowheads="1"/>
            </p:cNvSpPr>
            <p:nvPr/>
          </p:nvSpPr>
          <p:spPr bwMode="auto">
            <a:xfrm>
              <a:off x="0" y="413100"/>
              <a:ext cx="169589" cy="169589"/>
            </a:xfrm>
            <a:prstGeom prst="flowChartConnector">
              <a:avLst/>
            </a:prstGeom>
            <a:solidFill>
              <a:srgbClr val="D99593"/>
            </a:solidFill>
            <a:ln w="25400">
              <a:solidFill>
                <a:srgbClr val="D8D8D8"/>
              </a:solidFill>
              <a:round/>
            </a:ln>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defRPr/>
              </a:pPr>
              <a:endParaRPr kumimoji="0" lang="zh-CN" altLang="zh-CN" sz="1800" b="0" i="0" u="none" strike="noStrike" kern="0" cap="none" spc="0" normalizeH="0" baseline="0" noProof="0" dirty="0">
                <a:ln>
                  <a:noFill/>
                </a:ln>
                <a:solidFill>
                  <a:srgbClr val="000000"/>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
        <p:nvSpPr>
          <p:cNvPr id="34" name="Aitds3"/>
          <p:cNvSpPr/>
          <p:nvPr/>
        </p:nvSpPr>
        <p:spPr>
          <a:xfrm>
            <a:off x="1716745" y="2237223"/>
            <a:ext cx="9373285" cy="2585323"/>
          </a:xfrm>
          <a:prstGeom prst="rect">
            <a:avLst/>
          </a:prstGeom>
        </p:spPr>
        <p:txBody>
          <a:bodyPr wrap="square">
            <a:spAutoFit/>
          </a:bodyPr>
          <a:lstStyle/>
          <a:p>
            <a:pPr algn="just">
              <a:lnSpc>
                <a:spcPct val="150000"/>
              </a:lnSpc>
            </a:pP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1949</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年新中国建立前夕</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论人民民主专政</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为社会主义发展道路插上指路牌。可以说，国人也曾在</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1949</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年</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10</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月</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1</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日前思考过诸如新中国应该走什么道路、应该建成什么性质国家等问题。庆幸的是，革命的成功让人们对资本主义道路报以坚定的否决。可是，除了资本主义道路之外，新中国难道要选择封建主义吗</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就在国人议论纷纷、迷茫困惑之际，我们党伟大领袖毛主席大笔一挥，著文</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论人民民主专政</a:t>
            </a:r>
            <a:r>
              <a:rPr lang="en-US" altLang="zh-CN"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a:t>
            </a:r>
            <a:r>
              <a:rPr lang="zh-CN" altLang="en-US" dirty="0">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rPr>
              <a:t>，旗帜鲜明地告诉国人：“走俄国人的路。”没错，这就是最终的答案，即社会主义道路。</a:t>
            </a:r>
          </a:p>
        </p:txBody>
      </p:sp>
      <p:sp>
        <p:nvSpPr>
          <p:cNvPr id="17" name="矩形 16"/>
          <p:cNvSpPr/>
          <p:nvPr/>
        </p:nvSpPr>
        <p:spPr>
          <a:xfrm rot="5400000" flipH="1">
            <a:off x="6793693" y="1105441"/>
            <a:ext cx="167203" cy="84254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矩形 17"/>
          <p:cNvSpPr/>
          <p:nvPr/>
        </p:nvSpPr>
        <p:spPr>
          <a:xfrm>
            <a:off x="2664566" y="5379235"/>
            <a:ext cx="8425463" cy="635994"/>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矩形 18"/>
          <p:cNvSpPr/>
          <p:nvPr/>
        </p:nvSpPr>
        <p:spPr>
          <a:xfrm>
            <a:off x="2709356" y="5370896"/>
            <a:ext cx="8519734" cy="499783"/>
          </a:xfrm>
          <a:prstGeom prst="rect">
            <a:avLst/>
          </a:prstGeom>
        </p:spPr>
        <p:txBody>
          <a:bodyPr wrap="square" lIns="105571" tIns="52784" rIns="105571" bIns="52784">
            <a:spAutoFit/>
          </a:bodyPr>
          <a:lstStyle/>
          <a:p>
            <a:pPr lvl="0">
              <a:lnSpc>
                <a:spcPct val="150000"/>
              </a:lnSpc>
              <a:buClr>
                <a:srgbClr val="C00000"/>
              </a:buClr>
              <a:defRPr/>
            </a:pPr>
            <a:r>
              <a:rPr lang="zh-CN" altLang="en-US" sz="19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新中国的历史随着社会主义发展史的书写同步进行，开启了中国人民的新历史</a:t>
            </a:r>
            <a:endParaRPr kumimoji="0" lang="zh-CN" altLang="en-US" sz="1900" b="0" i="0" u="none" strike="noStrike" kern="1200" cap="none" spc="0" normalizeH="0" baseline="0" noProof="0" dirty="0">
              <a:ln>
                <a:noFill/>
              </a:ln>
              <a:solidFill>
                <a:srgbClr val="C00000"/>
              </a:solidFill>
              <a:effectLst/>
              <a:uLnTx/>
              <a:uFillTx/>
              <a:latin typeface="思源宋体 Heavy" panose="02020900000000000000" pitchFamily="18" charset="-122"/>
              <a:ea typeface="思源宋体 Heavy" panose="02020900000000000000" pitchFamily="18" charset="-122"/>
              <a:sym typeface="思源黑体 CN Normal" panose="020B0400000000000000" pitchFamily="34" charset="-122"/>
            </a:endParaRPr>
          </a:p>
        </p:txBody>
      </p:sp>
      <p:grpSp>
        <p:nvGrpSpPr>
          <p:cNvPr id="20" name="Group 4"/>
          <p:cNvGrpSpPr>
            <a:grpSpLocks noChangeAspect="1"/>
          </p:cNvGrpSpPr>
          <p:nvPr/>
        </p:nvGrpSpPr>
        <p:grpSpPr bwMode="auto">
          <a:xfrm>
            <a:off x="1591369" y="5232085"/>
            <a:ext cx="840352" cy="784878"/>
            <a:chOff x="3500" y="1216"/>
            <a:chExt cx="1939" cy="1811"/>
          </a:xfrm>
        </p:grpSpPr>
        <p:sp>
          <p:nvSpPr>
            <p:cNvPr id="21"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6"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5"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6"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7"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grpSp>
        <p:nvGrpSpPr>
          <p:cNvPr id="38" name="Aitds4"/>
          <p:cNvGrpSpPr/>
          <p:nvPr/>
        </p:nvGrpSpPr>
        <p:grpSpPr>
          <a:xfrm>
            <a:off x="821736" y="1123826"/>
            <a:ext cx="4312238" cy="677060"/>
            <a:chOff x="3506320" y="1354069"/>
            <a:chExt cx="4312238" cy="677060"/>
          </a:xfrm>
        </p:grpSpPr>
        <p:sp>
          <p:nvSpPr>
            <p:cNvPr id="39" name="Aitds4-2"/>
            <p:cNvSpPr txBox="1">
              <a:spLocks noChangeArrowheads="1"/>
            </p:cNvSpPr>
            <p:nvPr/>
          </p:nvSpPr>
          <p:spPr bwMode="auto">
            <a:xfrm>
              <a:off x="3506320" y="1354069"/>
              <a:ext cx="4312238" cy="67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873" tIns="60936" rIns="121873" bIns="60936">
              <a:spAutoFit/>
            </a:bodyPr>
            <a:lstStyle>
              <a:lvl1pPr defTabSz="1217930" eaLnBrk="0" hangingPunct="0">
                <a:defRPr>
                  <a:solidFill>
                    <a:schemeClr val="tx1"/>
                  </a:solidFill>
                  <a:latin typeface="Arial" panose="020B0604020202020204" pitchFamily="34" charset="0"/>
                  <a:ea typeface="宋体" panose="02010600030101010101" pitchFamily="2" charset="-122"/>
                </a:defRPr>
              </a:lvl1pPr>
              <a:lvl2pPr marL="742950" indent="-285750" defTabSz="1217930" eaLnBrk="0" hangingPunct="0">
                <a:defRPr>
                  <a:solidFill>
                    <a:schemeClr val="tx1"/>
                  </a:solidFill>
                  <a:latin typeface="Arial" panose="020B0604020202020204" pitchFamily="34" charset="0"/>
                  <a:ea typeface="宋体" panose="02010600030101010101" pitchFamily="2" charset="-122"/>
                </a:defRPr>
              </a:lvl2pPr>
              <a:lvl3pPr marL="1143000" indent="-228600" defTabSz="1217930" eaLnBrk="0" hangingPunct="0">
                <a:defRPr>
                  <a:solidFill>
                    <a:schemeClr val="tx1"/>
                  </a:solidFill>
                  <a:latin typeface="Arial" panose="020B0604020202020204" pitchFamily="34" charset="0"/>
                  <a:ea typeface="宋体" panose="02010600030101010101" pitchFamily="2" charset="-122"/>
                </a:defRPr>
              </a:lvl3pPr>
              <a:lvl4pPr marL="1600200" indent="-228600" defTabSz="1217930" eaLnBrk="0" hangingPunct="0">
                <a:defRPr>
                  <a:solidFill>
                    <a:schemeClr val="tx1"/>
                  </a:solidFill>
                  <a:latin typeface="Arial" panose="020B0604020202020204" pitchFamily="34" charset="0"/>
                  <a:ea typeface="宋体" panose="02010600030101010101" pitchFamily="2" charset="-122"/>
                </a:defRPr>
              </a:lvl4pPr>
              <a:lvl5pPr marL="2057400" indent="-228600" defTabSz="1217930" eaLnBrk="0" hangingPunct="0">
                <a:defRPr>
                  <a:solidFill>
                    <a:schemeClr val="tx1"/>
                  </a:solidFill>
                  <a:latin typeface="Arial" panose="020B0604020202020204" pitchFamily="34" charset="0"/>
                  <a:ea typeface="宋体" panose="02010600030101010101" pitchFamily="2" charset="-122"/>
                </a:defRPr>
              </a:lvl5pPr>
              <a:lvl6pPr marL="25146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defTabSz="121793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lvl="0" algn="dist">
                <a:defRPr/>
              </a:pPr>
              <a:r>
                <a:rPr lang="en-US" altLang="zh-CN" sz="3600" dirty="0">
                  <a:solidFill>
                    <a:srgbClr val="C70100"/>
                  </a:solidFill>
                  <a:latin typeface="思源宋体 Heavy" panose="02020900000000000000" pitchFamily="18" charset="-122"/>
                  <a:ea typeface="思源宋体 Heavy" panose="02020900000000000000" pitchFamily="18" charset="-122"/>
                  <a:cs typeface="+mn-ea"/>
                  <a:sym typeface="思源黑体 CN Normal" panose="020B0400000000000000" pitchFamily="34" charset="-122"/>
                </a:rPr>
                <a:t>1949</a:t>
              </a:r>
              <a:r>
                <a:rPr lang="zh-CN" altLang="en-US" sz="3600" dirty="0">
                  <a:solidFill>
                    <a:srgbClr val="C70100"/>
                  </a:solidFill>
                  <a:latin typeface="思源宋体 Heavy" panose="02020900000000000000" pitchFamily="18" charset="-122"/>
                  <a:ea typeface="思源宋体 Heavy" panose="02020900000000000000" pitchFamily="18" charset="-122"/>
                  <a:cs typeface="+mn-ea"/>
                  <a:sym typeface="思源黑体 CN Normal" panose="020B0400000000000000" pitchFamily="34" charset="-122"/>
                </a:rPr>
                <a:t>年新中国建立</a:t>
              </a:r>
            </a:p>
          </p:txBody>
        </p:sp>
        <p:sp>
          <p:nvSpPr>
            <p:cNvPr id="40" name="Aitds4-3"/>
            <p:cNvSpPr>
              <a:spLocks noChangeShapeType="1"/>
            </p:cNvSpPr>
            <p:nvPr/>
          </p:nvSpPr>
          <p:spPr bwMode="auto">
            <a:xfrm flipH="1">
              <a:off x="3717336" y="2028517"/>
              <a:ext cx="4101222" cy="0"/>
            </a:xfrm>
            <a:prstGeom prst="line">
              <a:avLst/>
            </a:prstGeom>
            <a:noFill/>
            <a:ln w="1270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思源黑体 CN Normal" panose="020B0400000000000000" pitchFamily="34" charset="-122"/>
                <a:ea typeface="思源黑体 CN Normal" panose="020B0400000000000000" pitchFamily="34" charset="-122"/>
                <a:cs typeface="+mn-ea"/>
                <a:sym typeface="思源黑体 CN Normal" panose="020B0400000000000000"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p:tgtEl>
                                          <p:spTgt spid="27"/>
                                        </p:tgtEl>
                                        <p:attrNameLst>
                                          <p:attrName>ppt_x</p:attrName>
                                        </p:attrNameLst>
                                      </p:cBhvr>
                                      <p:tavLst>
                                        <p:tav tm="0">
                                          <p:val>
                                            <p:strVal val="#ppt_x-#ppt_w*1.125000"/>
                                          </p:val>
                                        </p:tav>
                                        <p:tav tm="100000">
                                          <p:val>
                                            <p:strVal val="#ppt_x"/>
                                          </p:val>
                                        </p:tav>
                                      </p:tavLst>
                                    </p:anim>
                                    <p:animEffect transition="in" filter="wipe(right)">
                                      <p:cBhvr>
                                        <p:cTn id="8" dur="500"/>
                                        <p:tgtEl>
                                          <p:spTgt spid="27"/>
                                        </p:tgtEl>
                                      </p:cBhvr>
                                    </p:animEffect>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par>
                          <p:cTn id="17" fill="hold">
                            <p:stCondLst>
                              <p:cond delay="1500"/>
                            </p:stCondLst>
                            <p:childTnLst>
                              <p:par>
                                <p:cTn id="18" presetID="2" presetClass="entr" presetSubtype="8"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0-#ppt_w/2"/>
                                          </p:val>
                                        </p:tav>
                                        <p:tav tm="100000">
                                          <p:val>
                                            <p:strVal val="#ppt_x"/>
                                          </p:val>
                                        </p:tav>
                                      </p:tavLst>
                                    </p:anim>
                                    <p:anim calcmode="lin" valueType="num">
                                      <p:cBhvr additive="base">
                                        <p:cTn id="21" dur="5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1+#ppt_w/2"/>
                                          </p:val>
                                        </p:tav>
                                        <p:tav tm="100000">
                                          <p:val>
                                            <p:strVal val="#ppt_x"/>
                                          </p:val>
                                        </p:tav>
                                      </p:tavLst>
                                    </p:anim>
                                    <p:anim calcmode="lin" valueType="num">
                                      <p:cBhvr additive="base">
                                        <p:cTn id="26" dur="500" fill="hold"/>
                                        <p:tgtEl>
                                          <p:spTgt spid="17"/>
                                        </p:tgtEl>
                                        <p:attrNameLst>
                                          <p:attrName>ppt_y</p:attrName>
                                        </p:attrNameLst>
                                      </p:cBhvr>
                                      <p:tavLst>
                                        <p:tav tm="0">
                                          <p:val>
                                            <p:strVal val="#ppt_y"/>
                                          </p:val>
                                        </p:tav>
                                        <p:tav tm="100000">
                                          <p:val>
                                            <p:strVal val="#ppt_y"/>
                                          </p:val>
                                        </p:tav>
                                      </p:tavLst>
                                    </p:anim>
                                  </p:childTnLst>
                                </p:cTn>
                              </p:par>
                              <p:par>
                                <p:cTn id="27" presetID="22" presetClass="entr" presetSubtype="1"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up)">
                                      <p:cBhvr>
                                        <p:cTn id="33" dur="500"/>
                                        <p:tgtEl>
                                          <p:spTgt spid="1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left)">
                                      <p:cBhvr>
                                        <p:cTn id="3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17" grpId="0" animBg="1"/>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图片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4133" y="0"/>
            <a:ext cx="12192000" cy="6858000"/>
          </a:xfrm>
          <a:prstGeom prst="rect">
            <a:avLst/>
          </a:prstGeom>
        </p:spPr>
      </p:pic>
      <p:sp>
        <p:nvSpPr>
          <p:cNvPr id="22" name="Aitds5"/>
          <p:cNvSpPr txBox="1"/>
          <p:nvPr>
            <p:custDataLst>
              <p:tags r:id="rId1"/>
            </p:custDataLst>
          </p:nvPr>
        </p:nvSpPr>
        <p:spPr>
          <a:xfrm>
            <a:off x="4437470" y="1686671"/>
            <a:ext cx="1267876"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第</a:t>
            </a:r>
          </a:p>
        </p:txBody>
      </p:sp>
      <p:sp>
        <p:nvSpPr>
          <p:cNvPr id="23" name="Aitds6"/>
          <p:cNvSpPr txBox="1"/>
          <p:nvPr>
            <p:custDataLst>
              <p:tags r:id="rId2"/>
            </p:custDataLst>
          </p:nvPr>
        </p:nvSpPr>
        <p:spPr>
          <a:xfrm>
            <a:off x="6933746" y="1686671"/>
            <a:ext cx="1152128" cy="80403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zh-CN" altLang="en-US" sz="4400" b="1" i="0" u="none" strike="noStrike" kern="0" cap="none" spc="0" normalizeH="0" baseline="0" noProof="0" dirty="0">
                <a:ln w="3175">
                  <a:noFill/>
                </a:ln>
                <a:solidFill>
                  <a:srgbClr val="FFF5C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章</a:t>
            </a:r>
          </a:p>
        </p:txBody>
      </p:sp>
      <p:grpSp>
        <p:nvGrpSpPr>
          <p:cNvPr id="24" name="Aitds7"/>
          <p:cNvGrpSpPr/>
          <p:nvPr>
            <p:custDataLst>
              <p:tags r:id="rId3"/>
            </p:custDataLst>
          </p:nvPr>
        </p:nvGrpSpPr>
        <p:grpSpPr>
          <a:xfrm>
            <a:off x="5447232" y="1499114"/>
            <a:ext cx="1678536" cy="1296000"/>
            <a:chOff x="3385106" y="987574"/>
            <a:chExt cx="1258902" cy="972000"/>
          </a:xfrm>
        </p:grpSpPr>
        <p:sp>
          <p:nvSpPr>
            <p:cNvPr id="25" name="Aitds7-1"/>
            <p:cNvSpPr/>
            <p:nvPr>
              <p:custDataLst>
                <p:tags r:id="rId5"/>
              </p:custDataLst>
            </p:nvPr>
          </p:nvSpPr>
          <p:spPr>
            <a:xfrm>
              <a:off x="3528557" y="987574"/>
              <a:ext cx="972000" cy="972000"/>
            </a:xfrm>
            <a:prstGeom prst="ellipse">
              <a:avLst/>
            </a:prstGeom>
            <a:solidFill>
              <a:srgbClr val="FFF5C1">
                <a:alpha val="50000"/>
              </a:srgbClr>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0" name="Aitds7-2"/>
            <p:cNvSpPr/>
            <p:nvPr>
              <p:custDataLst>
                <p:tags r:id="rId6"/>
              </p:custDataLst>
            </p:nvPr>
          </p:nvSpPr>
          <p:spPr>
            <a:xfrm>
              <a:off x="3618557" y="1077574"/>
              <a:ext cx="792000" cy="792000"/>
            </a:xfrm>
            <a:prstGeom prst="ellipse">
              <a:avLst/>
            </a:prstGeom>
            <a:solidFill>
              <a:srgbClr val="FFF5C1"/>
            </a:solidFill>
            <a:ln w="25400" cap="flat" cmpd="sng" algn="ctr">
              <a:noFill/>
              <a:prstDash val="solid"/>
            </a:ln>
            <a:effectLst/>
          </p:spPr>
          <p:txBody>
            <a:bodyPr rtlCol="0"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chemeClr val="bg1"/>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31" name="Aitds7-3"/>
            <p:cNvSpPr txBox="1"/>
            <p:nvPr>
              <p:custDataLst>
                <p:tags r:id="rId7"/>
              </p:custDataLst>
            </p:nvPr>
          </p:nvSpPr>
          <p:spPr>
            <a:xfrm>
              <a:off x="3385106" y="1148980"/>
              <a:ext cx="1258902" cy="64918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5695" tIns="62847" rIns="125695" bIns="62847">
              <a:spAutoFit/>
            </a:bodyPr>
            <a:lstStyle>
              <a:defPPr>
                <a:defRPr lang="zh-CN"/>
              </a:defPPr>
              <a:lvl1pPr algn="ctr" fontAlgn="base">
                <a:spcBef>
                  <a:spcPct val="0"/>
                </a:spcBef>
                <a:spcAft>
                  <a:spcPct val="0"/>
                </a:spcAft>
                <a:defRPr sz="4500" b="1">
                  <a:ln w="3175">
                    <a:noFill/>
                  </a:ln>
                  <a:gradFill>
                    <a:gsLst>
                      <a:gs pos="25000">
                        <a:srgbClr val="FF0000"/>
                      </a:gs>
                      <a:gs pos="100000">
                        <a:schemeClr val="accent2">
                          <a:shade val="45000"/>
                          <a:satMod val="165000"/>
                        </a:schemeClr>
                      </a:gs>
                    </a:gsLst>
                    <a:lin ang="5400000"/>
                  </a:gradFill>
                  <a:effectLst>
                    <a:outerShdw blurRad="127000" sx="102000" sy="102000" algn="ctr" rotWithShape="0">
                      <a:schemeClr val="bg1">
                        <a:alpha val="84000"/>
                      </a:schemeClr>
                    </a:outerShdw>
                  </a:effectLst>
                  <a:latin typeface="微软雅黑" panose="020B0503020204020204" pitchFamily="34" charset="-122"/>
                  <a:ea typeface="微软雅黑" panose="020B0503020204020204" pitchFamily="34" charset="-122"/>
                </a:defRPr>
              </a:lvl1pPr>
            </a:lstStyle>
            <a:p>
              <a:pPr marL="0" marR="0" lvl="0" indent="0" algn="ctr" defTabSz="1219200" eaLnBrk="1" fontAlgn="base" latinLnBrk="0" hangingPunct="1">
                <a:lnSpc>
                  <a:spcPct val="100000"/>
                </a:lnSpc>
                <a:spcBef>
                  <a:spcPct val="0"/>
                </a:spcBef>
                <a:spcAft>
                  <a:spcPct val="0"/>
                </a:spcAft>
                <a:buClrTx/>
                <a:buSzTx/>
                <a:buFontTx/>
                <a:buNone/>
                <a:defRPr/>
              </a:pPr>
              <a:r>
                <a:rPr kumimoji="0" lang="en-US" altLang="zh-CN"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rPr>
                <a:t>02</a:t>
              </a:r>
              <a:endParaRPr kumimoji="0" lang="zh-CN" altLang="en-US" sz="4800" b="1" i="0" u="none" strike="noStrike" kern="0" cap="none" spc="0" normalizeH="0" baseline="0" noProof="0" dirty="0">
                <a:ln w="3175">
                  <a:noFill/>
                </a:ln>
                <a:solidFill>
                  <a:srgbClr val="C70100"/>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32" name="Aitds8"/>
          <p:cNvSpPr txBox="1"/>
          <p:nvPr>
            <p:custDataLst>
              <p:tags r:id="rId4"/>
            </p:custDataLst>
          </p:nvPr>
        </p:nvSpPr>
        <p:spPr>
          <a:xfrm>
            <a:off x="2024830" y="2890322"/>
            <a:ext cx="8170607" cy="1754326"/>
          </a:xfrm>
          <a:prstGeom prst="rect">
            <a:avLst/>
          </a:prstGeom>
          <a:noFill/>
        </p:spPr>
        <p:txBody>
          <a:bodyPr wrap="square" rtlCol="0">
            <a:spAutoFit/>
          </a:bodyPr>
          <a:lstStyle/>
          <a:p>
            <a:pPr algn="ctr" defTabSz="457200"/>
            <a:r>
              <a:rPr lang="zh-CN" altLang="en-US" sz="5400" kern="0" dirty="0">
                <a:ln w="127">
                  <a:noFill/>
                </a:ln>
                <a:solidFill>
                  <a:srgbClr val="FFF5C1"/>
                </a:solidFill>
                <a:effectLst>
                  <a:outerShdw blurRad="38100" dist="38100" dir="2700000" algn="tl">
                    <a:srgbClr val="000000">
                      <a:alpha val="43137"/>
                    </a:srgbClr>
                  </a:outerShdw>
                </a:effectLst>
                <a:latin typeface="思源宋体 Heavy" panose="02020900000000000000" pitchFamily="18" charset="-122"/>
                <a:ea typeface="思源宋体 Heavy" panose="02020900000000000000" pitchFamily="18" charset="-122"/>
                <a:cs typeface="阿里巴巴普惠体" panose="00020600040101010101" pitchFamily="18" charset="-122"/>
                <a:sym typeface="思源黑体 CN Normal" panose="020B0400000000000000" pitchFamily="34" charset="-122"/>
              </a:rPr>
              <a:t>新中国社会主义发展史的篇章基调</a:t>
            </a:r>
          </a:p>
        </p:txBody>
      </p:sp>
      <p:pic>
        <p:nvPicPr>
          <p:cNvPr id="2" name="图片 1"/>
          <p:cNvPicPr>
            <a:picLocks noChangeAspect="1"/>
          </p:cNvPicPr>
          <p:nvPr/>
        </p:nvPicPr>
        <p:blipFill rotWithShape="1">
          <a:blip r:embed="rId12">
            <a:extLst>
              <a:ext uri="{28A0092B-C50C-407E-A947-70E740481C1C}">
                <a14:useLocalDpi xmlns:a14="http://schemas.microsoft.com/office/drawing/2010/main" val="0"/>
              </a:ext>
            </a:extLst>
          </a:blip>
          <a:srcRect t="28283" r="77746"/>
          <a:stretch>
            <a:fillRect/>
          </a:stretch>
        </p:blipFill>
        <p:spPr>
          <a:xfrm>
            <a:off x="9505950" y="2133600"/>
            <a:ext cx="2686050" cy="48691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par>
                          <p:cTn id="20" fill="hold">
                            <p:stCondLst>
                              <p:cond delay="500"/>
                            </p:stCondLst>
                            <p:childTnLst>
                              <p:par>
                                <p:cTn id="21" presetID="23" presetClass="entr" presetSubtype="32" fill="hold" grpId="0" nodeType="afterEffect">
                                  <p:stCondLst>
                                    <p:cond delay="0"/>
                                  </p:stCondLst>
                                  <p:iterate type="wd">
                                    <p:tmPct val="10000"/>
                                  </p:iterate>
                                  <p:childTnLst>
                                    <p:set>
                                      <p:cBhvr>
                                        <p:cTn id="22" dur="1" fill="hold">
                                          <p:stCondLst>
                                            <p:cond delay="0"/>
                                          </p:stCondLst>
                                        </p:cTn>
                                        <p:tgtEl>
                                          <p:spTgt spid="32"/>
                                        </p:tgtEl>
                                        <p:attrNameLst>
                                          <p:attrName>style.visibility</p:attrName>
                                        </p:attrNameLst>
                                      </p:cBhvr>
                                      <p:to>
                                        <p:strVal val="visible"/>
                                      </p:to>
                                    </p:set>
                                    <p:anim calcmode="lin" valueType="num">
                                      <p:cBhvr>
                                        <p:cTn id="23" dur="800" fill="hold"/>
                                        <p:tgtEl>
                                          <p:spTgt spid="32"/>
                                        </p:tgtEl>
                                        <p:attrNameLst>
                                          <p:attrName>ppt_w</p:attrName>
                                        </p:attrNameLst>
                                      </p:cBhvr>
                                      <p:tavLst>
                                        <p:tav tm="0">
                                          <p:val>
                                            <p:strVal val="4*#ppt_w"/>
                                          </p:val>
                                        </p:tav>
                                        <p:tav tm="100000">
                                          <p:val>
                                            <p:strVal val="#ppt_w"/>
                                          </p:val>
                                        </p:tav>
                                      </p:tavLst>
                                    </p:anim>
                                    <p:anim calcmode="lin" valueType="num">
                                      <p:cBhvr>
                                        <p:cTn id="24" dur="800" fill="hold"/>
                                        <p:tgtEl>
                                          <p:spTgt spid="3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0695" y="694286"/>
            <a:ext cx="8409529" cy="1192503"/>
            <a:chOff x="1010696" y="1018136"/>
            <a:chExt cx="6509490" cy="1192503"/>
          </a:xfrm>
        </p:grpSpPr>
        <p:sp>
          <p:nvSpPr>
            <p:cNvPr id="51" name="矩形 50"/>
            <p:cNvSpPr/>
            <p:nvPr/>
          </p:nvSpPr>
          <p:spPr>
            <a:xfrm rot="5400000" flipH="1">
              <a:off x="4193109" y="-2164277"/>
              <a:ext cx="144663" cy="65094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52" name="矩形 51"/>
            <p:cNvSpPr/>
            <p:nvPr/>
          </p:nvSpPr>
          <p:spPr>
            <a:xfrm>
              <a:off x="1010699" y="1162800"/>
              <a:ext cx="6509487" cy="1047839"/>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56" name="矩形 55"/>
          <p:cNvSpPr/>
          <p:nvPr/>
        </p:nvSpPr>
        <p:spPr>
          <a:xfrm>
            <a:off x="1016157" y="938999"/>
            <a:ext cx="8404066" cy="845263"/>
          </a:xfrm>
          <a:prstGeom prst="rect">
            <a:avLst/>
          </a:prstGeom>
        </p:spPr>
        <p:txBody>
          <a:bodyPr wrap="square" lIns="105571" tIns="52784" rIns="105571" bIns="52784">
            <a:spAutoFit/>
          </a:bodyPr>
          <a:lstStyle/>
          <a:p>
            <a:pPr lvl="0">
              <a:lnSpc>
                <a:spcPct val="150000"/>
              </a:lnSpc>
              <a:buClr>
                <a:srgbClr val="C00000"/>
              </a:buClr>
              <a:defRPr/>
            </a:pPr>
            <a:r>
              <a:rPr lang="zh-CN" altLang="en-US"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新中国的成立虽然成功搭建起社会主义发展主体框架，但还缺乏社会主义制度主心骨的支撑。因而，在</a:t>
            </a:r>
            <a:r>
              <a:rPr lang="en-US" altLang="zh-CN"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1956</a:t>
            </a:r>
            <a:r>
              <a:rPr lang="zh-CN" altLang="en-US"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年社会主义制度确立之前，新中国致力于打造社会主义发展史的主心骨。 </a:t>
            </a:r>
            <a:endParaRPr kumimoji="0" lang="zh-CN" altLang="en-US" sz="1600" b="0" i="0" u="none" strike="noStrike" kern="1200" cap="none" spc="0" normalizeH="0" baseline="0" noProof="0" dirty="0">
              <a:ln>
                <a:noFill/>
              </a:ln>
              <a:solidFill>
                <a:srgbClr val="E7E6E6">
                  <a:lumMod val="10000"/>
                </a:srgb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66042" y="694286"/>
            <a:ext cx="968633" cy="1258033"/>
          </a:xfrm>
          <a:prstGeom prst="rect">
            <a:avLst/>
          </a:prstGeom>
        </p:spPr>
      </p:pic>
      <p:grpSp>
        <p:nvGrpSpPr>
          <p:cNvPr id="6" name="Group 4"/>
          <p:cNvGrpSpPr>
            <a:grpSpLocks noChangeAspect="1"/>
          </p:cNvGrpSpPr>
          <p:nvPr/>
        </p:nvGrpSpPr>
        <p:grpSpPr bwMode="auto">
          <a:xfrm>
            <a:off x="1010694" y="2028909"/>
            <a:ext cx="1062509" cy="992370"/>
            <a:chOff x="3500" y="1216"/>
            <a:chExt cx="1939" cy="1811"/>
          </a:xfrm>
        </p:grpSpPr>
        <p:sp>
          <p:nvSpPr>
            <p:cNvPr id="7"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8"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9"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0"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1"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12" name="矩形 11"/>
          <p:cNvSpPr/>
          <p:nvPr/>
        </p:nvSpPr>
        <p:spPr>
          <a:xfrm>
            <a:off x="2241300" y="2059476"/>
            <a:ext cx="2608406" cy="461665"/>
          </a:xfrm>
          <a:prstGeom prst="rect">
            <a:avLst/>
          </a:prstGeom>
        </p:spPr>
        <p:txBody>
          <a:bodyPr wrap="none">
            <a:spAutoFit/>
          </a:bodyPr>
          <a:lstStyle/>
          <a:p>
            <a:pPr algn="dist"/>
            <a:r>
              <a:rPr lang="en-US" altLang="zh-CN"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1949</a:t>
            </a:r>
            <a:r>
              <a:rPr lang="zh-CN" altLang="en-US"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年至</a:t>
            </a:r>
            <a:r>
              <a:rPr lang="en-US" altLang="zh-CN"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1953</a:t>
            </a:r>
            <a:r>
              <a:rPr lang="zh-CN" altLang="en-US"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年</a:t>
            </a:r>
            <a:endParaRPr lang="en-US" altLang="zh-CN"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endParaRPr>
          </a:p>
        </p:txBody>
      </p:sp>
      <p:sp>
        <p:nvSpPr>
          <p:cNvPr id="13" name="Line 106"/>
          <p:cNvSpPr>
            <a:spLocks noChangeShapeType="1"/>
          </p:cNvSpPr>
          <p:nvPr/>
        </p:nvSpPr>
        <p:spPr bwMode="auto">
          <a:xfrm flipH="1">
            <a:off x="2217999" y="2618741"/>
            <a:ext cx="2630104"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4" name="矩形 13"/>
          <p:cNvSpPr/>
          <p:nvPr/>
        </p:nvSpPr>
        <p:spPr>
          <a:xfrm>
            <a:off x="2096648" y="2615709"/>
            <a:ext cx="9238102" cy="1310070"/>
          </a:xfrm>
          <a:prstGeom prst="rect">
            <a:avLst/>
          </a:prstGeom>
        </p:spPr>
        <p:txBody>
          <a:bodyPr wrap="square" lIns="105571" tIns="52784" rIns="105571" bIns="52784">
            <a:spAutoFit/>
          </a:bodyPr>
          <a:lstStyle/>
          <a:p>
            <a:pPr marL="342900" lvl="0" indent="-342900" algn="just">
              <a:lnSpc>
                <a:spcPct val="150000"/>
              </a:lnSpc>
              <a:buFont typeface="Wingdings" panose="05000000000000000000" pitchFamily="2" charset="2"/>
              <a:buChar char="l"/>
              <a:defRPr/>
            </a:pPr>
            <a:r>
              <a:rPr lang="zh-CN" altLang="en-US"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中国陆陆续续完成新民主主义革命遗留下来的历史使命与责任</a:t>
            </a:r>
            <a:r>
              <a:rPr lang="zh-CN" altLang="en-US"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。土地改革、镇压反革命、“三反”、“五反”、剿匪除恶霸、抗美援朝等一系列事件，有力巩固了新生的社会主义政权，切实恢复了残破的国民经济。</a:t>
            </a:r>
          </a:p>
        </p:txBody>
      </p:sp>
      <p:grpSp>
        <p:nvGrpSpPr>
          <p:cNvPr id="15" name="Group 4"/>
          <p:cNvGrpSpPr>
            <a:grpSpLocks noChangeAspect="1"/>
          </p:cNvGrpSpPr>
          <p:nvPr/>
        </p:nvGrpSpPr>
        <p:grpSpPr bwMode="auto">
          <a:xfrm>
            <a:off x="1115065" y="3966313"/>
            <a:ext cx="1062509" cy="992370"/>
            <a:chOff x="3500" y="1216"/>
            <a:chExt cx="1939" cy="1811"/>
          </a:xfrm>
        </p:grpSpPr>
        <p:sp>
          <p:nvSpPr>
            <p:cNvPr id="16" name="AutoShape 3"/>
            <p:cNvSpPr>
              <a:spLocks noChangeAspect="1" noChangeArrowheads="1" noTextEdit="1"/>
            </p:cNvSpPr>
            <p:nvPr/>
          </p:nvSpPr>
          <p:spPr bwMode="auto">
            <a:xfrm>
              <a:off x="3500" y="1216"/>
              <a:ext cx="1939" cy="1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7" name="Oval 5"/>
            <p:cNvSpPr>
              <a:spLocks noChangeArrowheads="1"/>
            </p:cNvSpPr>
            <p:nvPr/>
          </p:nvSpPr>
          <p:spPr bwMode="auto">
            <a:xfrm>
              <a:off x="3628" y="1216"/>
              <a:ext cx="427" cy="430"/>
            </a:xfrm>
            <a:prstGeom prst="ellipse">
              <a:avLst/>
            </a:pr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8" name="Freeform 6"/>
            <p:cNvSpPr/>
            <p:nvPr/>
          </p:nvSpPr>
          <p:spPr bwMode="auto">
            <a:xfrm>
              <a:off x="3495" y="1687"/>
              <a:ext cx="1055" cy="1336"/>
            </a:xfrm>
            <a:custGeom>
              <a:avLst/>
              <a:gdLst>
                <a:gd name="T0" fmla="*/ 206 w 230"/>
                <a:gd name="T1" fmla="*/ 0 h 292"/>
                <a:gd name="T2" fmla="*/ 123 w 230"/>
                <a:gd name="T3" fmla="*/ 0 h 292"/>
                <a:gd name="T4" fmla="*/ 99 w 230"/>
                <a:gd name="T5" fmla="*/ 0 h 292"/>
                <a:gd name="T6" fmla="*/ 76 w 230"/>
                <a:gd name="T7" fmla="*/ 25 h 292"/>
                <a:gd name="T8" fmla="*/ 53 w 230"/>
                <a:gd name="T9" fmla="*/ 0 h 292"/>
                <a:gd name="T10" fmla="*/ 29 w 230"/>
                <a:gd name="T11" fmla="*/ 0 h 292"/>
                <a:gd name="T12" fmla="*/ 23 w 230"/>
                <a:gd name="T13" fmla="*/ 0 h 292"/>
                <a:gd name="T14" fmla="*/ 0 w 230"/>
                <a:gd name="T15" fmla="*/ 25 h 292"/>
                <a:gd name="T16" fmla="*/ 0 w 230"/>
                <a:gd name="T17" fmla="*/ 135 h 292"/>
                <a:gd name="T18" fmla="*/ 23 w 230"/>
                <a:gd name="T19" fmla="*/ 160 h 292"/>
                <a:gd name="T20" fmla="*/ 29 w 230"/>
                <a:gd name="T21" fmla="*/ 159 h 292"/>
                <a:gd name="T22" fmla="*/ 29 w 230"/>
                <a:gd name="T23" fmla="*/ 197 h 292"/>
                <a:gd name="T24" fmla="*/ 29 w 230"/>
                <a:gd name="T25" fmla="*/ 267 h 292"/>
                <a:gd name="T26" fmla="*/ 53 w 230"/>
                <a:gd name="T27" fmla="*/ 292 h 292"/>
                <a:gd name="T28" fmla="*/ 76 w 230"/>
                <a:gd name="T29" fmla="*/ 267 h 292"/>
                <a:gd name="T30" fmla="*/ 100 w 230"/>
                <a:gd name="T31" fmla="*/ 292 h 292"/>
                <a:gd name="T32" fmla="*/ 123 w 230"/>
                <a:gd name="T33" fmla="*/ 267 h 292"/>
                <a:gd name="T34" fmla="*/ 123 w 230"/>
                <a:gd name="T35" fmla="*/ 197 h 292"/>
                <a:gd name="T36" fmla="*/ 123 w 230"/>
                <a:gd name="T37" fmla="*/ 156 h 292"/>
                <a:gd name="T38" fmla="*/ 123 w 230"/>
                <a:gd name="T39" fmla="*/ 47 h 292"/>
                <a:gd name="T40" fmla="*/ 206 w 230"/>
                <a:gd name="T41" fmla="*/ 47 h 292"/>
                <a:gd name="T42" fmla="*/ 230 w 230"/>
                <a:gd name="T43" fmla="*/ 24 h 292"/>
                <a:gd name="T44" fmla="*/ 206 w 230"/>
                <a:gd name="T45" fmla="*/ 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0" h="292">
                  <a:moveTo>
                    <a:pt x="206" y="0"/>
                  </a:moveTo>
                  <a:cubicBezTo>
                    <a:pt x="123" y="0"/>
                    <a:pt x="123" y="0"/>
                    <a:pt x="123" y="0"/>
                  </a:cubicBezTo>
                  <a:cubicBezTo>
                    <a:pt x="99" y="0"/>
                    <a:pt x="99" y="0"/>
                    <a:pt x="99" y="0"/>
                  </a:cubicBezTo>
                  <a:cubicBezTo>
                    <a:pt x="76" y="25"/>
                    <a:pt x="76" y="25"/>
                    <a:pt x="76" y="25"/>
                  </a:cubicBezTo>
                  <a:cubicBezTo>
                    <a:pt x="53" y="0"/>
                    <a:pt x="53" y="0"/>
                    <a:pt x="53" y="0"/>
                  </a:cubicBezTo>
                  <a:cubicBezTo>
                    <a:pt x="29" y="0"/>
                    <a:pt x="29" y="0"/>
                    <a:pt x="29" y="0"/>
                  </a:cubicBezTo>
                  <a:cubicBezTo>
                    <a:pt x="29" y="0"/>
                    <a:pt x="25" y="0"/>
                    <a:pt x="23" y="0"/>
                  </a:cubicBezTo>
                  <a:cubicBezTo>
                    <a:pt x="10" y="0"/>
                    <a:pt x="0" y="11"/>
                    <a:pt x="0" y="25"/>
                  </a:cubicBezTo>
                  <a:cubicBezTo>
                    <a:pt x="0" y="135"/>
                    <a:pt x="0" y="135"/>
                    <a:pt x="0" y="135"/>
                  </a:cubicBezTo>
                  <a:cubicBezTo>
                    <a:pt x="0" y="149"/>
                    <a:pt x="10" y="160"/>
                    <a:pt x="23" y="160"/>
                  </a:cubicBezTo>
                  <a:cubicBezTo>
                    <a:pt x="25" y="160"/>
                    <a:pt x="27" y="160"/>
                    <a:pt x="29" y="159"/>
                  </a:cubicBezTo>
                  <a:cubicBezTo>
                    <a:pt x="29" y="197"/>
                    <a:pt x="29" y="197"/>
                    <a:pt x="29" y="197"/>
                  </a:cubicBezTo>
                  <a:cubicBezTo>
                    <a:pt x="29" y="267"/>
                    <a:pt x="29" y="267"/>
                    <a:pt x="29" y="267"/>
                  </a:cubicBezTo>
                  <a:cubicBezTo>
                    <a:pt x="29" y="281"/>
                    <a:pt x="40" y="292"/>
                    <a:pt x="53" y="292"/>
                  </a:cubicBezTo>
                  <a:cubicBezTo>
                    <a:pt x="66" y="292"/>
                    <a:pt x="76" y="281"/>
                    <a:pt x="76" y="267"/>
                  </a:cubicBezTo>
                  <a:cubicBezTo>
                    <a:pt x="76" y="281"/>
                    <a:pt x="87" y="292"/>
                    <a:pt x="100" y="292"/>
                  </a:cubicBezTo>
                  <a:cubicBezTo>
                    <a:pt x="113" y="292"/>
                    <a:pt x="123" y="281"/>
                    <a:pt x="123" y="267"/>
                  </a:cubicBezTo>
                  <a:cubicBezTo>
                    <a:pt x="123" y="197"/>
                    <a:pt x="123" y="197"/>
                    <a:pt x="123" y="197"/>
                  </a:cubicBezTo>
                  <a:cubicBezTo>
                    <a:pt x="123" y="156"/>
                    <a:pt x="123" y="156"/>
                    <a:pt x="123" y="156"/>
                  </a:cubicBezTo>
                  <a:cubicBezTo>
                    <a:pt x="123" y="47"/>
                    <a:pt x="123" y="47"/>
                    <a:pt x="123" y="47"/>
                  </a:cubicBezTo>
                  <a:cubicBezTo>
                    <a:pt x="206" y="47"/>
                    <a:pt x="206" y="47"/>
                    <a:pt x="206" y="47"/>
                  </a:cubicBezTo>
                  <a:cubicBezTo>
                    <a:pt x="219" y="47"/>
                    <a:pt x="230" y="37"/>
                    <a:pt x="230" y="24"/>
                  </a:cubicBezTo>
                  <a:cubicBezTo>
                    <a:pt x="230" y="11"/>
                    <a:pt x="219" y="0"/>
                    <a:pt x="206"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19" name="Freeform 7"/>
            <p:cNvSpPr/>
            <p:nvPr/>
          </p:nvSpPr>
          <p:spPr bwMode="auto">
            <a:xfrm>
              <a:off x="4476" y="1390"/>
              <a:ext cx="963" cy="1052"/>
            </a:xfrm>
            <a:custGeom>
              <a:avLst/>
              <a:gdLst>
                <a:gd name="T0" fmla="*/ 195 w 210"/>
                <a:gd name="T1" fmla="*/ 21 h 230"/>
                <a:gd name="T2" fmla="*/ 193 w 210"/>
                <a:gd name="T3" fmla="*/ 21 h 230"/>
                <a:gd name="T4" fmla="*/ 112 w 210"/>
                <a:gd name="T5" fmla="*/ 21 h 230"/>
                <a:gd name="T6" fmla="*/ 114 w 210"/>
                <a:gd name="T7" fmla="*/ 15 h 230"/>
                <a:gd name="T8" fmla="*/ 99 w 210"/>
                <a:gd name="T9" fmla="*/ 0 h 230"/>
                <a:gd name="T10" fmla="*/ 74 w 210"/>
                <a:gd name="T11" fmla="*/ 0 h 230"/>
                <a:gd name="T12" fmla="*/ 60 w 210"/>
                <a:gd name="T13" fmla="*/ 15 h 230"/>
                <a:gd name="T14" fmla="*/ 61 w 210"/>
                <a:gd name="T15" fmla="*/ 21 h 230"/>
                <a:gd name="T16" fmla="*/ 15 w 210"/>
                <a:gd name="T17" fmla="*/ 21 h 230"/>
                <a:gd name="T18" fmla="*/ 0 w 210"/>
                <a:gd name="T19" fmla="*/ 31 h 230"/>
                <a:gd name="T20" fmla="*/ 0 w 210"/>
                <a:gd name="T21" fmla="*/ 32 h 230"/>
                <a:gd name="T22" fmla="*/ 15 w 210"/>
                <a:gd name="T23" fmla="*/ 42 h 230"/>
                <a:gd name="T24" fmla="*/ 193 w 210"/>
                <a:gd name="T25" fmla="*/ 42 h 230"/>
                <a:gd name="T26" fmla="*/ 193 w 210"/>
                <a:gd name="T27" fmla="*/ 210 h 230"/>
                <a:gd name="T28" fmla="*/ 15 w 210"/>
                <a:gd name="T29" fmla="*/ 210 h 230"/>
                <a:gd name="T30" fmla="*/ 0 w 210"/>
                <a:gd name="T31" fmla="*/ 219 h 230"/>
                <a:gd name="T32" fmla="*/ 0 w 210"/>
                <a:gd name="T33" fmla="*/ 221 h 230"/>
                <a:gd name="T34" fmla="*/ 15 w 210"/>
                <a:gd name="T35" fmla="*/ 230 h 230"/>
                <a:gd name="T36" fmla="*/ 193 w 210"/>
                <a:gd name="T37" fmla="*/ 230 h 230"/>
                <a:gd name="T38" fmla="*/ 195 w 210"/>
                <a:gd name="T39" fmla="*/ 230 h 230"/>
                <a:gd name="T40" fmla="*/ 210 w 210"/>
                <a:gd name="T41" fmla="*/ 230 h 230"/>
                <a:gd name="T42" fmla="*/ 210 w 210"/>
                <a:gd name="T43" fmla="*/ 221 h 230"/>
                <a:gd name="T44" fmla="*/ 210 w 210"/>
                <a:gd name="T45" fmla="*/ 219 h 230"/>
                <a:gd name="T46" fmla="*/ 210 w 210"/>
                <a:gd name="T47" fmla="*/ 32 h 230"/>
                <a:gd name="T48" fmla="*/ 210 w 210"/>
                <a:gd name="T49" fmla="*/ 31 h 230"/>
                <a:gd name="T50" fmla="*/ 210 w 210"/>
                <a:gd name="T51" fmla="*/ 21 h 230"/>
                <a:gd name="T52" fmla="*/ 195 w 210"/>
                <a:gd name="T53" fmla="*/ 2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0" h="230">
                  <a:moveTo>
                    <a:pt x="195" y="21"/>
                  </a:moveTo>
                  <a:cubicBezTo>
                    <a:pt x="193" y="21"/>
                    <a:pt x="193" y="21"/>
                    <a:pt x="193" y="21"/>
                  </a:cubicBezTo>
                  <a:cubicBezTo>
                    <a:pt x="112" y="21"/>
                    <a:pt x="112" y="21"/>
                    <a:pt x="112" y="21"/>
                  </a:cubicBezTo>
                  <a:cubicBezTo>
                    <a:pt x="113" y="19"/>
                    <a:pt x="114" y="17"/>
                    <a:pt x="114" y="15"/>
                  </a:cubicBezTo>
                  <a:cubicBezTo>
                    <a:pt x="114" y="7"/>
                    <a:pt x="107" y="0"/>
                    <a:pt x="99" y="0"/>
                  </a:cubicBezTo>
                  <a:cubicBezTo>
                    <a:pt x="74" y="0"/>
                    <a:pt x="74" y="0"/>
                    <a:pt x="74" y="0"/>
                  </a:cubicBezTo>
                  <a:cubicBezTo>
                    <a:pt x="66" y="0"/>
                    <a:pt x="60" y="7"/>
                    <a:pt x="60" y="15"/>
                  </a:cubicBezTo>
                  <a:cubicBezTo>
                    <a:pt x="60" y="17"/>
                    <a:pt x="60" y="19"/>
                    <a:pt x="61" y="21"/>
                  </a:cubicBezTo>
                  <a:cubicBezTo>
                    <a:pt x="15" y="21"/>
                    <a:pt x="15" y="21"/>
                    <a:pt x="15" y="21"/>
                  </a:cubicBezTo>
                  <a:cubicBezTo>
                    <a:pt x="7" y="21"/>
                    <a:pt x="0" y="26"/>
                    <a:pt x="0" y="31"/>
                  </a:cubicBezTo>
                  <a:cubicBezTo>
                    <a:pt x="0" y="32"/>
                    <a:pt x="0" y="32"/>
                    <a:pt x="0" y="32"/>
                  </a:cubicBezTo>
                  <a:cubicBezTo>
                    <a:pt x="0" y="38"/>
                    <a:pt x="7" y="42"/>
                    <a:pt x="15" y="42"/>
                  </a:cubicBezTo>
                  <a:cubicBezTo>
                    <a:pt x="193" y="42"/>
                    <a:pt x="193" y="42"/>
                    <a:pt x="193" y="42"/>
                  </a:cubicBezTo>
                  <a:cubicBezTo>
                    <a:pt x="193" y="210"/>
                    <a:pt x="193" y="210"/>
                    <a:pt x="193" y="210"/>
                  </a:cubicBezTo>
                  <a:cubicBezTo>
                    <a:pt x="15" y="210"/>
                    <a:pt x="15" y="210"/>
                    <a:pt x="15" y="210"/>
                  </a:cubicBezTo>
                  <a:cubicBezTo>
                    <a:pt x="7" y="210"/>
                    <a:pt x="0" y="214"/>
                    <a:pt x="0" y="219"/>
                  </a:cubicBezTo>
                  <a:cubicBezTo>
                    <a:pt x="0" y="221"/>
                    <a:pt x="0" y="221"/>
                    <a:pt x="0" y="221"/>
                  </a:cubicBezTo>
                  <a:cubicBezTo>
                    <a:pt x="0" y="226"/>
                    <a:pt x="7" y="230"/>
                    <a:pt x="15" y="230"/>
                  </a:cubicBezTo>
                  <a:cubicBezTo>
                    <a:pt x="193" y="230"/>
                    <a:pt x="193" y="230"/>
                    <a:pt x="193" y="230"/>
                  </a:cubicBezTo>
                  <a:cubicBezTo>
                    <a:pt x="195" y="230"/>
                    <a:pt x="195" y="230"/>
                    <a:pt x="195" y="230"/>
                  </a:cubicBezTo>
                  <a:cubicBezTo>
                    <a:pt x="210" y="230"/>
                    <a:pt x="210" y="230"/>
                    <a:pt x="210" y="230"/>
                  </a:cubicBezTo>
                  <a:cubicBezTo>
                    <a:pt x="210" y="221"/>
                    <a:pt x="210" y="221"/>
                    <a:pt x="210" y="221"/>
                  </a:cubicBezTo>
                  <a:cubicBezTo>
                    <a:pt x="210" y="219"/>
                    <a:pt x="210" y="219"/>
                    <a:pt x="210" y="219"/>
                  </a:cubicBezTo>
                  <a:cubicBezTo>
                    <a:pt x="210" y="32"/>
                    <a:pt x="210" y="32"/>
                    <a:pt x="210" y="32"/>
                  </a:cubicBezTo>
                  <a:cubicBezTo>
                    <a:pt x="210" y="31"/>
                    <a:pt x="210" y="31"/>
                    <a:pt x="210" y="31"/>
                  </a:cubicBezTo>
                  <a:cubicBezTo>
                    <a:pt x="210" y="21"/>
                    <a:pt x="210" y="21"/>
                    <a:pt x="210" y="21"/>
                  </a:cubicBezTo>
                  <a:lnTo>
                    <a:pt x="195" y="21"/>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0" name="Freeform 8"/>
            <p:cNvSpPr/>
            <p:nvPr/>
          </p:nvSpPr>
          <p:spPr bwMode="auto">
            <a:xfrm>
              <a:off x="4545" y="2478"/>
              <a:ext cx="706" cy="476"/>
            </a:xfrm>
            <a:custGeom>
              <a:avLst/>
              <a:gdLst>
                <a:gd name="T0" fmla="*/ 149 w 154"/>
                <a:gd name="T1" fmla="*/ 82 h 104"/>
                <a:gd name="T2" fmla="*/ 87 w 154"/>
                <a:gd name="T3" fmla="*/ 5 h 104"/>
                <a:gd name="T4" fmla="*/ 78 w 154"/>
                <a:gd name="T5" fmla="*/ 0 h 104"/>
                <a:gd name="T6" fmla="*/ 78 w 154"/>
                <a:gd name="T7" fmla="*/ 0 h 104"/>
                <a:gd name="T8" fmla="*/ 77 w 154"/>
                <a:gd name="T9" fmla="*/ 0 h 104"/>
                <a:gd name="T10" fmla="*/ 76 w 154"/>
                <a:gd name="T11" fmla="*/ 0 h 104"/>
                <a:gd name="T12" fmla="*/ 76 w 154"/>
                <a:gd name="T13" fmla="*/ 0 h 104"/>
                <a:gd name="T14" fmla="*/ 67 w 154"/>
                <a:gd name="T15" fmla="*/ 5 h 104"/>
                <a:gd name="T16" fmla="*/ 4 w 154"/>
                <a:gd name="T17" fmla="*/ 82 h 104"/>
                <a:gd name="T18" fmla="*/ 6 w 154"/>
                <a:gd name="T19" fmla="*/ 100 h 104"/>
                <a:gd name="T20" fmla="*/ 24 w 154"/>
                <a:gd name="T21" fmla="*/ 98 h 104"/>
                <a:gd name="T22" fmla="*/ 77 w 154"/>
                <a:gd name="T23" fmla="*/ 32 h 104"/>
                <a:gd name="T24" fmla="*/ 130 w 154"/>
                <a:gd name="T25" fmla="*/ 98 h 104"/>
                <a:gd name="T26" fmla="*/ 148 w 154"/>
                <a:gd name="T27" fmla="*/ 100 h 104"/>
                <a:gd name="T28" fmla="*/ 149 w 154"/>
                <a:gd name="T2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4" h="104">
                  <a:moveTo>
                    <a:pt x="149" y="82"/>
                  </a:moveTo>
                  <a:cubicBezTo>
                    <a:pt x="87" y="5"/>
                    <a:pt x="87" y="5"/>
                    <a:pt x="87" y="5"/>
                  </a:cubicBezTo>
                  <a:cubicBezTo>
                    <a:pt x="84" y="2"/>
                    <a:pt x="81" y="0"/>
                    <a:pt x="78" y="0"/>
                  </a:cubicBezTo>
                  <a:cubicBezTo>
                    <a:pt x="78" y="0"/>
                    <a:pt x="78" y="0"/>
                    <a:pt x="78" y="0"/>
                  </a:cubicBezTo>
                  <a:cubicBezTo>
                    <a:pt x="77" y="0"/>
                    <a:pt x="77" y="0"/>
                    <a:pt x="77" y="0"/>
                  </a:cubicBezTo>
                  <a:cubicBezTo>
                    <a:pt x="76" y="0"/>
                    <a:pt x="76" y="0"/>
                    <a:pt x="76" y="0"/>
                  </a:cubicBezTo>
                  <a:cubicBezTo>
                    <a:pt x="76" y="0"/>
                    <a:pt x="76" y="0"/>
                    <a:pt x="76" y="0"/>
                  </a:cubicBezTo>
                  <a:cubicBezTo>
                    <a:pt x="72" y="0"/>
                    <a:pt x="69" y="2"/>
                    <a:pt x="67" y="5"/>
                  </a:cubicBezTo>
                  <a:cubicBezTo>
                    <a:pt x="4" y="82"/>
                    <a:pt x="4" y="82"/>
                    <a:pt x="4" y="82"/>
                  </a:cubicBezTo>
                  <a:cubicBezTo>
                    <a:pt x="0" y="88"/>
                    <a:pt x="0" y="96"/>
                    <a:pt x="6" y="100"/>
                  </a:cubicBezTo>
                  <a:cubicBezTo>
                    <a:pt x="11" y="104"/>
                    <a:pt x="19" y="103"/>
                    <a:pt x="24" y="98"/>
                  </a:cubicBezTo>
                  <a:cubicBezTo>
                    <a:pt x="77" y="32"/>
                    <a:pt x="77" y="32"/>
                    <a:pt x="77" y="32"/>
                  </a:cubicBezTo>
                  <a:cubicBezTo>
                    <a:pt x="130" y="98"/>
                    <a:pt x="130" y="98"/>
                    <a:pt x="130" y="98"/>
                  </a:cubicBezTo>
                  <a:cubicBezTo>
                    <a:pt x="134" y="103"/>
                    <a:pt x="142" y="104"/>
                    <a:pt x="148" y="100"/>
                  </a:cubicBezTo>
                  <a:cubicBezTo>
                    <a:pt x="153" y="96"/>
                    <a:pt x="154" y="88"/>
                    <a:pt x="149" y="8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21" name="矩形 20"/>
          <p:cNvSpPr/>
          <p:nvPr/>
        </p:nvSpPr>
        <p:spPr>
          <a:xfrm>
            <a:off x="2320539" y="3974592"/>
            <a:ext cx="2606803" cy="461665"/>
          </a:xfrm>
          <a:prstGeom prst="rect">
            <a:avLst/>
          </a:prstGeom>
        </p:spPr>
        <p:txBody>
          <a:bodyPr wrap="square">
            <a:spAutoFit/>
          </a:bodyPr>
          <a:lstStyle/>
          <a:p>
            <a:pPr algn="dist"/>
            <a:r>
              <a:rPr lang="en-US" altLang="zh-CN"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1953</a:t>
            </a:r>
            <a:r>
              <a:rPr lang="zh-CN" altLang="en-US"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年至</a:t>
            </a:r>
            <a:r>
              <a:rPr lang="en-US" altLang="zh-CN"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1956</a:t>
            </a:r>
            <a:r>
              <a:rPr lang="zh-CN" altLang="en-US"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rPr>
              <a:t>年</a:t>
            </a:r>
            <a:endParaRPr lang="en-US" altLang="zh-CN" sz="2400" dirty="0">
              <a:solidFill>
                <a:srgbClr val="C00000"/>
              </a:solidFill>
              <a:latin typeface="思源宋体 Heavy" panose="02020900000000000000" pitchFamily="18" charset="-122"/>
              <a:ea typeface="思源宋体 Heavy" panose="02020900000000000000" pitchFamily="18" charset="-122"/>
              <a:sym typeface="思源黑体 CN Normal" panose="020B0400000000000000" pitchFamily="34" charset="-122"/>
            </a:endParaRPr>
          </a:p>
        </p:txBody>
      </p:sp>
      <p:sp>
        <p:nvSpPr>
          <p:cNvPr id="22" name="Line 106"/>
          <p:cNvSpPr>
            <a:spLocks noChangeShapeType="1"/>
          </p:cNvSpPr>
          <p:nvPr/>
        </p:nvSpPr>
        <p:spPr bwMode="auto">
          <a:xfrm flipH="1">
            <a:off x="2297238" y="4380441"/>
            <a:ext cx="2630104" cy="0"/>
          </a:xfrm>
          <a:prstGeom prst="line">
            <a:avLst/>
          </a:prstGeom>
          <a:noFill/>
          <a:ln w="19050" cap="flat">
            <a:solidFill>
              <a:srgbClr val="C00000"/>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3" name="矩形 22"/>
          <p:cNvSpPr/>
          <p:nvPr/>
        </p:nvSpPr>
        <p:spPr>
          <a:xfrm>
            <a:off x="2177574" y="4489321"/>
            <a:ext cx="6652899" cy="474264"/>
          </a:xfrm>
          <a:prstGeom prst="rect">
            <a:avLst/>
          </a:prstGeom>
        </p:spPr>
        <p:txBody>
          <a:bodyPr wrap="square" lIns="105571" tIns="52784" rIns="105571" bIns="52784">
            <a:spAutoFit/>
          </a:bodyPr>
          <a:lstStyle/>
          <a:p>
            <a:pPr lvl="0">
              <a:lnSpc>
                <a:spcPct val="130000"/>
              </a:lnSpc>
              <a:defRPr/>
            </a:pPr>
            <a:r>
              <a:rPr lang="zh-CN" altLang="en-US" sz="2000" dirty="0">
                <a:solidFill>
                  <a:srgbClr val="C00000"/>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中国通过大规模社会主义经济建设，确立了社会主义制度</a:t>
            </a:r>
            <a:endParaRPr lang="zh-CN" altLang="en-US" sz="20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24" name="矩形 23"/>
          <p:cNvSpPr/>
          <p:nvPr/>
        </p:nvSpPr>
        <p:spPr>
          <a:xfrm>
            <a:off x="2203951" y="4917807"/>
            <a:ext cx="9130799" cy="1583926"/>
          </a:xfrm>
          <a:prstGeom prst="rect">
            <a:avLst/>
          </a:prstGeom>
        </p:spPr>
        <p:txBody>
          <a:bodyPr wrap="square" lIns="105571" tIns="52784" rIns="105571" bIns="52784">
            <a:spAutoFit/>
          </a:bodyPr>
          <a:lstStyle/>
          <a:p>
            <a:pPr marL="285750" lvl="0" indent="-285750">
              <a:lnSpc>
                <a:spcPct val="150000"/>
              </a:lnSpc>
              <a:buFont typeface="Wingdings" panose="05000000000000000000" pitchFamily="2" charset="2"/>
              <a:buChar char="l"/>
              <a:defRPr/>
            </a:pPr>
            <a:r>
              <a:rPr lang="en-US" altLang="zh-CN"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1953</a:t>
            </a:r>
            <a:r>
              <a:rPr lang="zh-CN" altLang="en-US"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年，我们党适时提出渡时期总路线，指出国家要实行社会主义工业化，并对农业、手工业、资本主义工商业进行社会主义改造。</a:t>
            </a:r>
            <a:endParaRPr lang="en-US" altLang="zh-CN"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a:p>
            <a:pPr marL="285750" lvl="0" indent="-285750">
              <a:lnSpc>
                <a:spcPct val="150000"/>
              </a:lnSpc>
              <a:buFont typeface="Wingdings" panose="05000000000000000000" pitchFamily="2" charset="2"/>
              <a:buChar char="l"/>
              <a:defRPr/>
            </a:pPr>
            <a:r>
              <a:rPr lang="en-US" altLang="zh-CN"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1956</a:t>
            </a:r>
            <a:r>
              <a:rPr lang="zh-CN" altLang="en-US" sz="1600"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年，新中国基本完成三大改造。这标志着我们这样人口众多、情况复杂的新民主主义大国，在短短几年时间之内就建立了社会主义制度。  　　</a:t>
            </a: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fill="hold"/>
                                        <p:tgtEl>
                                          <p:spTgt spid="54"/>
                                        </p:tgtEl>
                                        <p:attrNameLst>
                                          <p:attrName>ppt_x</p:attrName>
                                        </p:attrNameLst>
                                      </p:cBhvr>
                                      <p:tavLst>
                                        <p:tav tm="0">
                                          <p:val>
                                            <p:strVal val="#ppt_x"/>
                                          </p:val>
                                        </p:tav>
                                        <p:tav tm="100000">
                                          <p:val>
                                            <p:strVal val="#ppt_x"/>
                                          </p:val>
                                        </p:tav>
                                      </p:tavLst>
                                    </p:anim>
                                    <p:anim calcmode="lin" valueType="num">
                                      <p:cBhvr additive="base">
                                        <p:cTn id="8" dur="5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300"/>
                                        <p:tgtEl>
                                          <p:spTgt spid="12"/>
                                        </p:tgtEl>
                                      </p:cBhvr>
                                    </p:animEffect>
                                    <p:anim calcmode="lin" valueType="num">
                                      <p:cBhvr>
                                        <p:cTn id="22" dur="300" fill="hold"/>
                                        <p:tgtEl>
                                          <p:spTgt spid="12"/>
                                        </p:tgtEl>
                                        <p:attrNameLst>
                                          <p:attrName>ppt_x</p:attrName>
                                        </p:attrNameLst>
                                      </p:cBhvr>
                                      <p:tavLst>
                                        <p:tav tm="0">
                                          <p:val>
                                            <p:strVal val="#ppt_x"/>
                                          </p:val>
                                        </p:tav>
                                        <p:tav tm="100000">
                                          <p:val>
                                            <p:strVal val="#ppt_x"/>
                                          </p:val>
                                        </p:tav>
                                      </p:tavLst>
                                    </p:anim>
                                    <p:anim calcmode="lin" valueType="num">
                                      <p:cBhvr>
                                        <p:cTn id="23" dur="300" fill="hold"/>
                                        <p:tgtEl>
                                          <p:spTgt spid="12"/>
                                        </p:tgtEl>
                                        <p:attrNameLst>
                                          <p:attrName>ppt_y</p:attrName>
                                        </p:attrNameLst>
                                      </p:cBhvr>
                                      <p:tavLst>
                                        <p:tav tm="0">
                                          <p:val>
                                            <p:strVal val="#ppt_y+.1"/>
                                          </p:val>
                                        </p:tav>
                                        <p:tav tm="100000">
                                          <p:val>
                                            <p:strVal val="#ppt_y"/>
                                          </p:val>
                                        </p:tav>
                                      </p:tavLst>
                                    </p:anim>
                                  </p:childTnLst>
                                </p:cTn>
                              </p:par>
                              <p:par>
                                <p:cTn id="24" presetID="22" presetClass="entr" presetSubtype="8"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2500"/>
                            </p:stCondLst>
                            <p:childTnLst>
                              <p:par>
                                <p:cTn id="32" presetID="2" presetClass="entr" presetSubtype="8"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300"/>
                                        <p:tgtEl>
                                          <p:spTgt spid="21"/>
                                        </p:tgtEl>
                                      </p:cBhvr>
                                    </p:animEffect>
                                    <p:anim calcmode="lin" valueType="num">
                                      <p:cBhvr>
                                        <p:cTn id="40" dur="300" fill="hold"/>
                                        <p:tgtEl>
                                          <p:spTgt spid="21"/>
                                        </p:tgtEl>
                                        <p:attrNameLst>
                                          <p:attrName>ppt_x</p:attrName>
                                        </p:attrNameLst>
                                      </p:cBhvr>
                                      <p:tavLst>
                                        <p:tav tm="0">
                                          <p:val>
                                            <p:strVal val="#ppt_x"/>
                                          </p:val>
                                        </p:tav>
                                        <p:tav tm="100000">
                                          <p:val>
                                            <p:strVal val="#ppt_x"/>
                                          </p:val>
                                        </p:tav>
                                      </p:tavLst>
                                    </p:anim>
                                    <p:anim calcmode="lin" valueType="num">
                                      <p:cBhvr>
                                        <p:cTn id="41" dur="300" fill="hold"/>
                                        <p:tgtEl>
                                          <p:spTgt spid="21"/>
                                        </p:tgtEl>
                                        <p:attrNameLst>
                                          <p:attrName>ppt_y</p:attrName>
                                        </p:attrNameLst>
                                      </p:cBhvr>
                                      <p:tavLst>
                                        <p:tav tm="0">
                                          <p:val>
                                            <p:strVal val="#ppt_y+.1"/>
                                          </p:val>
                                        </p:tav>
                                        <p:tav tm="100000">
                                          <p:val>
                                            <p:strVal val="#ppt_y"/>
                                          </p:val>
                                        </p:tav>
                                      </p:tavLst>
                                    </p:anim>
                                  </p:childTnLst>
                                </p:cTn>
                              </p:par>
                              <p:par>
                                <p:cTn id="42" presetID="22" presetClass="entr" presetSubtype="8" fill="hold" grpId="0"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3500"/>
                            </p:stCondLst>
                            <p:childTnLst>
                              <p:par>
                                <p:cTn id="46" presetID="22" presetClass="entr" presetSubtype="1"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up)">
                                      <p:cBhvr>
                                        <p:cTn id="48" dur="500"/>
                                        <p:tgtEl>
                                          <p:spTgt spid="23"/>
                                        </p:tgtEl>
                                      </p:cBhvr>
                                    </p:animEffect>
                                  </p:childTnLst>
                                </p:cTn>
                              </p:par>
                            </p:childTnLst>
                          </p:cTn>
                        </p:par>
                        <p:par>
                          <p:cTn id="49" fill="hold">
                            <p:stCondLst>
                              <p:cond delay="4000"/>
                            </p:stCondLst>
                            <p:childTnLst>
                              <p:par>
                                <p:cTn id="50" presetID="22" presetClass="entr" presetSubtype="1" fill="hold" grpId="0"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up)">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12" grpId="0"/>
      <p:bldP spid="13" grpId="0" animBg="1"/>
      <p:bldP spid="14" grpId="0"/>
      <p:bldP spid="21" grpId="0"/>
      <p:bldP spid="22" grpId="0" animBg="1"/>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01903" y="2055625"/>
            <a:ext cx="6960997" cy="3125975"/>
            <a:chOff x="1001903" y="2227075"/>
            <a:chExt cx="7195459" cy="3400735"/>
          </a:xfrm>
        </p:grpSpPr>
        <p:sp>
          <p:nvSpPr>
            <p:cNvPr id="3" name="矩形 2"/>
            <p:cNvSpPr/>
            <p:nvPr/>
          </p:nvSpPr>
          <p:spPr>
            <a:xfrm rot="5400000" flipH="1">
              <a:off x="4527300" y="-1298322"/>
              <a:ext cx="144664" cy="719545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4" name="矩形 3"/>
            <p:cNvSpPr/>
            <p:nvPr/>
          </p:nvSpPr>
          <p:spPr>
            <a:xfrm>
              <a:off x="1001907" y="2371740"/>
              <a:ext cx="7195455" cy="3256070"/>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20" b="0" i="0" u="none" strike="noStrike" kern="1200" cap="none" spc="0" normalizeH="0" baseline="0" noProof="0">
                <a:ln>
                  <a:noFill/>
                </a:ln>
                <a:solidFill>
                  <a:prstClr val="white"/>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7" name="TextBox 29"/>
          <p:cNvSpPr txBox="1"/>
          <p:nvPr/>
        </p:nvSpPr>
        <p:spPr>
          <a:xfrm>
            <a:off x="914616" y="1287195"/>
            <a:ext cx="3543084" cy="477054"/>
          </a:xfrm>
          <a:prstGeom prst="rect">
            <a:avLst/>
          </a:prstGeom>
          <a:noFill/>
        </p:spPr>
        <p:txBody>
          <a:bodyPr wrap="square" rtlCol="0">
            <a:spAutoFit/>
          </a:bodyPr>
          <a:lstStyle/>
          <a:p>
            <a:pPr marL="342900" lvl="0" indent="-342900" algn="dist">
              <a:buFont typeface="Wingdings" panose="05000000000000000000" pitchFamily="2" charset="2"/>
              <a:buChar char="Ø"/>
              <a:defRPr/>
            </a:pPr>
            <a:r>
              <a:rPr lang="zh-CN" altLang="en-US" sz="2500" dirty="0">
                <a:solidFill>
                  <a:srgbClr val="C00000"/>
                </a:solidFill>
                <a:latin typeface="思源宋体 Heavy" panose="02020900000000000000" pitchFamily="18" charset="-122"/>
                <a:ea typeface="思源宋体 Heavy" panose="02020900000000000000" pitchFamily="18" charset="-122"/>
                <a:cs typeface="+mn-ea"/>
                <a:sym typeface="思源黑体 CN Normal" panose="020B0400000000000000" pitchFamily="34" charset="-122"/>
              </a:rPr>
              <a:t>社会主义制度的确立</a:t>
            </a:r>
            <a:endParaRPr kumimoji="0" lang="zh-CN" altLang="en-US" sz="2500" i="0" u="none" strike="noStrike" kern="1200" cap="none" spc="0" normalizeH="0" baseline="0" noProof="0" dirty="0">
              <a:ln>
                <a:noFill/>
              </a:ln>
              <a:solidFill>
                <a:srgbClr val="C00000"/>
              </a:solidFill>
              <a:effectLst/>
              <a:uLnTx/>
              <a:uFillTx/>
              <a:latin typeface="思源宋体 Heavy" panose="02020900000000000000" pitchFamily="18" charset="-122"/>
              <a:ea typeface="思源宋体 Heavy" panose="02020900000000000000" pitchFamily="18" charset="-122"/>
              <a:cs typeface="+mn-ea"/>
              <a:sym typeface="思源黑体 CN Normal" panose="020B0400000000000000" pitchFamily="34" charset="-122"/>
            </a:endParaRPr>
          </a:p>
        </p:txBody>
      </p:sp>
      <p:sp>
        <p:nvSpPr>
          <p:cNvPr id="8" name="矩形 7"/>
          <p:cNvSpPr/>
          <p:nvPr/>
        </p:nvSpPr>
        <p:spPr>
          <a:xfrm>
            <a:off x="1076271" y="2325348"/>
            <a:ext cx="6772329" cy="2556565"/>
          </a:xfrm>
          <a:prstGeom prst="rect">
            <a:avLst/>
          </a:prstGeom>
        </p:spPr>
        <p:txBody>
          <a:bodyPr wrap="square" lIns="105571" tIns="52784" rIns="105571" bIns="52784">
            <a:spAutoFit/>
          </a:bodyPr>
          <a:lstStyle/>
          <a:p>
            <a:pPr lvl="0" algn="just">
              <a:lnSpc>
                <a:spcPct val="150000"/>
              </a:lnSpc>
              <a:buClr>
                <a:srgbClr val="C00000"/>
              </a:buClr>
              <a:defRPr/>
            </a:pPr>
            <a:r>
              <a:rPr lang="zh-CN" altLang="en-US"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从新民主主义到社会主义的过渡，不仅仅是一种社会的变革，更是一个国家历史基调的奠定。过渡时期总路线反映了历史的必然性，是完全正确的。整体上来说，在一个</a:t>
            </a:r>
            <a:r>
              <a:rPr lang="en-US" altLang="zh-CN"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4</a:t>
            </a:r>
            <a:r>
              <a:rPr lang="zh-CN" altLang="en-US" dirty="0">
                <a:solidFill>
                  <a:srgbClr val="E7E6E6">
                    <a:lumMod val="10000"/>
                  </a:srgb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rPr>
              <a:t>亿人口的大国中比较顺利地实现如此复杂、困难和深刻的制度转型，促进工农业和国民经济的发展，是中国历史上伟大的胜利。不得不说，社会主义制度的确立，是新中国社会主义发展史的基石。  　</a:t>
            </a:r>
            <a:endParaRPr kumimoji="0" lang="zh-CN" altLang="en-US" b="0" i="0" u="none" strike="noStrike" kern="1200" cap="none" spc="0" normalizeH="0" baseline="0" noProof="0" dirty="0">
              <a:ln>
                <a:noFill/>
              </a:ln>
              <a:solidFill>
                <a:srgbClr val="E7E6E6">
                  <a:lumMod val="10000"/>
                </a:srgbClr>
              </a:solidFill>
              <a:effectLst/>
              <a:uLnTx/>
              <a:uFillTx/>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48600" y="2055625"/>
            <a:ext cx="4156683" cy="376096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微党课四史学习教育之新中国社会主义发展史PPT"/>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5"/>
</p:tagLst>
</file>

<file path=ppt/tags/tag13.xml><?xml version="1.0" encoding="utf-8"?>
<p:tagLst xmlns:a="http://schemas.openxmlformats.org/drawingml/2006/main" xmlns:r="http://schemas.openxmlformats.org/officeDocument/2006/relationships" xmlns:p="http://schemas.openxmlformats.org/presentationml/2006/main">
  <p:tag name="PA" val="v5.2.5"/>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5"/>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21.xml><?xml version="1.0" encoding="utf-8"?>
<p:tagLst xmlns:a="http://schemas.openxmlformats.org/drawingml/2006/main" xmlns:r="http://schemas.openxmlformats.org/officeDocument/2006/relationships" xmlns:p="http://schemas.openxmlformats.org/presentationml/2006/main">
  <p:tag name="PA" val="v5.2.5"/>
</p:tagLst>
</file>

<file path=ppt/tags/tag22.xml><?xml version="1.0" encoding="utf-8"?>
<p:tagLst xmlns:a="http://schemas.openxmlformats.org/drawingml/2006/main" xmlns:r="http://schemas.openxmlformats.org/officeDocument/2006/relationships" xmlns:p="http://schemas.openxmlformats.org/presentationml/2006/main">
  <p:tag name="PA" val="v5.2.5"/>
</p:tagLst>
</file>

<file path=ppt/tags/tag23.xml><?xml version="1.0" encoding="utf-8"?>
<p:tagLst xmlns:a="http://schemas.openxmlformats.org/drawingml/2006/main" xmlns:r="http://schemas.openxmlformats.org/officeDocument/2006/relationships" xmlns:p="http://schemas.openxmlformats.org/presentationml/2006/main">
  <p:tag name="PA" val="v5.2.5"/>
</p:tagLst>
</file>

<file path=ppt/tags/tag24.xml><?xml version="1.0" encoding="utf-8"?>
<p:tagLst xmlns:a="http://schemas.openxmlformats.org/drawingml/2006/main" xmlns:r="http://schemas.openxmlformats.org/officeDocument/2006/relationships" xmlns:p="http://schemas.openxmlformats.org/presentationml/2006/main">
  <p:tag name="PA" val="v5.2.5"/>
</p:tagLst>
</file>

<file path=ppt/tags/tag25.xml><?xml version="1.0" encoding="utf-8"?>
<p:tagLst xmlns:a="http://schemas.openxmlformats.org/drawingml/2006/main" xmlns:r="http://schemas.openxmlformats.org/officeDocument/2006/relationships" xmlns:p="http://schemas.openxmlformats.org/presentationml/2006/main">
  <p:tag name="PA" val="v5.2.5"/>
</p:tagLst>
</file>

<file path=ppt/tags/tag26.xml><?xml version="1.0" encoding="utf-8"?>
<p:tagLst xmlns:a="http://schemas.openxmlformats.org/drawingml/2006/main" xmlns:r="http://schemas.openxmlformats.org/officeDocument/2006/relationships" xmlns:p="http://schemas.openxmlformats.org/presentationml/2006/main">
  <p:tag name="PA" val="v5.2.5"/>
</p:tagLst>
</file>

<file path=ppt/tags/tag27.xml><?xml version="1.0" encoding="utf-8"?>
<p:tagLst xmlns:a="http://schemas.openxmlformats.org/drawingml/2006/main" xmlns:r="http://schemas.openxmlformats.org/officeDocument/2006/relationships" xmlns:p="http://schemas.openxmlformats.org/presentationml/2006/main">
  <p:tag name="PA" val="v5.2.5"/>
</p:tagLst>
</file>

<file path=ppt/tags/tag28.xml><?xml version="1.0" encoding="utf-8"?>
<p:tagLst xmlns:a="http://schemas.openxmlformats.org/drawingml/2006/main" xmlns:r="http://schemas.openxmlformats.org/officeDocument/2006/relationships" xmlns:p="http://schemas.openxmlformats.org/presentationml/2006/main">
  <p:tag name="PA" val="v5.2.5"/>
</p:tagLst>
</file>

<file path=ppt/tags/tag29.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1397</Words>
  <Application>Microsoft Office PowerPoint</Application>
  <PresentationFormat>宽屏</PresentationFormat>
  <Paragraphs>110</Paragraphs>
  <Slides>19</Slides>
  <Notes>19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思源黑体 CN Normal</vt:lpstr>
      <vt:lpstr>思源宋体 Heavy</vt:lpstr>
      <vt:lpstr>微软雅黑</vt:lpstr>
      <vt:lpstr>Arial</vt:lpstr>
      <vt:lpstr>Calibri</vt:lpstr>
      <vt:lpstr>Calibri Light</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微党课四史学习教育之新中国社会主义发展史PPT</dc:title>
  <dc:creator>Dell</dc:creator>
  <cp:lastModifiedBy>Administrator</cp:lastModifiedBy>
  <cp:revision>62</cp:revision>
  <dcterms:created xsi:type="dcterms:W3CDTF">2020-08-27T02:29:00Z</dcterms:created>
  <dcterms:modified xsi:type="dcterms:W3CDTF">2021-04-27T01:26:26Z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FAA4BEA78A484B35B472B44BCC662BF5</vt:lpwstr>
  </property>
  <property fmtid="{D5CDD505-2E9C-101B-9397-08002B2CF9AE}" pid="3" name="KSOProductBuildVer">
    <vt:lpwstr>2052-11.1.0.10356</vt:lpwstr>
  </property>
</Properties>
</file>